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0" r:id="rId3"/>
    <p:sldId id="271" r:id="rId4"/>
    <p:sldId id="257" r:id="rId5"/>
    <p:sldId id="258" r:id="rId6"/>
    <p:sldId id="259" r:id="rId7"/>
    <p:sldId id="261" r:id="rId8"/>
    <p:sldId id="262" r:id="rId9"/>
    <p:sldId id="263" r:id="rId10"/>
    <p:sldId id="269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hyperlink" Target="http://dumy.cz/" TargetMode="External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t_tongue_macro.jpg" TargetMode="External"/><Relationship Id="rId2" Type="http://schemas.openxmlformats.org/officeDocument/2006/relationships/hyperlink" Target="http://commons.wikimedia.org/wiki/File:Sunrise_Asskrem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Airport_Ruzyne,_Prague,_Czech_Republic.jpg" TargetMode="External"/><Relationship Id="rId4" Type="http://schemas.openxmlformats.org/officeDocument/2006/relationships/hyperlink" Target="http://commons.wikimedia.org/wiki/File:Train_station_in_Budi%C5%A1ov_u_T%C5%99eb%C3%AD%C4%8D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48681"/>
            <a:ext cx="7772400" cy="3051770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 školy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Svobodná základní škola, o.p.s.</a:t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Autor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Andrea </a:t>
            </a:r>
            <a:r>
              <a:rPr lang="cs-CZ" sz="2000" b="0" dirty="0" err="1">
                <a:solidFill>
                  <a:schemeClr val="tx1"/>
                </a:solidFill>
                <a:effectLst/>
                <a:cs typeface="Times New Roman" pitchFamily="18" charset="0"/>
              </a:rPr>
              <a:t>Fadrhonsová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 materiálu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VY_32_INOVACE_07_ 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ČESKÝ JAZYK_                  VYJMENOVANÁ SLOVA PO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Z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VYJMENOVANÁ SLOVA PO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Z 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Číslo projektu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CZ.1.07/1.4.00/21.0929</a:t>
            </a:r>
            <a:endParaRPr lang="cs-CZ" sz="2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3140968"/>
            <a:ext cx="5864696" cy="648072"/>
          </a:xfrm>
        </p:spPr>
        <p:txBody>
          <a:bodyPr>
            <a:normAutofit/>
          </a:bodyPr>
          <a:lstStyle/>
          <a:p>
            <a:r>
              <a:rPr lang="cs-CZ" sz="2800" b="1" dirty="0"/>
              <a:t>VYJMENOVANÁ SLOVA PO </a:t>
            </a:r>
            <a:r>
              <a:rPr lang="cs-CZ" sz="2800" b="1" dirty="0" smtClean="0"/>
              <a:t>Z</a:t>
            </a:r>
            <a:endParaRPr lang="cs-CZ" sz="2800" b="1" dirty="0"/>
          </a:p>
          <a:p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899592" y="6288935"/>
            <a:ext cx="7272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61211" y="3933056"/>
            <a:ext cx="6191250" cy="1352550"/>
          </a:xfrm>
          <a:prstGeom prst="rect">
            <a:avLst/>
          </a:prstGeom>
          <a:noFill/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18422352"/>
              </p:ext>
            </p:extLst>
          </p:nvPr>
        </p:nvGraphicFramePr>
        <p:xfrm>
          <a:off x="7380312" y="548680"/>
          <a:ext cx="900112" cy="719138"/>
        </p:xfrm>
        <a:graphic>
          <a:graphicData uri="http://schemas.openxmlformats.org/presentationml/2006/ole">
            <p:oleObj spid="_x0000_s1037" name="Acrobat Document" r:id="rId4" imgW="9523810" imgH="7621064" progId="AcroExch.Document.7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5926989" y="5517232"/>
            <a:ext cx="259859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784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309320"/>
            <a:ext cx="7452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476672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</a:t>
            </a:r>
            <a:r>
              <a:rPr lang="cs-CZ" dirty="0"/>
              <a:t>:</a:t>
            </a:r>
          </a:p>
          <a:p>
            <a:endParaRPr lang="cs-CZ" dirty="0"/>
          </a:p>
          <a:p>
            <a:r>
              <a:rPr lang="cs-CZ" dirty="0"/>
              <a:t>Materiál je určen pro žáky 3.třídy.</a:t>
            </a:r>
          </a:p>
          <a:p>
            <a:endParaRPr lang="cs-CZ" dirty="0"/>
          </a:p>
          <a:p>
            <a:r>
              <a:rPr lang="cs-CZ" dirty="0"/>
              <a:t>Děti se hravou formou seznamují s významem jednotlivých vyjmenovaných</a:t>
            </a:r>
          </a:p>
          <a:p>
            <a:endParaRPr lang="cs-CZ" dirty="0"/>
          </a:p>
          <a:p>
            <a:r>
              <a:rPr lang="cs-CZ" dirty="0"/>
              <a:t>slov po </a:t>
            </a:r>
            <a:r>
              <a:rPr lang="cs-CZ" dirty="0" smtClean="0"/>
              <a:t>Z. </a:t>
            </a:r>
            <a:r>
              <a:rPr lang="cs-CZ" dirty="0"/>
              <a:t>Nejprve uvidí daný pojem a obrázek, kde se slovo vyskytuje.</a:t>
            </a:r>
          </a:p>
          <a:p>
            <a:endParaRPr lang="cs-CZ" dirty="0"/>
          </a:p>
          <a:p>
            <a:r>
              <a:rPr lang="cs-CZ" dirty="0"/>
              <a:t>Dále se samy pokusí o vysvětlení slova a užití slova ve větě. Možné správné </a:t>
            </a:r>
          </a:p>
          <a:p>
            <a:endParaRPr lang="cs-CZ" dirty="0"/>
          </a:p>
          <a:p>
            <a:r>
              <a:rPr lang="cs-CZ" dirty="0"/>
              <a:t>řešení učitel ukáže na tabuli. Vyzkoušejí si přiřazování některých </a:t>
            </a:r>
          </a:p>
          <a:p>
            <a:endParaRPr lang="cs-CZ" dirty="0"/>
          </a:p>
          <a:p>
            <a:r>
              <a:rPr lang="cs-CZ" dirty="0"/>
              <a:t>vyjmenovaných slov k obrázkům s následnou kontrolou.</a:t>
            </a:r>
          </a:p>
          <a:p>
            <a:endParaRPr lang="cs-CZ" dirty="0"/>
          </a:p>
          <a:p>
            <a:r>
              <a:rPr lang="cs-CZ" dirty="0"/>
              <a:t>Materiál slouží k pochopení a naučení vyjmenovaných slov po </a:t>
            </a:r>
            <a:r>
              <a:rPr lang="cs-CZ" dirty="0" smtClean="0"/>
              <a:t>Z</a:t>
            </a:r>
            <a:endParaRPr lang="cs-CZ" dirty="0"/>
          </a:p>
          <a:p>
            <a:endParaRPr lang="cs-CZ" dirty="0"/>
          </a:p>
          <a:p>
            <a:r>
              <a:rPr lang="cs-CZ" dirty="0"/>
              <a:t>a  k  procvičení psaní y ý u slov vyjmenovaných po </a:t>
            </a:r>
            <a:r>
              <a:rPr lang="cs-CZ" dirty="0" smtClean="0"/>
              <a:t>Z </a:t>
            </a:r>
            <a:r>
              <a:rPr lang="cs-CZ" dirty="0"/>
              <a:t>i u slov příbuzných.</a:t>
            </a:r>
          </a:p>
          <a:p>
            <a:endParaRPr lang="cs-CZ" dirty="0"/>
          </a:p>
          <a:p>
            <a:r>
              <a:rPr lang="cs-CZ" b="1" dirty="0"/>
              <a:t>Pomůcky</a:t>
            </a:r>
            <a:r>
              <a:rPr lang="cs-CZ" dirty="0"/>
              <a:t>: fixy na tabuli ( viz okno </a:t>
            </a:r>
            <a:r>
              <a:rPr lang="cs-CZ" dirty="0" smtClean="0"/>
              <a:t>č.10 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95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381328"/>
            <a:ext cx="7236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620688"/>
            <a:ext cx="77768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POKYNY:</a:t>
            </a:r>
          </a:p>
          <a:p>
            <a:endParaRPr lang="cs-CZ" dirty="0"/>
          </a:p>
          <a:p>
            <a:r>
              <a:rPr lang="cs-CZ" b="1" dirty="0"/>
              <a:t>Okno č. 4 - 5: </a:t>
            </a:r>
            <a:r>
              <a:rPr lang="cs-CZ" dirty="0"/>
              <a:t>Žáci se seznamují s pořadím vyjmenovaných slov po </a:t>
            </a:r>
            <a:r>
              <a:rPr lang="cs-CZ" dirty="0" smtClean="0"/>
              <a:t>Z.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Okno č. 6 </a:t>
            </a:r>
            <a:r>
              <a:rPr lang="cs-CZ" b="1" dirty="0" smtClean="0"/>
              <a:t>-9:</a:t>
            </a:r>
            <a:r>
              <a:rPr lang="cs-CZ" dirty="0" smtClean="0"/>
              <a:t> </a:t>
            </a:r>
            <a:r>
              <a:rPr lang="cs-CZ" dirty="0"/>
              <a:t>Žáci </a:t>
            </a:r>
            <a:r>
              <a:rPr lang="cs-CZ" dirty="0" smtClean="0"/>
              <a:t>si přečtou </a:t>
            </a:r>
            <a:r>
              <a:rPr lang="cs-CZ" dirty="0"/>
              <a:t>dané vyjmenované slovo po </a:t>
            </a:r>
            <a:r>
              <a:rPr lang="cs-CZ" dirty="0" smtClean="0"/>
              <a:t>Z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 dále </a:t>
            </a:r>
            <a:r>
              <a:rPr lang="cs-CZ" dirty="0"/>
              <a:t>se pokusí vysvětlit jeho význam </a:t>
            </a:r>
            <a:r>
              <a:rPr lang="cs-CZ" dirty="0" smtClean="0"/>
              <a:t>za </a:t>
            </a:r>
            <a:r>
              <a:rPr lang="cs-CZ" dirty="0"/>
              <a:t>pomocí synonym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Následuje </a:t>
            </a:r>
            <a:r>
              <a:rPr lang="cs-CZ" dirty="0"/>
              <a:t>kontrola významu na tabuli.</a:t>
            </a:r>
          </a:p>
          <a:p>
            <a:endParaRPr lang="cs-CZ" dirty="0"/>
          </a:p>
          <a:p>
            <a:r>
              <a:rPr lang="cs-CZ" dirty="0"/>
              <a:t>Následně se žáci pokoušejí použít dané slovo ve větě, možné správné </a:t>
            </a:r>
          </a:p>
          <a:p>
            <a:endParaRPr lang="cs-CZ" dirty="0"/>
          </a:p>
          <a:p>
            <a:r>
              <a:rPr lang="cs-CZ" dirty="0"/>
              <a:t>řešení si zkontrolují na tabuli.</a:t>
            </a:r>
          </a:p>
          <a:p>
            <a:endParaRPr lang="cs-CZ" dirty="0"/>
          </a:p>
          <a:p>
            <a:r>
              <a:rPr lang="cs-CZ" b="1" dirty="0"/>
              <a:t>Okno č. </a:t>
            </a:r>
            <a:r>
              <a:rPr lang="cs-CZ" b="1" dirty="0" smtClean="0"/>
              <a:t>10</a:t>
            </a:r>
            <a:r>
              <a:rPr lang="cs-CZ" b="1" dirty="0"/>
              <a:t>:  </a:t>
            </a:r>
            <a:r>
              <a:rPr lang="cs-CZ" dirty="0"/>
              <a:t>Žáci přiřazují za pomocí fixů daná vyjmenovaná slova </a:t>
            </a:r>
          </a:p>
          <a:p>
            <a:endParaRPr lang="cs-CZ" dirty="0"/>
          </a:p>
          <a:p>
            <a:r>
              <a:rPr lang="cs-CZ" dirty="0"/>
              <a:t>po </a:t>
            </a:r>
            <a:r>
              <a:rPr lang="cs-CZ" dirty="0" smtClean="0"/>
              <a:t>Z </a:t>
            </a:r>
            <a:r>
              <a:rPr lang="cs-CZ" dirty="0"/>
              <a:t>k obrázkům. Následuje grafická kontrola na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754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6228403"/>
            <a:ext cx="73448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836712"/>
            <a:ext cx="622800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Vyjmenovaná slova po Z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284984"/>
            <a:ext cx="284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Ruzyně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-1872368" y="6284069"/>
            <a:ext cx="313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 rot="19599135">
            <a:off x="-3229203" y="4643786"/>
            <a:ext cx="32423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-2628000" y="2746207"/>
            <a:ext cx="2628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 rot="2347238">
            <a:off x="2807620" y="3207871"/>
            <a:ext cx="313202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nazývat </a:t>
            </a:r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 rot="19163153">
            <a:off x="3059631" y="3201538"/>
            <a:ext cx="2628000" cy="93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jazyk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41631" y="3284984"/>
            <a:ext cx="266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brzy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203553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4" grpId="0" animBg="1"/>
      <p:bldP spid="2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8511" y="305542"/>
            <a:ext cx="614803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000" b="1" dirty="0"/>
              <a:t>Vyjmenovaná slova po </a:t>
            </a:r>
            <a:r>
              <a:rPr lang="cs-CZ" sz="4000" b="1" dirty="0" smtClean="0"/>
              <a:t>Z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brzy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04228" y="2599897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jazyk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3734842"/>
            <a:ext cx="2988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nazývat 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5013176"/>
            <a:ext cx="2088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Ruzyně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046" y="5592414"/>
            <a:ext cx="2304000" cy="72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1043608" y="6295954"/>
            <a:ext cx="723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500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brzy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623108"/>
            <a:ext cx="633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Zítra ráno musíme brzy vstávat.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635896" y="433181"/>
            <a:ext cx="5052375" cy="3784102"/>
            <a:chOff x="3491879" y="433181"/>
            <a:chExt cx="5052375" cy="3784102"/>
          </a:xfrm>
        </p:grpSpPr>
        <p:sp>
          <p:nvSpPr>
            <p:cNvPr id="4" name="TextovéPole 3"/>
            <p:cNvSpPr txBox="1"/>
            <p:nvPr/>
          </p:nvSpPr>
          <p:spPr>
            <a:xfrm>
              <a:off x="7680199" y="3909506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Obr.01</a:t>
              </a:r>
              <a:endParaRPr lang="cs-CZ" sz="1400" dirty="0"/>
            </a:p>
          </p:txBody>
        </p:sp>
        <p:pic>
          <p:nvPicPr>
            <p:cNvPr id="1026" name="Picture 2" descr="File:Sunrise Asskrem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79" y="433181"/>
              <a:ext cx="5052375" cy="3456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Obdélník 4"/>
          <p:cNvSpPr/>
          <p:nvPr/>
        </p:nvSpPr>
        <p:spPr>
          <a:xfrm>
            <a:off x="1224282" y="6245394"/>
            <a:ext cx="720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311762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zanedlouho, časně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7114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jazyk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47865"/>
            <a:ext cx="7704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Některá zvířata mají velice drsný jazyk.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347864" y="293166"/>
            <a:ext cx="5459760" cy="4121382"/>
            <a:chOff x="3347864" y="600943"/>
            <a:chExt cx="5459760" cy="4121382"/>
          </a:xfrm>
        </p:grpSpPr>
        <p:sp>
          <p:nvSpPr>
            <p:cNvPr id="4" name="TextovéPole 3"/>
            <p:cNvSpPr txBox="1"/>
            <p:nvPr/>
          </p:nvSpPr>
          <p:spPr>
            <a:xfrm>
              <a:off x="7019416" y="4414548"/>
              <a:ext cx="129614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Obr.02</a:t>
              </a:r>
              <a:endParaRPr lang="cs-CZ" sz="1400" dirty="0"/>
            </a:p>
          </p:txBody>
        </p:sp>
        <p:pic>
          <p:nvPicPr>
            <p:cNvPr id="2050" name="Picture 2" descr="File:Cat tongue macr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600943"/>
              <a:ext cx="5459760" cy="38136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Obdélník 4"/>
          <p:cNvSpPr/>
          <p:nvPr/>
        </p:nvSpPr>
        <p:spPr>
          <a:xfrm>
            <a:off x="1187624" y="6396335"/>
            <a:ext cx="7272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152664"/>
            <a:ext cx="2736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svalnatý orgán v ústech, řeč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1355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8328" y="1196752"/>
            <a:ext cx="223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nazývat</a:t>
            </a:r>
            <a:endParaRPr lang="cs-CZ" sz="40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3563888" y="476672"/>
            <a:ext cx="4896544" cy="3908177"/>
            <a:chOff x="3563888" y="476672"/>
            <a:chExt cx="4896544" cy="3908177"/>
          </a:xfrm>
        </p:grpSpPr>
        <p:sp>
          <p:nvSpPr>
            <p:cNvPr id="5" name="TextovéPole 4"/>
            <p:cNvSpPr txBox="1"/>
            <p:nvPr/>
          </p:nvSpPr>
          <p:spPr>
            <a:xfrm>
              <a:off x="7275547" y="4077072"/>
              <a:ext cx="93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Obr.03</a:t>
              </a:r>
              <a:endParaRPr lang="cs-CZ" sz="1400" dirty="0"/>
            </a:p>
          </p:txBody>
        </p:sp>
        <p:pic>
          <p:nvPicPr>
            <p:cNvPr id="1026" name="Picture 2" descr="File:Train station in Budišov u T&amp;rcaron;ebí&amp;ccaron;i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8" y="476672"/>
              <a:ext cx="4896544" cy="3600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628328" y="4581128"/>
            <a:ext cx="705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Jak se nazývá nejvyšší hora České republiky?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906282" y="6314182"/>
            <a:ext cx="7308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408" y="335699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jmenovat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917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89185"/>
            <a:ext cx="223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Ruzyně</a:t>
            </a:r>
            <a:endParaRPr lang="cs-CZ" sz="40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419872" y="332656"/>
            <a:ext cx="5364088" cy="4222577"/>
            <a:chOff x="3419872" y="332656"/>
            <a:chExt cx="5364088" cy="4222577"/>
          </a:xfrm>
        </p:grpSpPr>
        <p:sp>
          <p:nvSpPr>
            <p:cNvPr id="3" name="TextovéPole 2"/>
            <p:cNvSpPr txBox="1"/>
            <p:nvPr/>
          </p:nvSpPr>
          <p:spPr>
            <a:xfrm>
              <a:off x="7389708" y="4247456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Obr.04</a:t>
              </a:r>
              <a:endParaRPr lang="cs-CZ" sz="1400" dirty="0"/>
            </a:p>
          </p:txBody>
        </p:sp>
        <p:pic>
          <p:nvPicPr>
            <p:cNvPr id="3074" name="Picture 2" descr="File:Airport Ruzyne, Prague, Czech Republic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332656"/>
              <a:ext cx="5364088" cy="3914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TextovéPole 3"/>
          <p:cNvSpPr txBox="1"/>
          <p:nvPr/>
        </p:nvSpPr>
        <p:spPr>
          <a:xfrm>
            <a:off x="611560" y="4941168"/>
            <a:ext cx="81724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Letiště v Ruzyni se dnes jmenuje Letiště Václava Havla.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1187624" y="6310986"/>
            <a:ext cx="738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485892"/>
            <a:ext cx="2664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letiště v Praze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3371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575102"/>
            <a:ext cx="6936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obrázky :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65160" y="5056691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brzy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1135" y="155679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jazyk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65160" y="278092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nazývat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9160" y="3976691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Ruzyně</a:t>
            </a:r>
            <a:endParaRPr lang="cs-CZ" sz="4000" dirty="0"/>
          </a:p>
        </p:txBody>
      </p:sp>
      <p:pic>
        <p:nvPicPr>
          <p:cNvPr id="7" name="Picture 2" descr="File:Airport Ruzyne, Prague, Czech Republ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56792"/>
            <a:ext cx="1775561" cy="158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ile:Train station in Budišov u T&amp;rcaron;ebí&amp;ccaron;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5764" y="3976691"/>
            <a:ext cx="1775560" cy="1555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File:Cat tongue macr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1934" y="4502714"/>
            <a:ext cx="1728192" cy="1652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ile:Sunrise Asskrem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2743" y="1314146"/>
            <a:ext cx="1812015" cy="154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648143" y="2874918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Obr.01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20126" y="6160933"/>
            <a:ext cx="7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Obr.02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80060" y="5532454"/>
            <a:ext cx="7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Obr.03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62060" y="3132552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Obr.04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1115616" y="6512736"/>
            <a:ext cx="723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>
            <a:stCxn id="4" idx="3"/>
          </p:cNvCxnSpPr>
          <p:nvPr/>
        </p:nvCxnSpPr>
        <p:spPr>
          <a:xfrm>
            <a:off x="2443135" y="1916792"/>
            <a:ext cx="3536991" cy="258592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" idx="3"/>
          </p:cNvCxnSpPr>
          <p:nvPr/>
        </p:nvCxnSpPr>
        <p:spPr>
          <a:xfrm>
            <a:off x="3517160" y="3140928"/>
            <a:ext cx="3508604" cy="108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6" idx="3"/>
          </p:cNvCxnSpPr>
          <p:nvPr/>
        </p:nvCxnSpPr>
        <p:spPr>
          <a:xfrm flipV="1">
            <a:off x="2491160" y="3132552"/>
            <a:ext cx="4534604" cy="120413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419872" y="2874918"/>
            <a:ext cx="1512168" cy="218177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82222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0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Zdroje :</a:t>
            </a:r>
          </a:p>
          <a:p>
            <a:r>
              <a:rPr lang="cs-CZ" b="1" dirty="0"/>
              <a:t>Obr. </a:t>
            </a:r>
            <a:r>
              <a:rPr lang="cs-CZ" b="1" dirty="0" smtClean="0"/>
              <a:t>01</a:t>
            </a:r>
            <a:r>
              <a:rPr lang="cs-CZ" dirty="0" smtClean="0"/>
              <a:t>: ANGEOUN., </a:t>
            </a:r>
            <a:r>
              <a:rPr lang="cs-CZ" i="1" dirty="0"/>
              <a:t>Commons.wikimedia.org</a:t>
            </a:r>
            <a:r>
              <a:rPr lang="cs-CZ" i="1" dirty="0" smtClean="0"/>
              <a:t>: </a:t>
            </a:r>
            <a:r>
              <a:rPr lang="cs-CZ" dirty="0" err="1" smtClean="0"/>
              <a:t>Sunrise</a:t>
            </a:r>
            <a:r>
              <a:rPr lang="cs-CZ" dirty="0" smtClean="0"/>
              <a:t> </a:t>
            </a:r>
            <a:r>
              <a:rPr lang="cs-CZ" dirty="0"/>
              <a:t>Asskrem.jpg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2005-12-31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2012-03-15</a:t>
            </a:r>
            <a:r>
              <a:rPr lang="en-US" dirty="0" smtClean="0"/>
              <a:t>]</a:t>
            </a:r>
            <a:r>
              <a:rPr lang="cs-CZ" dirty="0"/>
              <a:t>. Dostupný pod 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</a:t>
            </a:r>
            <a:r>
              <a:rPr lang="cs-CZ" dirty="0"/>
              <a:t> 2.0 </a:t>
            </a:r>
            <a:r>
              <a:rPr lang="cs-CZ" dirty="0" err="1"/>
              <a:t>Generic</a:t>
            </a:r>
            <a:r>
              <a:rPr lang="cs-CZ" dirty="0"/>
              <a:t> na WWW : </a:t>
            </a:r>
          </a:p>
          <a:p>
            <a:r>
              <a:rPr lang="cs-CZ" dirty="0" smtClean="0">
                <a:hlinkClick r:id="rId2"/>
              </a:rPr>
              <a:t>http://commons.wikimedia.org/wiki/</a:t>
            </a:r>
            <a:r>
              <a:rPr lang="cs-CZ" dirty="0" err="1" smtClean="0">
                <a:hlinkClick r:id="rId2"/>
              </a:rPr>
              <a:t>File:Sunrise_Asskrem.jpg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02</a:t>
            </a:r>
            <a:r>
              <a:rPr lang="cs-CZ" dirty="0"/>
              <a:t>: </a:t>
            </a:r>
            <a:r>
              <a:rPr lang="cs-CZ" dirty="0" smtClean="0"/>
              <a:t>JENNIFER LEIGH., </a:t>
            </a:r>
            <a:r>
              <a:rPr lang="cs-CZ" i="1" dirty="0" smtClean="0"/>
              <a:t>Commons.wikimedia.org: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tongue</a:t>
            </a:r>
            <a:r>
              <a:rPr lang="cs-CZ" dirty="0" smtClean="0"/>
              <a:t> macro.jpg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2007-02-11 </a:t>
            </a:r>
            <a:r>
              <a:rPr lang="en-US" dirty="0" smtClean="0"/>
              <a:t>[</a:t>
            </a:r>
            <a:r>
              <a:rPr lang="cs-CZ" dirty="0" smtClean="0"/>
              <a:t>cit. 2012-03-15</a:t>
            </a:r>
            <a:r>
              <a:rPr lang="en-US" dirty="0" smtClean="0"/>
              <a:t>]</a:t>
            </a:r>
            <a:r>
              <a:rPr lang="cs-CZ" dirty="0" smtClean="0"/>
              <a:t>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na 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File:Cat_tongue_macro.jpg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/>
              <a:t>03</a:t>
            </a:r>
            <a:r>
              <a:rPr lang="cs-CZ" dirty="0"/>
              <a:t>: </a:t>
            </a:r>
            <a:r>
              <a:rPr lang="cs-CZ" dirty="0" smtClean="0"/>
              <a:t>JIŘÍ SEDLÁČEK-FRETTIE., </a:t>
            </a:r>
            <a:r>
              <a:rPr lang="cs-CZ" i="1" dirty="0" smtClean="0"/>
              <a:t>Commons.wikimedia.org: </a:t>
            </a:r>
            <a:r>
              <a:rPr lang="cs-CZ" dirty="0" err="1" smtClean="0"/>
              <a:t>Train</a:t>
            </a:r>
            <a:r>
              <a:rPr lang="cs-CZ" dirty="0" smtClean="0"/>
              <a:t> </a:t>
            </a:r>
            <a:r>
              <a:rPr lang="cs-CZ" dirty="0"/>
              <a:t>station in Budišov u </a:t>
            </a:r>
            <a:r>
              <a:rPr lang="cs-CZ" dirty="0" smtClean="0"/>
              <a:t>Třebíči.jpg </a:t>
            </a:r>
            <a:r>
              <a:rPr lang="en-US" dirty="0" smtClean="0"/>
              <a:t>[online].</a:t>
            </a:r>
            <a:r>
              <a:rPr lang="cs-CZ" dirty="0" smtClean="0"/>
              <a:t> 2010-04-09 </a:t>
            </a:r>
            <a:r>
              <a:rPr lang="en-US" dirty="0"/>
              <a:t>[cit. 2012</a:t>
            </a:r>
            <a:r>
              <a:rPr lang="cs-CZ" dirty="0" smtClean="0"/>
              <a:t>-03-18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 WWW:</a:t>
            </a:r>
          </a:p>
          <a:p>
            <a:r>
              <a:rPr lang="cs-CZ" dirty="0" smtClean="0">
                <a:hlinkClick r:id="rId4"/>
              </a:rPr>
              <a:t>http://commons.wikimedia.org/wiki/File:Train_station_in_Budi%C5%A1ov_u_T%C5%99eb%C3%AD%C4%8Di.jpg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04</a:t>
            </a:r>
            <a:r>
              <a:rPr lang="cs-CZ" dirty="0"/>
              <a:t>: </a:t>
            </a:r>
            <a:r>
              <a:rPr lang="cs-CZ" dirty="0" smtClean="0"/>
              <a:t>MARY KAR., </a:t>
            </a:r>
            <a:r>
              <a:rPr lang="cs-CZ" i="1" dirty="0"/>
              <a:t>Commons.wikimedia.org</a:t>
            </a:r>
            <a:r>
              <a:rPr lang="cs-CZ" dirty="0"/>
              <a:t>: </a:t>
            </a:r>
            <a:r>
              <a:rPr lang="en-US" dirty="0" smtClean="0"/>
              <a:t>Airport </a:t>
            </a:r>
            <a:r>
              <a:rPr lang="en-US" dirty="0" err="1"/>
              <a:t>Ruzyne</a:t>
            </a:r>
            <a:r>
              <a:rPr lang="en-US" dirty="0"/>
              <a:t>, Prague, Czech </a:t>
            </a:r>
            <a:r>
              <a:rPr lang="en-US" dirty="0" smtClean="0"/>
              <a:t>Republic.jpg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2011-07-06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2012-03-15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</a:t>
            </a:r>
          </a:p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 </a:t>
            </a:r>
            <a:r>
              <a:rPr lang="cs-CZ" dirty="0"/>
              <a:t>na WWW : 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http://commons.wikimedia.org/wiki/File:Airport_Ruzyne,_Prague,_Czech_Republic.jpg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53520" y="6488663"/>
            <a:ext cx="720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934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401</TotalTime>
  <Words>653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Silk</vt:lpstr>
      <vt:lpstr>Acrobat Document</vt:lpstr>
      <vt:lpstr>Název školy: Svobodná základní škola, o.p.s. Autor: Andrea Fadrhonsová Název materiálu: VY_32_INOVACE_07_ ČESKÝ JAZYK_                  VYJMENOVANÁ SLOVA PO Z Název: VYJMENOVANÁ SLOVA PO Z  Číslo projektu: CZ.1.07/1.4.00/21.0929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škola: Svobodná základní škola, o.p.s. Autor : Andrea Fadrhonsová Název materiálu: VY_32_INOVACE_01_ČESKÝ JAZYK_VYJMENOVANÁ SLOVA PO L Název: VYJMENOVANÁ SLOVA PO L  Číslo projektu: CZ:1.07/1.4.00/21.0929</dc:title>
  <dc:creator>pc</dc:creator>
  <cp:lastModifiedBy>Dum</cp:lastModifiedBy>
  <cp:revision>42</cp:revision>
  <dcterms:created xsi:type="dcterms:W3CDTF">2012-04-12T13:05:40Z</dcterms:created>
  <dcterms:modified xsi:type="dcterms:W3CDTF">2013-02-07T15:00:46Z</dcterms:modified>
</cp:coreProperties>
</file>