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66" r:id="rId4"/>
    <p:sldId id="258" r:id="rId5"/>
    <p:sldId id="260" r:id="rId6"/>
    <p:sldId id="268" r:id="rId7"/>
    <p:sldId id="262" r:id="rId8"/>
    <p:sldId id="267" r:id="rId9"/>
    <p:sldId id="265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588" y="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588" y="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7.2.2013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VY_32_INOVACE_06_11</a:t>
              </a:r>
              <a:r>
                <a:rPr lang="cs-CZ" sz="1200" b="0" i="0" u="none" strike="noStrike" kern="1200" cap="none" spc="0" dirty="0" smtClean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Teplota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/>
              <a:t>Prezentace</a:t>
            </a:r>
            <a:r>
              <a:rPr lang="cs-CZ" sz="1400" dirty="0"/>
              <a:t> je určena pro žáky 6. ročníku. Žákům jsou uvedeny jednotky </a:t>
            </a:r>
            <a:r>
              <a:rPr lang="cs-CZ" sz="1400" dirty="0" smtClean="0"/>
              <a:t>teploty </a:t>
            </a:r>
            <a:r>
              <a:rPr lang="cs-CZ" sz="1400" dirty="0"/>
              <a:t>a jejich převody. </a:t>
            </a:r>
            <a:r>
              <a:rPr lang="cs-CZ" sz="1400" dirty="0">
                <a:solidFill>
                  <a:schemeClr val="tx1"/>
                </a:solidFill>
              </a:rPr>
              <a:t>Grafickou formou jsou </a:t>
            </a:r>
            <a:r>
              <a:rPr lang="cs-CZ" sz="1400" dirty="0" smtClean="0">
                <a:solidFill>
                  <a:schemeClr val="tx1"/>
                </a:solidFill>
              </a:rPr>
              <a:t>ukázána </a:t>
            </a:r>
            <a:r>
              <a:rPr lang="cs-CZ" sz="1400" dirty="0">
                <a:solidFill>
                  <a:schemeClr val="tx1"/>
                </a:solidFill>
              </a:rPr>
              <a:t>měřidla </a:t>
            </a:r>
            <a:r>
              <a:rPr lang="cs-CZ" sz="1400" dirty="0" smtClean="0">
                <a:solidFill>
                  <a:schemeClr val="tx1"/>
                </a:solidFill>
              </a:rPr>
              <a:t>teploty. </a:t>
            </a:r>
            <a:r>
              <a:rPr lang="cs-CZ" sz="1400" dirty="0">
                <a:solidFill>
                  <a:schemeClr val="tx1"/>
                </a:solidFill>
              </a:rPr>
              <a:t>Na pracovním </a:t>
            </a:r>
            <a:r>
              <a:rPr lang="cs-CZ" sz="1400" dirty="0" smtClean="0">
                <a:solidFill>
                  <a:schemeClr val="tx1"/>
                </a:solidFill>
              </a:rPr>
              <a:t>listu – doplňovačce si </a:t>
            </a:r>
            <a:r>
              <a:rPr lang="cs-CZ" sz="1400" dirty="0">
                <a:solidFill>
                  <a:schemeClr val="tx1"/>
                </a:solidFill>
              </a:rPr>
              <a:t>prakticky procvičí </a:t>
            </a:r>
            <a:r>
              <a:rPr lang="cs-CZ" sz="1400" dirty="0" smtClean="0">
                <a:solidFill>
                  <a:schemeClr val="tx1"/>
                </a:solidFill>
              </a:rPr>
              <a:t>znalosti, získané předchozím výkladem. </a:t>
            </a:r>
            <a:r>
              <a:rPr lang="cs-CZ" sz="1400" dirty="0">
                <a:solidFill>
                  <a:schemeClr val="tx1"/>
                </a:solidFill>
              </a:rPr>
              <a:t>Pracovní list lze použít i v tištěné podobě. Učební materiál je určen pro práci na interaktivní tabuli.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Jiří </a:t>
            </a:r>
            <a:r>
              <a:rPr lang="cs-CZ" sz="1400" dirty="0"/>
              <a:t>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/>
              <a:t>Očekávaný výstup : </a:t>
            </a:r>
            <a:r>
              <a:rPr lang="cs-CZ" sz="1400" dirty="0">
                <a:solidFill>
                  <a:schemeClr val="tx1"/>
                </a:solidFill>
              </a:rPr>
              <a:t>žáci </a:t>
            </a:r>
            <a:r>
              <a:rPr lang="cs-CZ" sz="1400" dirty="0" smtClean="0">
                <a:solidFill>
                  <a:schemeClr val="tx1"/>
                </a:solidFill>
              </a:rPr>
              <a:t>si osvojí další fyzikální veličinu a  </a:t>
            </a:r>
            <a:r>
              <a:rPr lang="cs-CZ" sz="1400" dirty="0">
                <a:solidFill>
                  <a:schemeClr val="tx1"/>
                </a:solidFill>
              </a:rPr>
              <a:t>seznámí </a:t>
            </a:r>
            <a:r>
              <a:rPr lang="cs-CZ" sz="1400" dirty="0" smtClean="0">
                <a:solidFill>
                  <a:schemeClr val="tx1"/>
                </a:solidFill>
              </a:rPr>
              <a:t>se s různými měřidly          teploty – teploměry.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Speciální potřeby : žádné</a:t>
            </a:r>
          </a:p>
          <a:p>
            <a:pPr lvl="0"/>
            <a:r>
              <a:rPr lang="cs-CZ" sz="1400" dirty="0"/>
              <a:t>Druh učebního materiálu : prezentace a pracovní list</a:t>
            </a:r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</a:t>
            </a:r>
            <a:r>
              <a:rPr lang="cs-CZ" sz="1400" dirty="0" smtClean="0"/>
              <a:t>typ </a:t>
            </a:r>
            <a:r>
              <a:rPr lang="cs-CZ" sz="1400" dirty="0"/>
              <a:t>vzdělávání : základní vzdělávání 2. stupeň 1.období, věková skupina : 12- 13 </a:t>
            </a:r>
            <a:r>
              <a:rPr lang="cs-CZ" sz="1400" dirty="0" smtClean="0"/>
              <a:t>let</a:t>
            </a:r>
          </a:p>
          <a:p>
            <a:pPr lvl="0"/>
            <a:r>
              <a:rPr lang="cs-CZ" sz="1400" dirty="0" smtClean="0"/>
              <a:t>Žáci reagovali a pracovali dle očekávání.             </a:t>
            </a:r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/>
          <a:lstStyle/>
          <a:p>
            <a:pPr lvl="0">
              <a:buNone/>
            </a:pPr>
            <a:r>
              <a:rPr lang="cs-CZ" b="1" u="sng" dirty="0" smtClean="0">
                <a:solidFill>
                  <a:schemeClr val="tx2"/>
                </a:solidFill>
              </a:rPr>
              <a:t>T E P L O T A</a:t>
            </a:r>
            <a:endParaRPr lang="cs-CZ" b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4525923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3600" b="1" dirty="0" smtClean="0">
                <a:latin typeface="Calibri"/>
              </a:rPr>
              <a:t>-  je základní fyzikální veličina, používaná k popisu stavu tělesa.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Tx/>
              <a:buChar char="-"/>
            </a:pPr>
            <a:r>
              <a:rPr lang="cs-CZ" sz="3600" b="1" dirty="0" smtClean="0">
                <a:latin typeface="Calibri"/>
              </a:rPr>
              <a:t>mění se při zahřátí tělesa nebo při jeho ochlazení.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3600" b="1" dirty="0" smtClean="0">
                <a:latin typeface="Calibri"/>
              </a:rPr>
              <a:t>-  čím rychleji se pohybují atomy, tím je teplota větší.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3600" b="1" dirty="0" smtClean="0">
                <a:latin typeface="Calibri"/>
              </a:rPr>
              <a:t> </a:t>
            </a:r>
            <a:endParaRPr lang="cs-CZ" sz="28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sz="36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/>
          <a:lstStyle/>
          <a:p>
            <a:pPr lvl="0">
              <a:buNone/>
            </a:pPr>
            <a:r>
              <a:rPr lang="cs-CZ" b="1" u="sng" dirty="0" smtClean="0">
                <a:solidFill>
                  <a:schemeClr val="tx2"/>
                </a:solidFill>
              </a:rPr>
              <a:t>T E P L O T A</a:t>
            </a:r>
            <a:endParaRPr lang="cs-CZ" b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363272" cy="4525923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3600" b="1" dirty="0">
                <a:latin typeface="Calibri"/>
              </a:rPr>
              <a:t>Značka : </a:t>
            </a:r>
            <a:r>
              <a:rPr lang="cs-CZ" sz="3600" b="1" dirty="0" smtClean="0">
                <a:solidFill>
                  <a:srgbClr val="00B0F0"/>
                </a:solidFill>
                <a:latin typeface="Calibri"/>
              </a:rPr>
              <a:t>t</a:t>
            </a:r>
            <a:r>
              <a:rPr lang="cs-CZ" sz="3600" b="1" dirty="0" smtClean="0">
                <a:latin typeface="Calibri"/>
              </a:rPr>
              <a:t>  (Celsiova stupnice)</a:t>
            </a:r>
            <a:endParaRPr lang="cs-CZ" sz="3600" b="1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3600" b="1" dirty="0" smtClean="0">
                <a:latin typeface="Calibri"/>
              </a:rPr>
              <a:t> </a:t>
            </a:r>
            <a:r>
              <a:rPr lang="cs-CZ" sz="3600" b="1" dirty="0">
                <a:latin typeface="Calibri"/>
              </a:rPr>
              <a:t>J</a:t>
            </a:r>
            <a:r>
              <a:rPr lang="cs-CZ" sz="3600" b="1" dirty="0" smtClean="0">
                <a:latin typeface="Calibri"/>
              </a:rPr>
              <a:t>ednotka </a:t>
            </a:r>
            <a:r>
              <a:rPr lang="cs-CZ" sz="3600" b="1" dirty="0">
                <a:latin typeface="Calibri"/>
              </a:rPr>
              <a:t>: </a:t>
            </a:r>
            <a:r>
              <a:rPr lang="cs-CZ" sz="3600" b="1" dirty="0" smtClean="0">
                <a:solidFill>
                  <a:srgbClr val="00B0F0"/>
                </a:solidFill>
                <a:latin typeface="Calibri"/>
              </a:rPr>
              <a:t>°C</a:t>
            </a:r>
            <a:r>
              <a:rPr lang="cs-CZ" sz="3600" b="1" dirty="0" smtClean="0">
                <a:latin typeface="Calibri"/>
              </a:rPr>
              <a:t> </a:t>
            </a:r>
            <a:r>
              <a:rPr lang="cs-CZ" sz="2800" b="1" dirty="0" smtClean="0">
                <a:latin typeface="Calibri"/>
              </a:rPr>
              <a:t>( Celsiův stupeň, </a:t>
            </a:r>
            <a:r>
              <a:rPr lang="cs-CZ" sz="2800" b="1" dirty="0" err="1" smtClean="0">
                <a:latin typeface="Calibri"/>
              </a:rPr>
              <a:t>stupeň</a:t>
            </a:r>
            <a:r>
              <a:rPr lang="cs-CZ" sz="2800" b="1" dirty="0" smtClean="0">
                <a:latin typeface="Calibri"/>
              </a:rPr>
              <a:t> Celsia )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800" b="1" dirty="0" smtClean="0">
                <a:latin typeface="Calibri"/>
              </a:rPr>
              <a:t>Základní body  Celsiovy stupnice : 0 °C – teplota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800" b="1" dirty="0" smtClean="0">
                <a:latin typeface="Calibri"/>
              </a:rPr>
              <a:t>                                                                          tajícího ledu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800" b="1" dirty="0" smtClean="0">
                <a:latin typeface="Calibri"/>
              </a:rPr>
              <a:t>                                                          100 °C – bod varu vody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3600" b="1" dirty="0" smtClean="0">
                <a:latin typeface="Calibri"/>
              </a:rPr>
              <a:t>Značka : </a:t>
            </a:r>
            <a:r>
              <a:rPr lang="cs-CZ" sz="3600" b="1" dirty="0" smtClean="0">
                <a:solidFill>
                  <a:srgbClr val="FF0000"/>
                </a:solidFill>
                <a:latin typeface="Calibri"/>
              </a:rPr>
              <a:t>T</a:t>
            </a:r>
            <a:r>
              <a:rPr lang="cs-CZ" sz="3600" b="1" dirty="0" smtClean="0">
                <a:latin typeface="Calibri"/>
              </a:rPr>
              <a:t>  (</a:t>
            </a:r>
            <a:r>
              <a:rPr lang="cs-CZ" sz="3600" b="1" dirty="0" err="1" smtClean="0">
                <a:latin typeface="Calibri"/>
              </a:rPr>
              <a:t>Kelvinova</a:t>
            </a:r>
            <a:r>
              <a:rPr lang="cs-CZ" sz="3600" b="1" dirty="0" smtClean="0">
                <a:latin typeface="Calibri"/>
              </a:rPr>
              <a:t> stupnice)               </a:t>
            </a:r>
            <a:endParaRPr lang="cs-CZ" sz="3600" b="1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3600" b="1" dirty="0" smtClean="0">
                <a:latin typeface="Calibri"/>
              </a:rPr>
              <a:t> Jednotka : </a:t>
            </a:r>
            <a:r>
              <a:rPr lang="cs-CZ" sz="2800" b="1" dirty="0" smtClean="0">
                <a:latin typeface="Calibri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Calibri"/>
              </a:rPr>
              <a:t>K</a:t>
            </a:r>
            <a:r>
              <a:rPr lang="cs-CZ" sz="2800" b="1" dirty="0" smtClean="0">
                <a:latin typeface="Calibri"/>
              </a:rPr>
              <a:t> ( kelvin )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2800" b="1" dirty="0" smtClean="0">
                <a:latin typeface="Calibri"/>
              </a:rPr>
              <a:t>Platí :     0 °C = 273,15 K</a:t>
            </a:r>
            <a:endParaRPr lang="cs-CZ" sz="28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sz="36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u="sng" dirty="0" smtClean="0">
                <a:solidFill>
                  <a:srgbClr val="000080"/>
                </a:solidFill>
                <a:latin typeface="Arial" pitchFamily="18"/>
              </a:rPr>
              <a:t>Měřidla teploty-1</a:t>
            </a:r>
            <a:endParaRPr lang="cs-CZ" u="sng" dirty="0">
              <a:solidFill>
                <a:srgbClr val="000080"/>
              </a:solidFill>
              <a:latin typeface="Arial" pitchFamily="18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3068960"/>
            <a:ext cx="2649236" cy="2158560"/>
          </a:xfrm>
        </p:spPr>
        <p:txBody>
          <a:bodyPr/>
          <a:lstStyle/>
          <a:p>
            <a:pPr lvl="0"/>
            <a:r>
              <a:rPr lang="cs-CZ" sz="2400" dirty="0" smtClean="0"/>
              <a:t>Laboratorní</a:t>
            </a:r>
            <a:r>
              <a:rPr lang="cs-CZ" sz="2400" dirty="0"/>
              <a:t> </a:t>
            </a:r>
            <a:r>
              <a:rPr lang="cs-CZ" sz="2400" dirty="0" smtClean="0"/>
              <a:t>teploměr rtuťový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203848" y="1340768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sz="2400" dirty="0" smtClean="0"/>
              <a:t>Lékařský teploměr rtuťový</a:t>
            </a:r>
            <a:endParaRPr lang="cs-CZ" sz="2400" dirty="0"/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6012160" y="3068960"/>
            <a:ext cx="2727104" cy="2158560"/>
          </a:xfrm>
        </p:spPr>
        <p:txBody>
          <a:bodyPr lIns="0" tIns="0" rIns="0" bIns="0"/>
          <a:lstStyle/>
          <a:p>
            <a:pPr lvl="0" hangingPunct="0"/>
            <a:r>
              <a:rPr lang="cs-CZ" sz="2400" dirty="0" smtClean="0"/>
              <a:t>Lékařský teploměr digitální</a:t>
            </a:r>
            <a:endParaRPr lang="cs-CZ" sz="2400" dirty="0"/>
          </a:p>
        </p:txBody>
      </p:sp>
      <p:pic>
        <p:nvPicPr>
          <p:cNvPr id="1030" name="Picture 6" descr="C:\Documents and Settings\User\Local Settings\Temporary Internet Files\Content.IE5\JVGVY6PC\MP9003210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1" y="4437112"/>
            <a:ext cx="138687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5" y="2276872"/>
            <a:ext cx="2608591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077072"/>
            <a:ext cx="2496277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u="sng" dirty="0" smtClean="0">
                <a:solidFill>
                  <a:srgbClr val="000080"/>
                </a:solidFill>
                <a:latin typeface="Arial" pitchFamily="18"/>
              </a:rPr>
              <a:t>Měřidla teploty-2</a:t>
            </a:r>
            <a:endParaRPr lang="cs-CZ" u="sng" dirty="0">
              <a:solidFill>
                <a:srgbClr val="000080"/>
              </a:solidFill>
              <a:latin typeface="Arial" pitchFamily="18"/>
            </a:endParaRP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580112" y="2276872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sz="2400" dirty="0" smtClean="0"/>
              <a:t>Digitální teploměry</a:t>
            </a:r>
            <a:endParaRPr lang="cs-CZ" sz="2400" dirty="0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2915816" y="1484784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sz="2400" dirty="0" smtClean="0"/>
              <a:t>Bimetalový teploměr</a:t>
            </a:r>
            <a:endParaRPr lang="cs-CZ" sz="2400" dirty="0"/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395536" y="249289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sz="2400" dirty="0" smtClean="0"/>
              <a:t>Venkovní teploměr lihový</a:t>
            </a:r>
            <a:endParaRPr lang="cs-CZ" sz="2400" dirty="0"/>
          </a:p>
        </p:txBody>
      </p:sp>
      <p:pic>
        <p:nvPicPr>
          <p:cNvPr id="1031" name="Picture 7" descr="C:\Documents and Settings\User\Local Settings\Temporary Internet Files\Content.IE5\P37I1YD3\MP9004304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56992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2348880"/>
            <a:ext cx="1549972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3140968"/>
            <a:ext cx="2376264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 Doplňovačka</a:t>
            </a: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-pracovní list</a:t>
            </a: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/>
            </a:r>
            <a:br>
              <a:rPr lang="cs-CZ" sz="3200" dirty="0" smtClean="0">
                <a:solidFill>
                  <a:srgbClr val="2323DC"/>
                </a:solidFill>
                <a:latin typeface="Arial" pitchFamily="18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18"/>
              </a:rPr>
              <a:t>Tajenkou je druh teploměru, který nevyužívá změny objemu kapalného tělesa s teplotou</a:t>
            </a:r>
            <a:endParaRPr lang="cs-CZ" sz="2400" dirty="0">
              <a:solidFill>
                <a:schemeClr val="tx1"/>
              </a:solidFill>
              <a:latin typeface="Arial" pitchFamily="18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1844824"/>
          <a:ext cx="3672409" cy="3933380"/>
        </p:xfrm>
        <a:graphic>
          <a:graphicData uri="http://schemas.openxmlformats.org/drawingml/2006/table">
            <a:tbl>
              <a:tblPr/>
              <a:tblGrid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</a:tblGrid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>1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2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3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4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5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6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7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8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9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10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355976" y="1700808"/>
          <a:ext cx="4464496" cy="4466942"/>
        </p:xfrm>
        <a:graphic>
          <a:graphicData uri="http://schemas.openxmlformats.org/drawingml/2006/table">
            <a:tbl>
              <a:tblPr/>
              <a:tblGrid>
                <a:gridCol w="644145"/>
                <a:gridCol w="3820351"/>
              </a:tblGrid>
              <a:tr h="50926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1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Název rtuťového teploměru používaného ve fyzice.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9606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2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pl-PL" sz="1400" b="1" dirty="0">
                          <a:latin typeface="Arial"/>
                        </a:rPr>
                        <a:t>Kolik metrů má jeden kilometr?</a:t>
                      </a:r>
                      <a:endParaRPr lang="pl-PL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7117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3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Přístroj k odměřování stejných časových úseků.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5315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4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Základní jednotka času.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898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5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Jakou značku má fyzikální veličina čas?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2482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6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Hodiny měřící čas s přesností 1 sekundy za 3 tisíce let.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8190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7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Nejčastěji používaná stupnice při měření teploty.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2537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8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Jednotka času. 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5803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9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Objem většiny kapalných a plynných těles se </a:t>
                      </a:r>
                      <a:r>
                        <a:rPr lang="cs-CZ" sz="1400" b="1" dirty="0" smtClean="0">
                          <a:latin typeface="Arial"/>
                        </a:rPr>
                        <a:t>při zahřívání …….. 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060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75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10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Teplota se ....... z -20°C na -10°C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 Doplňovačka-</a:t>
            </a:r>
            <a:r>
              <a:rPr lang="cs-CZ" sz="3200" dirty="0" smtClean="0">
                <a:solidFill>
                  <a:srgbClr val="FF0000"/>
                </a:solidFill>
                <a:latin typeface="Arial" pitchFamily="18"/>
              </a:rPr>
              <a:t>řešení</a:t>
            </a:r>
            <a:br>
              <a:rPr lang="cs-CZ" sz="3200" dirty="0" smtClean="0">
                <a:solidFill>
                  <a:srgbClr val="FF0000"/>
                </a:solidFill>
                <a:latin typeface="Arial" pitchFamily="18"/>
              </a:rPr>
            </a:br>
            <a:endParaRPr lang="cs-CZ" sz="2400" dirty="0">
              <a:solidFill>
                <a:srgbClr val="FF0000"/>
              </a:solidFill>
              <a:latin typeface="Arial" pitchFamily="18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1844824"/>
          <a:ext cx="3672409" cy="3933380"/>
        </p:xfrm>
        <a:graphic>
          <a:graphicData uri="http://schemas.openxmlformats.org/drawingml/2006/table">
            <a:tbl>
              <a:tblPr/>
              <a:tblGrid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  <a:gridCol w="282493"/>
              </a:tblGrid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>1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L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B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R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T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R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N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Í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2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T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I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S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Í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C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3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Arial"/>
                        </a:rPr>
                        <a:t>M</a:t>
                      </a:r>
                      <a:endParaRPr lang="cs-CZ" sz="1400" b="1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E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T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R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N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M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4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S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E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K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U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N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D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5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T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6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T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M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V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É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7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C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E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L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S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I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V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8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H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O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D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I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N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9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Z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latin typeface="Arial"/>
                        </a:rPr>
                        <a:t>V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Ě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T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Š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U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J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E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1642"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>10</a:t>
                      </a: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Z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V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latin typeface="Arial"/>
                        </a:rPr>
                        <a:t>Ý</a:t>
                      </a:r>
                      <a:endParaRPr lang="cs-CZ" sz="1400" b="1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Š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I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/>
                        </a:rPr>
                        <a:t>L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A</a:t>
                      </a: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latin typeface="Arial"/>
                        </a:rPr>
                        <a:t/>
                      </a:r>
                      <a:br>
                        <a:rPr lang="cs-CZ" sz="1100">
                          <a:latin typeface="Arial"/>
                        </a:rPr>
                      </a:br>
                      <a:endParaRPr lang="cs-CZ" sz="110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dirty="0">
                          <a:latin typeface="Arial"/>
                        </a:rPr>
                        <a:t/>
                      </a:r>
                      <a:br>
                        <a:rPr lang="cs-CZ" sz="1100" dirty="0">
                          <a:latin typeface="Arial"/>
                        </a:rPr>
                      </a:br>
                      <a:endParaRPr lang="cs-CZ" sz="1100" dirty="0">
                        <a:latin typeface="Arial"/>
                      </a:endParaRPr>
                    </a:p>
                  </a:txBody>
                  <a:tcPr marL="58057" marR="58057" marT="29029" marB="290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355976" y="1700808"/>
          <a:ext cx="4464496" cy="4466942"/>
        </p:xfrm>
        <a:graphic>
          <a:graphicData uri="http://schemas.openxmlformats.org/drawingml/2006/table">
            <a:tbl>
              <a:tblPr/>
              <a:tblGrid>
                <a:gridCol w="644145"/>
                <a:gridCol w="3820351"/>
              </a:tblGrid>
              <a:tr h="50926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1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Název rtuťového teploměru používaného ve fyzice.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9606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2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pl-PL" sz="1400" b="1" dirty="0">
                          <a:latin typeface="Arial"/>
                        </a:rPr>
                        <a:t>Kolik metrů má jeden kilometr?</a:t>
                      </a:r>
                      <a:endParaRPr lang="pl-PL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7117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3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Přístroj k odměřování stejných časových úseků.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5315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4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Základní jednotka času.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3898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5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Jakou značku má fyzikální veličina čas?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2482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6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Hodiny měřící čas s přesností 1 sekundy za 3 tisíce let.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8190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7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Nejčastěji používaná stupnice při měření teploty.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92537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8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Jednotka času. 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5803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latin typeface="Arial"/>
                        </a:rPr>
                        <a:t>9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Objem většiny kapalných a plynných těles se </a:t>
                      </a:r>
                      <a:r>
                        <a:rPr lang="cs-CZ" sz="1400" b="1" dirty="0" smtClean="0">
                          <a:latin typeface="Arial"/>
                        </a:rPr>
                        <a:t>při zahřívání …….. .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060">
                <a:tc>
                  <a:txBody>
                    <a:bodyPr/>
                    <a:lstStyle/>
                    <a:p>
                      <a:pPr algn="ctr"/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75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>
                          <a:latin typeface="Arial"/>
                        </a:rPr>
                        <a:t>10</a:t>
                      </a: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latin typeface="Arial"/>
                        </a:rPr>
                        <a:t>Teplota se ....... z -20°C na -10°C</a:t>
                      </a:r>
                      <a:endParaRPr lang="cs-CZ" sz="1400" dirty="0">
                        <a:latin typeface="Arial"/>
                      </a:endParaRPr>
                    </a:p>
                  </a:txBody>
                  <a:tcPr marL="3398" marR="3398" marT="1699" marB="169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Ilustrace:office.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 smtClean="0"/>
              <a:t>Archiv autora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180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582</TotalTime>
  <Words>581</Words>
  <Application>Microsoft Office PowerPoint</Application>
  <PresentationFormat>Předvádění na obrazovce (4:3)</PresentationFormat>
  <Paragraphs>344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T E P L O T A</vt:lpstr>
      <vt:lpstr>T E P L O T A</vt:lpstr>
      <vt:lpstr>Měřidla teploty-1</vt:lpstr>
      <vt:lpstr>Měřidla teploty-2</vt:lpstr>
      <vt:lpstr> Doplňovačka-pracovní list Tajenkou je druh teploměru, který nevyužívá změny objemu kapalného tělesa s teplotou</vt:lpstr>
      <vt:lpstr> Doplňovačka-řešení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Škola</cp:lastModifiedBy>
  <cp:revision>44</cp:revision>
  <dcterms:created xsi:type="dcterms:W3CDTF">2012-06-01T22:10:47Z</dcterms:created>
  <dcterms:modified xsi:type="dcterms:W3CDTF">2013-02-07T15:05:48Z</dcterms:modified>
</cp:coreProperties>
</file>