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8" r:id="rId5"/>
    <p:sldId id="267" r:id="rId6"/>
    <p:sldId id="270" r:id="rId7"/>
    <p:sldId id="269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VY_32_INOVACE_19_Zájmena  </a:t>
          </a:r>
          <a:r>
            <a:rPr lang="cs-CZ" dirty="0" err="1" smtClean="0"/>
            <a:t>this</a:t>
          </a:r>
          <a:r>
            <a:rPr lang="cs-CZ" dirty="0" smtClean="0"/>
            <a:t>, </a:t>
          </a:r>
          <a:r>
            <a:rPr lang="cs-CZ" dirty="0" err="1" smtClean="0"/>
            <a:t>that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Zájmena </a:t>
          </a:r>
          <a:r>
            <a:rPr lang="cs-CZ" dirty="0" err="1" smtClean="0"/>
            <a:t>this</a:t>
          </a:r>
          <a:r>
            <a:rPr lang="cs-CZ" dirty="0" smtClean="0"/>
            <a:t>, </a:t>
          </a:r>
          <a:r>
            <a:rPr lang="cs-CZ" dirty="0" err="1" smtClean="0"/>
            <a:t>that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7.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VY_32_INOVACE_19_Zájmena  </a:t>
          </a:r>
          <a:r>
            <a:rPr lang="cs-CZ" sz="1400" kern="1200" dirty="0" err="1" smtClean="0"/>
            <a:t>this</a:t>
          </a:r>
          <a:r>
            <a:rPr lang="cs-CZ" sz="1400" kern="1200" dirty="0" smtClean="0"/>
            <a:t>, </a:t>
          </a:r>
          <a:r>
            <a:rPr lang="cs-CZ" sz="1400" kern="1200" dirty="0" err="1" smtClean="0"/>
            <a:t>that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7.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Zájmena </a:t>
          </a:r>
          <a:r>
            <a:rPr lang="cs-CZ" sz="1400" kern="1200" dirty="0" err="1" smtClean="0"/>
            <a:t>this</a:t>
          </a:r>
          <a:r>
            <a:rPr lang="cs-CZ" sz="1400" kern="1200" dirty="0" smtClean="0"/>
            <a:t>, </a:t>
          </a:r>
          <a:r>
            <a:rPr lang="cs-CZ" sz="1400" kern="1200" dirty="0" err="1" smtClean="0"/>
            <a:t>that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9265379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7529972"/>
              </p:ext>
            </p:extLst>
          </p:nvPr>
        </p:nvGraphicFramePr>
        <p:xfrm>
          <a:off x="457200" y="1600200"/>
          <a:ext cx="8229600" cy="2397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a rozšíření  učiva o zájmenech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si do sešitu dělají poznámky. Každý žák si ve třídě vybere 4 věci a vytvoří o nich věty, kde zájmena použije.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2952328"/>
          </a:xfrm>
        </p:spPr>
        <p:txBody>
          <a:bodyPr>
            <a:normAutofit/>
          </a:bodyPr>
          <a:lstStyle/>
          <a:p>
            <a:r>
              <a:rPr lang="cs-CZ" sz="6000" b="1" dirty="0"/>
              <a:t>Ukazovací zájmena </a:t>
            </a:r>
            <a:r>
              <a:rPr lang="cs-CZ" sz="6000" b="1" dirty="0" smtClean="0"/>
              <a:t/>
            </a:r>
            <a:br>
              <a:rPr lang="cs-CZ" sz="6000" b="1" dirty="0" smtClean="0"/>
            </a:br>
            <a:r>
              <a:rPr lang="cs-CZ" sz="6000" b="1" dirty="0" err="1" smtClean="0"/>
              <a:t>this</a:t>
            </a:r>
            <a:r>
              <a:rPr lang="cs-CZ" sz="6000" b="1" dirty="0"/>
              <a:t>, </a:t>
            </a:r>
            <a:r>
              <a:rPr lang="cs-CZ" sz="6000" b="1" dirty="0" err="1"/>
              <a:t>that</a:t>
            </a:r>
            <a:r>
              <a:rPr lang="cs-CZ" sz="6000" b="1" dirty="0"/>
              <a:t>, these, </a:t>
            </a:r>
            <a:r>
              <a:rPr lang="cs-CZ" sz="6000" b="1" dirty="0" err="1"/>
              <a:t>those</a:t>
            </a:r>
            <a:endParaRPr lang="cs-CZ" sz="6000" b="1" dirty="0"/>
          </a:p>
        </p:txBody>
      </p:sp>
      <p:pic>
        <p:nvPicPr>
          <p:cNvPr id="3075" name="Picture 3" descr="C:\Users\X\AppData\Local\Microsoft\Windows\Temporary Internet Files\Content.IE5\T4Z486A4\MC9000787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149080"/>
            <a:ext cx="1577574" cy="1925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X\AppData\Local\Microsoft\Windows\Temporary Internet Files\Content.IE5\2TN04YLY\MC9000787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320602"/>
            <a:ext cx="1368000" cy="203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X\AppData\Local\Microsoft\Windows\Temporary Internet Files\Content.IE5\T4Z486A4\MC9000787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506" y="3797423"/>
            <a:ext cx="933921" cy="262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24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980728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dirty="0" err="1"/>
              <a:t>This</a:t>
            </a:r>
            <a:r>
              <a:rPr lang="cs-CZ" sz="4800" dirty="0"/>
              <a:t> – pro jednotné číslo</a:t>
            </a:r>
          </a:p>
          <a:p>
            <a:pPr>
              <a:buFont typeface="Wingdings" pitchFamily="2" charset="2"/>
              <a:buNone/>
            </a:pPr>
            <a:r>
              <a:rPr lang="cs-CZ" sz="4800" dirty="0"/>
              <a:t>	</a:t>
            </a:r>
            <a:r>
              <a:rPr lang="cs-CZ" sz="4800" dirty="0" smtClean="0"/>
              <a:t>     (</a:t>
            </a:r>
            <a:r>
              <a:rPr lang="cs-CZ" sz="4800" dirty="0"/>
              <a:t>tento, tato, toto)</a:t>
            </a:r>
          </a:p>
          <a:p>
            <a:pPr>
              <a:buFont typeface="Wingdings" pitchFamily="2" charset="2"/>
              <a:buNone/>
            </a:pPr>
            <a:endParaRPr lang="cs-CZ" sz="4800" dirty="0"/>
          </a:p>
          <a:p>
            <a:r>
              <a:rPr lang="cs-CZ" sz="4800" b="1" dirty="0"/>
              <a:t>These</a:t>
            </a:r>
            <a:r>
              <a:rPr lang="cs-CZ" sz="4800" dirty="0"/>
              <a:t> – pro množné číslo </a:t>
            </a:r>
          </a:p>
          <a:p>
            <a:pPr>
              <a:buFont typeface="Wingdings" pitchFamily="2" charset="2"/>
              <a:buNone/>
            </a:pPr>
            <a:r>
              <a:rPr lang="cs-CZ" sz="4800" dirty="0"/>
              <a:t>	</a:t>
            </a:r>
            <a:r>
              <a:rPr lang="cs-CZ" sz="4800" dirty="0" smtClean="0"/>
              <a:t>        (</a:t>
            </a:r>
            <a:r>
              <a:rPr lang="cs-CZ" sz="4800" dirty="0"/>
              <a:t>tito, tyto)</a:t>
            </a:r>
          </a:p>
        </p:txBody>
      </p:sp>
      <p:pic>
        <p:nvPicPr>
          <p:cNvPr id="4098" name="Picture 2" descr="C:\Users\X\AppData\Local\Microsoft\Windows\Temporary Internet Files\Content.IE5\2TN04YLY\MC9000787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259" y="647755"/>
            <a:ext cx="1496173" cy="2225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X\AppData\Local\Microsoft\Windows\Temporary Internet Files\Content.IE5\NSDEAAJC\MC9004419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932" y="4509120"/>
            <a:ext cx="1841500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19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cs-CZ" sz="3600" b="1" i="1" dirty="0" err="1"/>
              <a:t>This</a:t>
            </a:r>
            <a:r>
              <a:rPr lang="cs-CZ" sz="3600" b="1" dirty="0"/>
              <a:t> </a:t>
            </a:r>
            <a:r>
              <a:rPr lang="en-US" sz="3600" b="1" dirty="0"/>
              <a:t>a </a:t>
            </a:r>
            <a:r>
              <a:rPr lang="en-US" sz="3600" b="1" i="1" dirty="0"/>
              <a:t>these</a:t>
            </a:r>
            <a:r>
              <a:rPr lang="en-US" sz="3600" b="1" dirty="0"/>
              <a:t> </a:t>
            </a:r>
            <a:r>
              <a:rPr lang="en-US" sz="3600" b="1" dirty="0" err="1"/>
              <a:t>pou</a:t>
            </a:r>
            <a:r>
              <a:rPr lang="cs-CZ" sz="3600" b="1" dirty="0"/>
              <a:t>žijeme, hovoříme-li o lidech nebo o věcech v bezprostřední blízkosti.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204864"/>
            <a:ext cx="8229600" cy="3196952"/>
          </a:xfrm>
        </p:spPr>
        <p:txBody>
          <a:bodyPr>
            <a:normAutofit lnSpcReduction="10000"/>
          </a:bodyPr>
          <a:lstStyle/>
          <a:p>
            <a:r>
              <a:rPr lang="cs-CZ" sz="3600" b="1" dirty="0"/>
              <a:t>I </a:t>
            </a:r>
            <a:r>
              <a:rPr lang="cs-CZ" sz="3600" b="1" dirty="0" err="1"/>
              <a:t>like</a:t>
            </a:r>
            <a:r>
              <a:rPr lang="cs-CZ" sz="3600" b="1" dirty="0"/>
              <a:t> </a:t>
            </a:r>
            <a:r>
              <a:rPr lang="cs-CZ" sz="3600" b="1" dirty="0" err="1"/>
              <a:t>this</a:t>
            </a:r>
            <a:r>
              <a:rPr lang="cs-CZ" sz="3600" b="1" dirty="0"/>
              <a:t> </a:t>
            </a:r>
            <a:r>
              <a:rPr lang="cs-CZ" sz="3600" b="1" dirty="0" err="1" smtClean="0"/>
              <a:t>skirt</a:t>
            </a:r>
            <a:r>
              <a:rPr lang="cs-CZ" sz="3600" b="1" dirty="0" smtClean="0"/>
              <a:t>.</a:t>
            </a:r>
            <a:endParaRPr lang="cs-CZ" sz="3600" b="1" dirty="0"/>
          </a:p>
          <a:p>
            <a:r>
              <a:rPr lang="cs-CZ" sz="3600" b="1" dirty="0" smtClean="0"/>
              <a:t>Líbí se mi tato sukně.</a:t>
            </a:r>
            <a:endParaRPr lang="cs-CZ" sz="3600" b="1" dirty="0"/>
          </a:p>
          <a:p>
            <a:endParaRPr lang="cs-CZ" sz="3600" b="1" dirty="0"/>
          </a:p>
          <a:p>
            <a:r>
              <a:rPr lang="cs-CZ" sz="3600" b="1" dirty="0"/>
              <a:t>I </a:t>
            </a:r>
            <a:r>
              <a:rPr lang="cs-CZ" sz="3600" b="1" dirty="0" err="1"/>
              <a:t>want</a:t>
            </a:r>
            <a:r>
              <a:rPr lang="cs-CZ" sz="3600" b="1" dirty="0"/>
              <a:t> these </a:t>
            </a:r>
            <a:r>
              <a:rPr lang="cs-CZ" sz="3600" b="1" dirty="0" err="1"/>
              <a:t>shoes</a:t>
            </a:r>
            <a:r>
              <a:rPr lang="cs-CZ" sz="3600" b="1" dirty="0"/>
              <a:t>.</a:t>
            </a:r>
          </a:p>
          <a:p>
            <a:r>
              <a:rPr lang="cs-CZ" sz="3600" b="1" dirty="0"/>
              <a:t>Chci tyto boty.</a:t>
            </a:r>
          </a:p>
          <a:p>
            <a:endParaRPr lang="cs-CZ" dirty="0"/>
          </a:p>
        </p:txBody>
      </p:sp>
      <p:pic>
        <p:nvPicPr>
          <p:cNvPr id="1026" name="Picture 2" descr="C:\Users\X\AppData\Local\Microsoft\Windows\Temporary Internet Files\Content.IE5\NSDEAAJC\MC9001133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680" y="1556792"/>
            <a:ext cx="2391542" cy="228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X\AppData\Local\Microsoft\Windows\Temporary Internet Files\Content.IE5\T4Z486A4\MP90043045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365104"/>
            <a:ext cx="2132856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22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124744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dirty="0" err="1"/>
              <a:t>That</a:t>
            </a:r>
            <a:r>
              <a:rPr lang="cs-CZ" sz="4800" b="1" dirty="0"/>
              <a:t> – pro jednotné číslo </a:t>
            </a:r>
          </a:p>
          <a:p>
            <a:pPr>
              <a:buFont typeface="Wingdings" pitchFamily="2" charset="2"/>
              <a:buNone/>
            </a:pPr>
            <a:r>
              <a:rPr lang="cs-CZ" sz="4800" b="1" dirty="0"/>
              <a:t>	</a:t>
            </a:r>
            <a:r>
              <a:rPr lang="cs-CZ" sz="4800" b="1" dirty="0" smtClean="0"/>
              <a:t>     (</a:t>
            </a:r>
            <a:r>
              <a:rPr lang="cs-CZ" sz="4800" b="1" dirty="0"/>
              <a:t>tamten, tamta, tamto)</a:t>
            </a:r>
          </a:p>
          <a:p>
            <a:pPr>
              <a:buFont typeface="Wingdings" pitchFamily="2" charset="2"/>
              <a:buNone/>
            </a:pPr>
            <a:endParaRPr lang="cs-CZ" sz="4800" b="1" dirty="0"/>
          </a:p>
          <a:p>
            <a:r>
              <a:rPr lang="cs-CZ" sz="4800" b="1" dirty="0" err="1"/>
              <a:t>Those</a:t>
            </a:r>
            <a:r>
              <a:rPr lang="cs-CZ" sz="4800" b="1" dirty="0"/>
              <a:t> – pro množné číslo</a:t>
            </a:r>
          </a:p>
          <a:p>
            <a:pPr>
              <a:buFont typeface="Wingdings" pitchFamily="2" charset="2"/>
              <a:buNone/>
            </a:pPr>
            <a:r>
              <a:rPr lang="cs-CZ" sz="4800" b="1" dirty="0"/>
              <a:t>	</a:t>
            </a:r>
            <a:r>
              <a:rPr lang="cs-CZ" sz="4800" b="1" dirty="0" smtClean="0"/>
              <a:t>        (</a:t>
            </a:r>
            <a:r>
              <a:rPr lang="cs-CZ" sz="4800" b="1" dirty="0"/>
              <a:t>tamti, tamty)</a:t>
            </a:r>
          </a:p>
        </p:txBody>
      </p:sp>
      <p:pic>
        <p:nvPicPr>
          <p:cNvPr id="5124" name="Picture 4" descr="C:\Users\X\AppData\Local\Microsoft\Windows\Temporary Internet Files\Content.IE5\T4Z486A4\MC9004418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085184"/>
            <a:ext cx="2247900" cy="155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X\AppData\Local\Microsoft\Windows\Temporary Internet Files\Content.IE5\T4Z486A4\MC9000787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8515" y="2636912"/>
            <a:ext cx="2145485" cy="261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724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err="1"/>
              <a:t>That</a:t>
            </a:r>
            <a:r>
              <a:rPr lang="cs-CZ" b="1" dirty="0"/>
              <a:t> a </a:t>
            </a:r>
            <a:r>
              <a:rPr lang="cs-CZ" b="1" i="1" dirty="0" err="1"/>
              <a:t>those</a:t>
            </a:r>
            <a:r>
              <a:rPr lang="cs-CZ" b="1" dirty="0"/>
              <a:t> použijeme, hovoříme-li o lidech nebo věcech vzdálenějších.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Do </a:t>
            </a:r>
            <a:r>
              <a:rPr lang="cs-CZ" sz="4000" dirty="0" err="1"/>
              <a:t>you</a:t>
            </a:r>
            <a:r>
              <a:rPr lang="cs-CZ" sz="4000" dirty="0"/>
              <a:t> </a:t>
            </a:r>
            <a:r>
              <a:rPr lang="cs-CZ" sz="4000" dirty="0" err="1"/>
              <a:t>like</a:t>
            </a:r>
            <a:r>
              <a:rPr lang="cs-CZ" sz="4000" dirty="0"/>
              <a:t> </a:t>
            </a:r>
            <a:r>
              <a:rPr lang="cs-CZ" sz="4000" dirty="0" err="1"/>
              <a:t>that</a:t>
            </a:r>
            <a:r>
              <a:rPr lang="cs-CZ" sz="4000" dirty="0"/>
              <a:t> </a:t>
            </a:r>
            <a:r>
              <a:rPr lang="cs-CZ" sz="4000" dirty="0" err="1"/>
              <a:t>picture</a:t>
            </a:r>
            <a:r>
              <a:rPr lang="cs-CZ" sz="4000" dirty="0"/>
              <a:t> on </a:t>
            </a:r>
            <a:r>
              <a:rPr lang="cs-CZ" sz="4000" dirty="0" err="1"/>
              <a:t>the</a:t>
            </a:r>
            <a:r>
              <a:rPr lang="cs-CZ" sz="4000" dirty="0"/>
              <a:t> </a:t>
            </a:r>
            <a:r>
              <a:rPr lang="cs-CZ" sz="4000" dirty="0" err="1"/>
              <a:t>wall</a:t>
            </a:r>
            <a:r>
              <a:rPr lang="cs-CZ" sz="4000" dirty="0"/>
              <a:t>?</a:t>
            </a:r>
          </a:p>
          <a:p>
            <a:r>
              <a:rPr lang="cs-CZ" sz="4000" dirty="0"/>
              <a:t>Líbí se vám tamten obraz na stěně?</a:t>
            </a:r>
          </a:p>
          <a:p>
            <a:endParaRPr lang="cs-CZ" sz="4000" dirty="0"/>
          </a:p>
          <a:p>
            <a:r>
              <a:rPr lang="cs-CZ" sz="4000" dirty="0" err="1"/>
              <a:t>Who</a:t>
            </a:r>
            <a:r>
              <a:rPr lang="cs-CZ" sz="4000" dirty="0"/>
              <a:t> are </a:t>
            </a:r>
            <a:r>
              <a:rPr lang="cs-CZ" sz="4000" dirty="0" err="1"/>
              <a:t>those</a:t>
            </a:r>
            <a:r>
              <a:rPr lang="cs-CZ" sz="4000" dirty="0"/>
              <a:t> </a:t>
            </a:r>
            <a:r>
              <a:rPr lang="cs-CZ" sz="4000" dirty="0" err="1" smtClean="0"/>
              <a:t>girls</a:t>
            </a:r>
            <a:r>
              <a:rPr lang="cs-CZ" sz="4000" dirty="0" smtClean="0"/>
              <a:t> </a:t>
            </a:r>
            <a:r>
              <a:rPr lang="cs-CZ" sz="4000" dirty="0" err="1"/>
              <a:t>outside</a:t>
            </a:r>
            <a:r>
              <a:rPr lang="cs-CZ" sz="4000" dirty="0"/>
              <a:t>?</a:t>
            </a:r>
          </a:p>
          <a:p>
            <a:r>
              <a:rPr lang="cs-CZ" sz="4000" dirty="0"/>
              <a:t>Kdo jsou tamty </a:t>
            </a:r>
            <a:r>
              <a:rPr lang="cs-CZ" sz="4000" dirty="0" smtClean="0"/>
              <a:t>dívky </a:t>
            </a:r>
            <a:r>
              <a:rPr lang="cs-CZ" sz="4000" dirty="0"/>
              <a:t>venku?</a:t>
            </a:r>
          </a:p>
          <a:p>
            <a:endParaRPr lang="cs-CZ" sz="4000" b="1" dirty="0"/>
          </a:p>
        </p:txBody>
      </p:sp>
      <p:pic>
        <p:nvPicPr>
          <p:cNvPr id="2051" name="Picture 3" descr="C:\Users\X\AppData\Local\Microsoft\Windows\Temporary Internet Files\Content.IE5\NSDEAAJC\MC9000225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780928"/>
            <a:ext cx="1218906" cy="138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X\AppData\Local\Microsoft\Windows\Temporary Internet Files\Content.IE5\2TN04YLY\MP90043930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229200"/>
            <a:ext cx="2385084" cy="1478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43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196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Ukazovací zájmena  this, that, these, those</vt:lpstr>
      <vt:lpstr>Prezentace aplikace PowerPoint</vt:lpstr>
      <vt:lpstr>This a these použijeme, hovoříme-li o lidech nebo o věcech v bezprostřední blízkosti.</vt:lpstr>
      <vt:lpstr>Prezentace aplikace PowerPoint</vt:lpstr>
      <vt:lpstr>That a those použijeme, hovoříme-li o lidech nebo věcech vzdálenějších.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17</cp:revision>
  <dcterms:created xsi:type="dcterms:W3CDTF">2011-11-09T14:01:04Z</dcterms:created>
  <dcterms:modified xsi:type="dcterms:W3CDTF">2012-02-11T15:54:51Z</dcterms:modified>
</cp:coreProperties>
</file>