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0" r:id="rId4"/>
    <p:sldId id="256" r:id="rId5"/>
    <p:sldId id="261" r:id="rId6"/>
    <p:sldId id="264" r:id="rId7"/>
    <p:sldId id="263" r:id="rId8"/>
    <p:sldId id="257" r:id="rId9"/>
    <p:sldId id="259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064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874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51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182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61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08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268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1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489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45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42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085A6-7727-4319-8863-37837FF265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C9088-6C18-4593-9D9E-17255FF92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622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//upload.wikimedia.org/wikipedia/commons/f/f4/Leaf_1_web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aves-scan.jpg" TargetMode="External"/><Relationship Id="rId3" Type="http://schemas.openxmlformats.org/officeDocument/2006/relationships/hyperlink" Target="http://upload.wikimedia.org/wikipedia/commons/4/44/Nasada_li%C5%9Bcia.svg" TargetMode="External"/><Relationship Id="rId7" Type="http://schemas.openxmlformats.org/officeDocument/2006/relationships/hyperlink" Target="http://upload.wikimedia.org/wikipedia/commons/c/c4/Li%C5%9Bcie_z%C5%82o%C5%BCone.svg" TargetMode="External"/><Relationship Id="rId2" Type="http://schemas.openxmlformats.org/officeDocument/2006/relationships/hyperlink" Target="http://upload.wikimedia.org/wikipedia/commons/3/34/Ulistnieni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llustration_Larix_decudua0.jpg" TargetMode="External"/><Relationship Id="rId5" Type="http://schemas.openxmlformats.org/officeDocument/2006/relationships/hyperlink" Target="http://cs.wikipedia.org/wiki/Soubor:Larix_decidua_Winter.jpg" TargetMode="External"/><Relationship Id="rId4" Type="http://schemas.openxmlformats.org/officeDocument/2006/relationships/hyperlink" Target="http://cs.wikipedia.org/wiki/Soubor:Leaf_1_we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042936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VY_32_INOVACE_04_PRVOUKA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ROČNÍK_LISTY ROSTLIN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135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116632"/>
            <a:ext cx="496887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3043567"/>
              </p:ext>
            </p:extLst>
          </p:nvPr>
        </p:nvGraphicFramePr>
        <p:xfrm>
          <a:off x="354012" y="1131790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 naučit děti poznat čepel a řapík listu a rozeznat mezi listy jednoduchými a složenými.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čepel, řapík, list jednoduchý, list složený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482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Listy rostlin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zak.TERMINAL01\AppData\Local\Microsoft\Windows\Temporary Internet Files\Content.IE5\561O7WKC\MP9004004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8390">
            <a:off x="323287" y="86582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ak.TERMINAL01\AppData\Local\Microsoft\Windows\Temporary Internet Files\Content.IE5\LKCEDKW2\MP9002009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874" y="1268760"/>
            <a:ext cx="3657600" cy="2645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ak.TERMINAL01\AppData\Local\Microsoft\Windows\Temporary Internet Files\Content.IE5\LKCEDKW2\MP9004116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12481">
            <a:off x="881159" y="3971054"/>
            <a:ext cx="2320528" cy="289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ak.TERMINAL01\AppData\Local\Microsoft\Windows\Temporary Internet Files\Content.IE5\LKCEDKW2\MP9003989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609177">
            <a:off x="5775979" y="3716854"/>
            <a:ext cx="1993390" cy="34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50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53756"/>
            <a:ext cx="8399276" cy="1138138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Pomocí žilek v žilnatině je </a:t>
            </a:r>
            <a:r>
              <a:rPr lang="cs-CZ" sz="2800" b="1" dirty="0" smtClean="0">
                <a:solidFill>
                  <a:srgbClr val="FF0000"/>
                </a:solidFill>
              </a:rPr>
              <a:t>listu </a:t>
            </a:r>
            <a:r>
              <a:rPr lang="cs-CZ" sz="2800" b="1" dirty="0">
                <a:solidFill>
                  <a:srgbClr val="FF0000"/>
                </a:solidFill>
              </a:rPr>
              <a:t>přiváděna voda a </a:t>
            </a:r>
            <a:r>
              <a:rPr lang="cs-CZ" sz="2800" b="1" dirty="0" smtClean="0">
                <a:solidFill>
                  <a:srgbClr val="FF0000"/>
                </a:solidFill>
              </a:rPr>
              <a:t>živiny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 descr="Soubor:Leaf 1 we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91894"/>
            <a:ext cx="6408712" cy="480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23731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Pomocí listů rostliny dýchají.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32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Jehličnaté stromy a keře jsou zelené celý rok.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5301208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Pouze </a:t>
            </a:r>
            <a:r>
              <a:rPr lang="cs-CZ" sz="2400" b="1" dirty="0" smtClean="0">
                <a:solidFill>
                  <a:srgbClr val="FF0000"/>
                </a:solidFill>
              </a:rPr>
              <a:t>jehličí modřínu na zimu opadává.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143180" cy="4714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75541" y="1065219"/>
            <a:ext cx="3048769" cy="489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846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Části listu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56951" y="1561449"/>
            <a:ext cx="3051968" cy="443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47664" y="1772816"/>
            <a:ext cx="2016224" cy="18722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13707" y="1988840"/>
            <a:ext cx="2016224" cy="18722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4482935" y="2696520"/>
            <a:ext cx="2160240" cy="21602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74" y="1052736"/>
            <a:ext cx="230425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řapík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25675" y="1212776"/>
            <a:ext cx="230425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čepel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21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List bez řapíku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00954" y="-544570"/>
            <a:ext cx="3273152" cy="7331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88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Listy mohou mít různé postavení na stonku.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6486078" cy="2479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534679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Ukaž, kde vidíš listy s </a:t>
            </a:r>
            <a:r>
              <a:rPr lang="cs-CZ" sz="2800" dirty="0" smtClean="0">
                <a:solidFill>
                  <a:srgbClr val="FF0000"/>
                </a:solidFill>
              </a:rPr>
              <a:t>řapíkem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1115616" y="1392399"/>
            <a:ext cx="1584176" cy="3384376"/>
          </a:xfrm>
          <a:prstGeom prst="ellipse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846486" y="1363849"/>
            <a:ext cx="1725513" cy="3384376"/>
          </a:xfrm>
          <a:prstGeom prst="ellipse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716016" y="1393525"/>
            <a:ext cx="1584176" cy="3384376"/>
          </a:xfrm>
          <a:prstGeom prst="ellipse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9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Listy složené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5850002" cy="3184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zak.TERMINAL01\AppData\Local\Microsoft\Windows\Temporary Internet Files\Content.IE5\E8U6FCD7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2736304" cy="233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164288" y="2420888"/>
            <a:ext cx="1731864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typický je list jírovce - kaštan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81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Označ řapíky všech listů.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605605" y="714876"/>
            <a:ext cx="4580864" cy="6264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4816017" y="3140968"/>
            <a:ext cx="908111" cy="4916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87824" y="4581128"/>
            <a:ext cx="1296144" cy="4916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1961561">
            <a:off x="2936902" y="2588091"/>
            <a:ext cx="1029951" cy="4916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76056" y="4995694"/>
            <a:ext cx="648072" cy="4916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380314" y="5820714"/>
            <a:ext cx="648072" cy="345483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25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10" grpId="0" animBg="1"/>
      <p:bldP spid="11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http://upload.wikimedia.org/wikipedia/commons/3/34/Ulistnienie.svg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http://upload.wikimedia.org/wikipedia/commons/4/44/Nasada_li%C5%9Bcia.svg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http://cs.wikipedia.org/wiki/Soubor:Leaf_1_web.jpg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cs.wikipedia.org/wiki/Soubor:Larix_decidua_Winter.jpg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cs.wikipedia.org/wiki/Soubor:Illustration_Larix_decudua0.jpg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upload.wikimedia.org/wikipedia/commons/c/c4/Li%C5%9Bcie_z%C5%82o%C5%BCone.svg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cs.wikipedia.org/wiki/Soubor:Leaves-scan.jpg</a:t>
            </a:r>
            <a:endParaRPr lang="cs-CZ" sz="2000" dirty="0" smtClean="0"/>
          </a:p>
          <a:p>
            <a:r>
              <a:rPr lang="cs-CZ" sz="2000" dirty="0" smtClean="0"/>
              <a:t>(cit. 02.02.2013)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345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180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Listy rostlin</vt:lpstr>
      <vt:lpstr>Pomocí žilek v žilnatině je listu přiváděna voda a živiny.</vt:lpstr>
      <vt:lpstr>Jehličnaté stromy a keře jsou zelené celý rok.</vt:lpstr>
      <vt:lpstr>Části listu</vt:lpstr>
      <vt:lpstr>List bez řapíku</vt:lpstr>
      <vt:lpstr>Listy mohou mít různé postavení na stonku.</vt:lpstr>
      <vt:lpstr>Listy složené</vt:lpstr>
      <vt:lpstr>Označ řapíky všech listů.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zak</cp:lastModifiedBy>
  <cp:revision>19</cp:revision>
  <dcterms:created xsi:type="dcterms:W3CDTF">2013-02-07T17:55:39Z</dcterms:created>
  <dcterms:modified xsi:type="dcterms:W3CDTF">2013-02-07T18:44:40Z</dcterms:modified>
</cp:coreProperties>
</file>