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3" r:id="rId6"/>
    <p:sldId id="272" r:id="rId7"/>
    <p:sldId id="269" r:id="rId8"/>
    <p:sldId id="264" r:id="rId9"/>
    <p:sldId id="265" r:id="rId10"/>
    <p:sldId id="266" r:id="rId11"/>
    <p:sldId id="270" r:id="rId12"/>
    <p:sldId id="271" r:id="rId13"/>
    <p:sldId id="268" r:id="rId14"/>
    <p:sldId id="273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8F7D9D5-C64C-43AE-8B9C-2C7EF2EFF9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77D76E7-4780-4076-B5A8-1E9B5DDC215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hyperlink" Target="http://www.youtube.com/watch?v=GRbmMt9e9x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Sympetrum_flaveolum_-_side_(aka).jpg" TargetMode="External"/><Relationship Id="rId13" Type="http://schemas.openxmlformats.org/officeDocument/2006/relationships/hyperlink" Target="http://en.wikipedia.org/wiki/File:Papilio_machaon_07.JPG" TargetMode="External"/><Relationship Id="rId3" Type="http://schemas.openxmlformats.org/officeDocument/2006/relationships/hyperlink" Target="http://commons.wikimedia.org/wiki/File:Morphoamathonte.JPG?uselang=ru" TargetMode="External"/><Relationship Id="rId7" Type="http://schemas.openxmlformats.org/officeDocument/2006/relationships/hyperlink" Target="http://en.wikipedia.org/wiki/File:Bumblebee_heuchera.jpg" TargetMode="External"/><Relationship Id="rId12" Type="http://schemas.openxmlformats.org/officeDocument/2006/relationships/hyperlink" Target="http://cs.wikipedia.org/wiki/Soubor:Vanessa_atalanta_-_Admiral_(illustration).jpg" TargetMode="External"/><Relationship Id="rId2" Type="http://schemas.openxmlformats.org/officeDocument/2006/relationships/hyperlink" Target="http://cs.wikipedia.org/wiki/Soubor:Butterfly_collectio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Lady_beetle.jpg" TargetMode="External"/><Relationship Id="rId11" Type="http://schemas.openxmlformats.org/officeDocument/2006/relationships/hyperlink" Target="http://cs.wikipedia.org/wiki/Soubor:Gulf_Fritillary_Life_Cycle.svg" TargetMode="External"/><Relationship Id="rId5" Type="http://schemas.openxmlformats.org/officeDocument/2006/relationships/hyperlink" Target="http://cs.wikipedia.org/wiki/Soubor:Lasius.niger3.-.lindsey.jpg" TargetMode="External"/><Relationship Id="rId10" Type="http://schemas.openxmlformats.org/officeDocument/2006/relationships/hyperlink" Target="http://cs.wikipedia.org/wiki/Soubor:Oedipoda_coerulescens_1_beentree.jpg" TargetMode="External"/><Relationship Id="rId4" Type="http://schemas.openxmlformats.org/officeDocument/2006/relationships/hyperlink" Target="http://commons.wikimedia.org/wiki/File:Gonepteryx.rhamni.mounted.jpg?uselang=ru" TargetMode="External"/><Relationship Id="rId9" Type="http://schemas.openxmlformats.org/officeDocument/2006/relationships/hyperlink" Target="http://cs.wikipedia.org/wiki/Soubor:Lucanus_cervus.jpg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Thomas_Bresson_-_Inachis_io_caterpillar_(by)_(1).jpg" TargetMode="External"/><Relationship Id="rId13" Type="http://schemas.openxmlformats.org/officeDocument/2006/relationships/hyperlink" Target="http://en.wikipedia.org/wiki/File:Photinus_pyralis_Firefly_2.jpg" TargetMode="External"/><Relationship Id="rId3" Type="http://schemas.openxmlformats.org/officeDocument/2006/relationships/hyperlink" Target="http://en.wikipedia.org/wiki/File:Papilionidae_-_Papilio_machaon-2.JPG" TargetMode="External"/><Relationship Id="rId7" Type="http://schemas.openxmlformats.org/officeDocument/2006/relationships/hyperlink" Target="http://cs.wikipedia.org/wiki/Soubor:Tagpfauenauge_(Inachis_io)_d1_1.jpg" TargetMode="External"/><Relationship Id="rId12" Type="http://schemas.openxmlformats.org/officeDocument/2006/relationships/hyperlink" Target="http://cs.wikipedia.org/wiki/Soubor:Lampyris_noctiluca.jpg" TargetMode="External"/><Relationship Id="rId2" Type="http://schemas.openxmlformats.org/officeDocument/2006/relationships/hyperlink" Target="http://cs.wikipedia.org/wiki/Soubor:Otak%C3%A1rek_fenyklov%C3%BD,_Lovo%C5%A1,_2009-07-1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Aglais_urticae_-_Puppe_Tag_3_-_2_(HS).jpg" TargetMode="External"/><Relationship Id="rId11" Type="http://schemas.openxmlformats.org/officeDocument/2006/relationships/hyperlink" Target="http://cs.wikipedia.org/wiki/Soubor:Formica_rufa_G7-1.jpg" TargetMode="External"/><Relationship Id="rId5" Type="http://schemas.openxmlformats.org/officeDocument/2006/relationships/hyperlink" Target="http://cs.wikipedia.org/wiki/Soubor:IMG_0368_caterpillar.jpg" TargetMode="External"/><Relationship Id="rId10" Type="http://schemas.openxmlformats.org/officeDocument/2006/relationships/hyperlink" Target="http://cs.wikipedia.org/wiki/Soubor:Lasius_Niger.jpg" TargetMode="External"/><Relationship Id="rId4" Type="http://schemas.openxmlformats.org/officeDocument/2006/relationships/hyperlink" Target="http://cs.wikipedia.org/wiki/Soubor:Kleiner_Fuchs_(Nymphalis_urticae).jpg" TargetMode="External"/><Relationship Id="rId9" Type="http://schemas.openxmlformats.org/officeDocument/2006/relationships/hyperlink" Target="http://www.nostalgie.webpark.cz/wp-content/gallery/trnka/jaz28ca43_k_broucc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Škola: 		Základní škola a Mateřská škola, 					Kostelní 560, Svoboda n. Úpou,</a:t>
            </a:r>
          </a:p>
          <a:p>
            <a:pPr marL="0" indent="0">
              <a:buNone/>
            </a:pPr>
            <a:r>
              <a:rPr lang="cs-CZ" sz="2400" dirty="0"/>
              <a:t>			okres Trutnov </a:t>
            </a:r>
          </a:p>
          <a:p>
            <a:r>
              <a:rPr lang="cs-CZ" sz="2400" dirty="0"/>
              <a:t>Autor: 		Mgr. Hana </a:t>
            </a:r>
            <a:r>
              <a:rPr lang="cs-CZ" sz="2400" dirty="0" err="1"/>
              <a:t>Klomínská</a:t>
            </a:r>
            <a:endParaRPr lang="cs-CZ" sz="2400" dirty="0"/>
          </a:p>
          <a:p>
            <a:r>
              <a:rPr lang="cs-CZ" sz="2400" dirty="0"/>
              <a:t>Datum:  		</a:t>
            </a:r>
            <a:r>
              <a:rPr lang="cs-CZ" sz="2400" dirty="0" smtClean="0"/>
              <a:t>leden 2013</a:t>
            </a:r>
            <a:endParaRPr lang="cs-CZ" sz="2400" dirty="0"/>
          </a:p>
          <a:p>
            <a:r>
              <a:rPr lang="cs-CZ" sz="2400" dirty="0"/>
              <a:t>Název: 		VY_12_INOVACE_1.2.1 </a:t>
            </a:r>
            <a:r>
              <a:rPr lang="cs-CZ" sz="2400" dirty="0" smtClean="0"/>
              <a:t>PRV1,2_25</a:t>
            </a:r>
            <a:endParaRPr lang="cs-CZ" sz="2400" dirty="0"/>
          </a:p>
          <a:p>
            <a:r>
              <a:rPr lang="cs-CZ" sz="2400" dirty="0"/>
              <a:t>Téma:		</a:t>
            </a:r>
            <a:r>
              <a:rPr lang="cs-CZ" sz="2400" dirty="0" smtClean="0"/>
              <a:t>Motýli, otakárek a babočka</a:t>
            </a:r>
            <a:endParaRPr lang="cs-CZ" sz="2400" dirty="0"/>
          </a:p>
          <a:p>
            <a:r>
              <a:rPr lang="cs-CZ" sz="2400" dirty="0"/>
              <a:t>Ročník:		1. – 2.</a:t>
            </a:r>
          </a:p>
          <a:p>
            <a:r>
              <a:rPr lang="cs-CZ" sz="2400" dirty="0"/>
              <a:t>Číslo projektu:	CZ.1.07/1.4.00/21.3068</a:t>
            </a:r>
          </a:p>
          <a:p>
            <a:endParaRPr lang="cs-CZ" sz="2400" dirty="0"/>
          </a:p>
        </p:txBody>
      </p:sp>
      <p:pic>
        <p:nvPicPr>
          <p:cNvPr id="4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82161"/>
            <a:ext cx="5270303" cy="97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02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	</a:t>
            </a:r>
            <a:r>
              <a:rPr lang="cs-CZ" sz="2400" dirty="0"/>
              <a:t>anotace: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227640" cy="4525963"/>
          </a:xfrm>
        </p:spPr>
        <p:txBody>
          <a:bodyPr>
            <a:normAutofit/>
          </a:bodyPr>
          <a:lstStyle/>
          <a:p>
            <a:pPr algn="just"/>
            <a:r>
              <a:rPr lang="cs-CZ" sz="2400" dirty="0"/>
              <a:t>Materiál slouží k procvičování čtení s porozuměním v hodinách prvouky ve věku 6 až 8 let. Lze ho využít jako motivační, výkladový nebo opakovací. Je určen pro práci na interaktivní tabuli nebo na folii. </a:t>
            </a:r>
          </a:p>
          <a:p>
            <a:pPr marL="0" indent="0" algn="just">
              <a:buNone/>
            </a:pPr>
            <a:endParaRPr lang="cs-CZ" sz="2400" dirty="0"/>
          </a:p>
          <a:p>
            <a:pPr algn="just"/>
            <a:r>
              <a:rPr lang="cs-CZ" sz="2400" dirty="0"/>
              <a:t>Vytvořeno jako DUM do předmětu prvouka. Slouží jako doplněk k výuce o volně žijících zvířatech prostřednictvím vlastního čtení. 			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701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   motýli			      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04664"/>
            <a:ext cx="3848116" cy="2886087"/>
          </a:xfrm>
          <a:prstGeom prst="rect">
            <a:avLst/>
          </a:prstGeom>
        </p:spPr>
      </p:pic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2453496" cy="1605927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42" y="3068960"/>
            <a:ext cx="4067944" cy="305095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5004048" y="3414762"/>
            <a:ext cx="38481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Motýli stejně jako brouci jsou </a:t>
            </a:r>
            <a:r>
              <a:rPr lang="cs-CZ" sz="2400" b="1" dirty="0" smtClean="0"/>
              <a:t>hmyz</a:t>
            </a:r>
            <a:r>
              <a:rPr lang="cs-CZ" sz="2400" dirty="0" smtClean="0"/>
              <a:t>. Tito živočichové mají tři páry nohou, tělo rozdělené na 3 části a </a:t>
            </a:r>
            <a:r>
              <a:rPr lang="cs-CZ" sz="2400" dirty="0" smtClean="0"/>
              <a:t>většinou umí létat</a:t>
            </a:r>
            <a:r>
              <a:rPr lang="cs-CZ" sz="2400" dirty="0" smtClean="0"/>
              <a:t>. Motýli mívají krásně zbarvená křídla.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79912" y="6119918"/>
            <a:ext cx="7632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1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44408" y="2924944"/>
            <a:ext cx="6077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2</a:t>
            </a:r>
            <a:endParaRPr lang="cs-CZ" sz="1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63888" y="2564904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3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937949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		z říše hmyzu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56792"/>
            <a:ext cx="2812707" cy="1872208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556792"/>
            <a:ext cx="1828800" cy="18288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365104"/>
            <a:ext cx="2808313" cy="172819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195" y="3754924"/>
            <a:ext cx="1869672" cy="233837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424" y="4365103"/>
            <a:ext cx="2438400" cy="1728191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27584" y="338559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mravenci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067944" y="3095173"/>
            <a:ext cx="1951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slunéčko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88224" y="3385592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čmelák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609329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vážka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067944" y="609329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roháč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283424" y="6093295"/>
            <a:ext cx="2249016" cy="369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saranče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86" y="1556792"/>
            <a:ext cx="2277438" cy="144016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207261" y="3431758"/>
            <a:ext cx="7200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 4</a:t>
            </a:r>
            <a:endParaRPr lang="cs-CZ" sz="1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811467" y="2929388"/>
            <a:ext cx="415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685647" y="2989220"/>
            <a:ext cx="9193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5</a:t>
            </a:r>
            <a:endParaRPr lang="cs-CZ" sz="1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884368" y="3412087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6</a:t>
            </a:r>
            <a:endParaRPr lang="cs-CZ" sz="1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991237" y="6093294"/>
            <a:ext cx="9361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7</a:t>
            </a:r>
            <a:endParaRPr lang="cs-CZ" sz="1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530365" y="6054692"/>
            <a:ext cx="7906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8</a:t>
            </a:r>
            <a:endParaRPr lang="cs-CZ" sz="1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8208404" y="6054691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9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01869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25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Zpátky k motýlům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645024"/>
            <a:ext cx="1800200" cy="1882421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971600" y="1412776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Motýli jsou podobně jako včely užiteční opylovači květů. Než však vzlétnou, procházejí dokonalou proměnou od vajíčka, přes housenku, kuklu až k dospělému motýlovi.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3212976"/>
            <a:ext cx="122413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vajíčko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60232" y="3582308"/>
            <a:ext cx="136815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housenka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60232" y="5157192"/>
            <a:ext cx="129614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kukla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4365104"/>
            <a:ext cx="122413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dospělec</a:t>
            </a:r>
            <a:endParaRPr lang="cs-CZ" dirty="0"/>
          </a:p>
        </p:txBody>
      </p:sp>
      <p:cxnSp>
        <p:nvCxnSpPr>
          <p:cNvPr id="11" name="Přímá spojnice se šipkou 10"/>
          <p:cNvCxnSpPr/>
          <p:nvPr/>
        </p:nvCxnSpPr>
        <p:spPr>
          <a:xfrm flipH="1" flipV="1">
            <a:off x="2267744" y="3582308"/>
            <a:ext cx="1008112" cy="1846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5868144" y="3951640"/>
            <a:ext cx="792088" cy="4134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5868144" y="5526524"/>
            <a:ext cx="792088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2267744" y="4734436"/>
            <a:ext cx="1008112" cy="13472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5148064" y="6093296"/>
            <a:ext cx="10081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10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133297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21268"/>
            <a:ext cx="8686800" cy="838200"/>
          </a:xfrm>
        </p:spPr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  Části těla motýlů</a:t>
            </a: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60848"/>
            <a:ext cx="4123957" cy="3508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7" name="Přímá spojnice 6"/>
          <p:cNvCxnSpPr/>
          <p:nvPr/>
        </p:nvCxnSpPr>
        <p:spPr>
          <a:xfrm flipV="1">
            <a:off x="2267744" y="1628800"/>
            <a:ext cx="1368152" cy="136815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635896" y="1628800"/>
            <a:ext cx="453650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904148" y="1628800"/>
            <a:ext cx="0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904148" y="2060848"/>
            <a:ext cx="226825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904148" y="2060848"/>
            <a:ext cx="0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904148" y="2492896"/>
            <a:ext cx="226825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2123728" y="3645024"/>
            <a:ext cx="604867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5904148" y="3645024"/>
            <a:ext cx="0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5904148" y="4077072"/>
            <a:ext cx="226825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3851920" y="4581128"/>
            <a:ext cx="2052228" cy="100811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5904148" y="5589240"/>
            <a:ext cx="226825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4878034" y="1259468"/>
            <a:ext cx="1060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Hlava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904148" y="1259468"/>
            <a:ext cx="1206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tykadla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904148" y="1660158"/>
            <a:ext cx="9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oči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938637" y="2092206"/>
            <a:ext cx="954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sosák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4878034" y="3212976"/>
            <a:ext cx="1026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Hruď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938637" y="3212976"/>
            <a:ext cx="2089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dva páry křídel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5938637" y="3645024"/>
            <a:ext cx="1945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tři páry nohou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5938637" y="5137347"/>
            <a:ext cx="1297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Zadeček</a:t>
            </a:r>
            <a:r>
              <a:rPr lang="cs-CZ" dirty="0" smtClean="0"/>
              <a:t> </a:t>
            </a:r>
            <a:endParaRPr lang="cs-CZ" dirty="0"/>
          </a:p>
        </p:txBody>
      </p:sp>
      <p:cxnSp>
        <p:nvCxnSpPr>
          <p:cNvPr id="46" name="Přímá spojnice 45"/>
          <p:cNvCxnSpPr/>
          <p:nvPr/>
        </p:nvCxnSpPr>
        <p:spPr>
          <a:xfrm flipV="1">
            <a:off x="5898109" y="1188900"/>
            <a:ext cx="6039" cy="4399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898109" y="1196752"/>
            <a:ext cx="226825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 flipV="1">
            <a:off x="5904148" y="3212976"/>
            <a:ext cx="0" cy="432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5904148" y="3212976"/>
            <a:ext cx="226825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8166361" y="1196752"/>
            <a:ext cx="6039" cy="129614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8166361" y="3212976"/>
            <a:ext cx="6039" cy="86409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715438" y="5260458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11</a:t>
            </a:r>
            <a:endParaRPr lang="cs-CZ" sz="1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5438" y="5733256"/>
            <a:ext cx="4072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Babočka admirál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95036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Křídla motýlů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526734"/>
            <a:ext cx="3029901" cy="4782585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526735"/>
            <a:ext cx="3240360" cy="2171041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4109870"/>
            <a:ext cx="52565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Dva páry motýlích křídel jsou pokryté drobnými šupinkami. Ty jsou poskládané přes sebe jako tašky na střeše. Zbarvení těchto šupinek dává potom vzniknout nádherným barvám různých druhů motýlů. 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499992" y="3429000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12 a 13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64122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Otakárek fenyklový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4821935" cy="3230697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541" y="1484784"/>
            <a:ext cx="2303510" cy="172979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052" y="3717032"/>
            <a:ext cx="1816488" cy="271340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39552" y="507373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Otakárek je nejkrásnější a největší motýl u nás. Patří mezi ohrožené druhy. Přezimuje v podobě kukly.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5132" y="3264897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housenka a kukla otakárka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196752"/>
            <a:ext cx="1368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14</a:t>
            </a:r>
            <a:endParaRPr lang="cs-CZ" sz="1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01697" y="1473751"/>
            <a:ext cx="9309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15</a:t>
            </a:r>
            <a:endParaRPr lang="cs-CZ" sz="1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74075" y="3789040"/>
            <a:ext cx="9309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16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035175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Babočka kopřivová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12776"/>
            <a:ext cx="4888542" cy="3384375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429621"/>
            <a:ext cx="2592288" cy="184188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839" y="3907362"/>
            <a:ext cx="1780930" cy="2374573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23528" y="5114539"/>
            <a:ext cx="540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Motýli se živí sladkým nektarem z květů. Slouží jim k tomu ústrojí zvané sosák. Na hlavě mají ještě tykadla a velké oči. 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34860" y="342900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housenka a kukla babočky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429621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17</a:t>
            </a:r>
            <a:endParaRPr lang="cs-CZ" sz="1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37931" y="1196752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18</a:t>
            </a:r>
            <a:endParaRPr lang="cs-CZ" sz="1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131832" y="5982907"/>
            <a:ext cx="9452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19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18629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5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Babočka paví oko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6" y="1457268"/>
            <a:ext cx="2621091" cy="201622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5" y="1457268"/>
            <a:ext cx="4937559" cy="394346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6026558" y="3861048"/>
            <a:ext cx="27363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Housenky motýlů jsou býložravé. Než se zakuklí, živí se listy hostitelských rostlin. 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5" y="5661248"/>
            <a:ext cx="4937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Housenky se také stávají potravou jiných živočichů, především ptáků.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4" y="1180269"/>
            <a:ext cx="1224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20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956376" y="1457268"/>
            <a:ext cx="950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21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05727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5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</a:t>
            </a:r>
            <a:r>
              <a:rPr lang="cs-CZ" dirty="0" smtClean="0"/>
              <a:t>  Hmyz </a:t>
            </a:r>
            <a:r>
              <a:rPr lang="cs-CZ" dirty="0" smtClean="0"/>
              <a:t>v knížkách pro děti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9"/>
            <a:ext cx="3816424" cy="2862318"/>
          </a:xfrm>
        </p:spPr>
      </p:pic>
      <p:sp>
        <p:nvSpPr>
          <p:cNvPr id="5" name="TextovéPole 4"/>
          <p:cNvSpPr txBox="1"/>
          <p:nvPr/>
        </p:nvSpPr>
        <p:spPr>
          <a:xfrm>
            <a:off x="395536" y="4293096"/>
            <a:ext cx="4320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Kdo by neznal Ferdu Mravence a jeho kamaráda a popletu Brouka Pytlíka? </a:t>
            </a:r>
            <a:r>
              <a:rPr lang="cs-CZ" sz="2400" b="1" dirty="0" smtClean="0"/>
              <a:t>Knihu Ferdy Mravence</a:t>
            </a:r>
            <a:r>
              <a:rPr lang="cs-CZ" sz="2400" dirty="0" smtClean="0"/>
              <a:t> napsal a obrázky namaloval </a:t>
            </a:r>
            <a:r>
              <a:rPr lang="cs-CZ" sz="2400" b="1" dirty="0" smtClean="0"/>
              <a:t>Ondřej Sekora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376315"/>
            <a:ext cx="3558902" cy="274960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000730" y="4477762"/>
            <a:ext cx="3744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Další známá knížka nazvaná </a:t>
            </a:r>
            <a:r>
              <a:rPr lang="cs-CZ" sz="2400" b="1" dirty="0" smtClean="0"/>
              <a:t>Broučci</a:t>
            </a:r>
            <a:r>
              <a:rPr lang="cs-CZ" sz="2400" dirty="0" smtClean="0"/>
              <a:t>, kterou napsal </a:t>
            </a:r>
            <a:r>
              <a:rPr lang="cs-CZ" sz="2400" b="1" dirty="0" smtClean="0"/>
              <a:t>Jan Karafiát</a:t>
            </a:r>
            <a:r>
              <a:rPr lang="cs-CZ" sz="2400" dirty="0" smtClean="0"/>
              <a:t>, vypráví o životě světlušek.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892766" y="4123135"/>
            <a:ext cx="11488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22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591723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Mravenci a světlušky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40768"/>
            <a:ext cx="2880320" cy="2088232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340768"/>
            <a:ext cx="2172803" cy="208823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340768"/>
            <a:ext cx="2172802" cy="208823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683568" y="342900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Mravenec lesní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67944" y="3978783"/>
            <a:ext cx="46930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Světlušky létají spíše v noci. Od konce června do konce srpna je můžeme poznat podle jejich svítícího zadečku. Létají v teplých měsících na loukách a blízko lesa. 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978783"/>
            <a:ext cx="2880320" cy="1938992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683568" y="5917775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Mravenčí královna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1340768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23</a:t>
            </a:r>
            <a:endParaRPr lang="cs-CZ" sz="1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43808" y="5589240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24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68144" y="3403568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 obr. 25 a 26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731097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5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7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7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340768"/>
            <a:ext cx="4824536" cy="4899174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Do jaké skupiny živočichů patří brouci a motýli?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Jak se nazývají části těla brouků a motýlů?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Jak se motýl vyvíjí od malého vajíčka, které samička naklade?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Čím se dospělí motýli živí?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Čím se živí housenky motýlů?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Jak se jmenuje náš největší motýl?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Znáte nějaké jiné druhy motýlů?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/>
          </a:p>
          <a:p>
            <a:pPr marL="457200" indent="-457200">
              <a:buFont typeface="+mj-lt"/>
              <a:buAutoNum type="arabicPeriod"/>
            </a:pPr>
            <a:endParaRPr lang="cs-CZ" sz="2400" dirty="0" smtClean="0"/>
          </a:p>
          <a:p>
            <a:pPr marL="457200" indent="-457200">
              <a:buFont typeface="+mj-lt"/>
              <a:buAutoNum type="arabicPeriod"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1196752"/>
            <a:ext cx="3168352" cy="92333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Je to hmyz. Patří tam i kobylky, sarančata, mouchy, vážky, komáři, ovádi ,vosy, atd.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53499" y="2285384"/>
            <a:ext cx="3168352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Hlava,  hruď  a  zadeček.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53499" y="2852936"/>
            <a:ext cx="3168352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Vajíčko,  housenka,  kukla  </a:t>
            </a:r>
          </a:p>
          <a:p>
            <a:r>
              <a:rPr lang="cs-CZ" dirty="0" smtClean="0"/>
              <a:t> a  dospělec.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53499" y="3674295"/>
            <a:ext cx="3166973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Živí se nektarem z květů.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52120" y="4221088"/>
            <a:ext cx="3168352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Žerou listy hostitelské rostliny.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0741" y="4791182"/>
            <a:ext cx="3169731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  Otakárek    fenyklový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53499" y="5445224"/>
            <a:ext cx="3166973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Babočka, bělásek, </a:t>
            </a:r>
            <a:r>
              <a:rPr lang="cs-CZ" dirty="0" smtClean="0"/>
              <a:t>žluťásek, modrásek, okáč, aj…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4206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	použitý materiál: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686800" cy="5184576"/>
          </a:xfrm>
        </p:spPr>
        <p:txBody>
          <a:bodyPr>
            <a:normAutofit fontScale="92500" lnSpcReduction="10000"/>
          </a:bodyPr>
          <a:lstStyle/>
          <a:p>
            <a:r>
              <a:rPr lang="cs-CZ" sz="1400" dirty="0" smtClean="0"/>
              <a:t>Obrázek č. 1 - ŠEVELA</a:t>
            </a:r>
            <a:r>
              <a:rPr lang="cs-CZ" sz="1400" dirty="0"/>
              <a:t>, Pavel.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2"/>
              </a:rPr>
              <a:t>http://cs.wikipedia.org/wiki/Soubor:Butterfly_collection.jpg</a:t>
            </a:r>
            <a:endParaRPr lang="cs-CZ" sz="1400" dirty="0"/>
          </a:p>
          <a:p>
            <a:r>
              <a:rPr lang="cs-CZ" sz="1400" dirty="0" smtClean="0"/>
              <a:t>Obrázek č. 2 -  </a:t>
            </a:r>
            <a:r>
              <a:rPr lang="cs-CZ" sz="1400" dirty="0"/>
              <a:t>NOTAFLY.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3"/>
              </a:rPr>
              <a:t>http://commons.wikimedia.org/wiki/File:Morphoamathonte.JPG?uselang=ru</a:t>
            </a:r>
            <a:endParaRPr lang="cs-CZ" sz="1400" dirty="0"/>
          </a:p>
          <a:p>
            <a:r>
              <a:rPr lang="cs-CZ" sz="1400" dirty="0" smtClean="0"/>
              <a:t>Obrázek č. 3 - </a:t>
            </a:r>
            <a:r>
              <a:rPr lang="cs-CZ" sz="1400" dirty="0"/>
              <a:t>SAREFO.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4"/>
              </a:rPr>
              <a:t>http://commons.wikimedia.org/wiki/File:Gonepteryx.rhamni.mounted.jpg?uselang=ru</a:t>
            </a:r>
            <a:endParaRPr lang="cs-CZ" sz="1400" dirty="0"/>
          </a:p>
          <a:p>
            <a:r>
              <a:rPr lang="cs-CZ" sz="1400" dirty="0" smtClean="0"/>
              <a:t>Obrázek č. 4 - </a:t>
            </a:r>
            <a:r>
              <a:rPr lang="cs-CZ" sz="1400" dirty="0"/>
              <a:t>LINDSEY, James K..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27.1.2013]. Dostupný na WWW: </a:t>
            </a:r>
            <a:r>
              <a:rPr lang="cs-CZ" sz="1400" u="sng" dirty="0">
                <a:hlinkClick r:id="rId5"/>
              </a:rPr>
              <a:t>http://cs.wikipedia.org/wiki/Soubor:Lasius.niger3.-.lindsey.jpg</a:t>
            </a:r>
            <a:endParaRPr lang="cs-CZ" sz="1400" dirty="0"/>
          </a:p>
          <a:p>
            <a:r>
              <a:rPr lang="cs-CZ" sz="1400" dirty="0" smtClean="0"/>
              <a:t>Obrázek č. 5 - </a:t>
            </a:r>
            <a:r>
              <a:rPr lang="cs-CZ" sz="1400" dirty="0"/>
              <a:t>USER:LOVECZ.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27.1.2013]. Dostupný na WWW: </a:t>
            </a:r>
            <a:r>
              <a:rPr lang="cs-CZ" sz="1400" u="sng" dirty="0">
                <a:hlinkClick r:id="rId6"/>
              </a:rPr>
              <a:t>http://cs.wikipedia.org/wiki/Soubor:Lady_beetle.jpg</a:t>
            </a:r>
            <a:endParaRPr lang="cs-CZ" sz="1400" dirty="0"/>
          </a:p>
          <a:p>
            <a:r>
              <a:rPr lang="cs-CZ" sz="1400" dirty="0" smtClean="0"/>
              <a:t>Obrázek č. 6 - </a:t>
            </a:r>
            <a:r>
              <a:rPr lang="cs-CZ" sz="1400" dirty="0"/>
              <a:t>SFFUBS.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27.1.2013]. Dostupný na WWW: </a:t>
            </a:r>
            <a:r>
              <a:rPr lang="cs-CZ" sz="1400" u="sng" dirty="0">
                <a:hlinkClick r:id="rId7"/>
              </a:rPr>
              <a:t>http://en.wikipedia.org/wiki/File:Bumblebee_heuchera.jpg</a:t>
            </a:r>
            <a:endParaRPr lang="cs-CZ" sz="1400" dirty="0"/>
          </a:p>
          <a:p>
            <a:r>
              <a:rPr lang="cs-CZ" sz="1400" dirty="0" smtClean="0"/>
              <a:t>Obrázek č. 7 - </a:t>
            </a:r>
            <a:r>
              <a:rPr lang="cs-CZ" sz="1400" dirty="0"/>
              <a:t>KARWATH, André.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27.1.2013]. Dostupný na WWW: </a:t>
            </a:r>
            <a:r>
              <a:rPr lang="cs-CZ" sz="1400" u="sng" dirty="0">
                <a:hlinkClick r:id="rId8"/>
              </a:rPr>
              <a:t>http://cs.wikipedia.org/wiki/Soubor:Sympetrum_flaveolum_-_side_(aka).jpg</a:t>
            </a:r>
            <a:endParaRPr lang="cs-CZ" sz="1400" dirty="0"/>
          </a:p>
          <a:p>
            <a:r>
              <a:rPr lang="cs-CZ" sz="1400" dirty="0" smtClean="0"/>
              <a:t>Obrázek č. 8 - </a:t>
            </a:r>
            <a:r>
              <a:rPr lang="cs-CZ" sz="1400" dirty="0"/>
              <a:t>GAFFARD, </a:t>
            </a:r>
            <a:r>
              <a:rPr lang="cs-CZ" sz="1400" dirty="0" err="1"/>
              <a:t>J.f</a:t>
            </a:r>
            <a:r>
              <a:rPr lang="cs-CZ" sz="1400" dirty="0"/>
              <a:t>..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27.1.2013]. Dostupný na WWW: </a:t>
            </a:r>
            <a:r>
              <a:rPr lang="cs-CZ" sz="1400" u="sng" dirty="0">
                <a:hlinkClick r:id="rId9"/>
              </a:rPr>
              <a:t>http://cs.wikipedia.org/wiki/Soubor:Lucanus_cervus.jpg</a:t>
            </a:r>
            <a:endParaRPr lang="cs-CZ" sz="1400" dirty="0"/>
          </a:p>
          <a:p>
            <a:r>
              <a:rPr lang="cs-CZ" sz="1400" dirty="0" smtClean="0"/>
              <a:t>Obrázek č. 9 - </a:t>
            </a:r>
            <a:r>
              <a:rPr lang="cs-CZ" sz="1400" dirty="0"/>
              <a:t>BEENTREE.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27.1.2013]. Dostupný na WWW: </a:t>
            </a:r>
            <a:r>
              <a:rPr lang="cs-CZ" sz="1400" u="sng" dirty="0">
                <a:hlinkClick r:id="rId10"/>
              </a:rPr>
              <a:t>http://cs.wikipedia.org/wiki/Soubor:Oedipoda_coerulescens_1_beentree.jpg</a:t>
            </a:r>
            <a:endParaRPr lang="cs-CZ" sz="1400" dirty="0"/>
          </a:p>
          <a:p>
            <a:r>
              <a:rPr lang="cs-CZ" sz="1400" dirty="0" smtClean="0"/>
              <a:t>Obrázek č.10 - </a:t>
            </a:r>
            <a:r>
              <a:rPr lang="cs-CZ" sz="1400" dirty="0"/>
              <a:t>BUGBOY52.40.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27.1.2013]. Dostupný na WWW: </a:t>
            </a:r>
            <a:r>
              <a:rPr lang="cs-CZ" sz="1400" u="sng" dirty="0">
                <a:hlinkClick r:id="rId11"/>
              </a:rPr>
              <a:t>http://cs.wikipedia.org/wiki/Soubor:Gulf_Fritillary_Life_Cycle.svg</a:t>
            </a:r>
            <a:endParaRPr lang="cs-CZ" sz="1400" dirty="0"/>
          </a:p>
          <a:p>
            <a:r>
              <a:rPr lang="cs-CZ" sz="1400" dirty="0" smtClean="0"/>
              <a:t>Obrázek č.11 - </a:t>
            </a:r>
            <a:r>
              <a:rPr lang="cs-CZ" sz="1400" dirty="0"/>
              <a:t>HUBNER, </a:t>
            </a:r>
            <a:r>
              <a:rPr lang="cs-CZ" sz="1400" dirty="0" err="1"/>
              <a:t>Jacob</a:t>
            </a:r>
            <a:r>
              <a:rPr lang="cs-CZ" sz="1400" dirty="0"/>
              <a:t>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12"/>
              </a:rPr>
              <a:t>http://cs.wikipedia.org/wiki/Soubor:Vanessa_atalanta_-_Admiral_(illustration).jpg</a:t>
            </a:r>
            <a:endParaRPr lang="cs-CZ" sz="1400" dirty="0"/>
          </a:p>
          <a:p>
            <a:r>
              <a:rPr lang="cs-CZ" sz="1400" dirty="0"/>
              <a:t>Obrázek č. 12, 13 a 16 - HAMON JP.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13"/>
              </a:rPr>
              <a:t>http://en.wikipedia.org/wiki/File:Papilio_machaon_07.JPG</a:t>
            </a:r>
            <a:endParaRPr lang="cs-CZ" sz="1400" dirty="0"/>
          </a:p>
          <a:p>
            <a:pPr marL="0" indent="0">
              <a:buNone/>
            </a:pPr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72859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	použitý materiál: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616624"/>
          </a:xfrm>
        </p:spPr>
        <p:txBody>
          <a:bodyPr>
            <a:normAutofit lnSpcReduction="10000"/>
          </a:bodyPr>
          <a:lstStyle/>
          <a:p>
            <a:r>
              <a:rPr lang="cs-CZ" sz="1400" dirty="0" smtClean="0"/>
              <a:t>Obrázek č. 14 - </a:t>
            </a:r>
            <a:r>
              <a:rPr lang="cs-CZ" sz="1400" dirty="0"/>
              <a:t>MIRACETI.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2"/>
              </a:rPr>
              <a:t>http://cs.wikipedia.org/wiki/Soubor:Otak%C3%A1rek_fenyklov%C3%BD,_Lovo%C5%A1,_2009-07-12.jpg</a:t>
            </a:r>
            <a:endParaRPr lang="cs-CZ" sz="1400" dirty="0"/>
          </a:p>
          <a:p>
            <a:r>
              <a:rPr lang="cs-CZ" sz="1400" dirty="0" smtClean="0"/>
              <a:t>Obrázek č. 15 - </a:t>
            </a:r>
            <a:r>
              <a:rPr lang="cs-CZ" sz="1400" dirty="0"/>
              <a:t>HECTONICHUS.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3"/>
              </a:rPr>
              <a:t>http://en.wikipedia.org/wiki/File:Papilionidae_-_Papilio_machaon-2.JPG</a:t>
            </a:r>
            <a:endParaRPr lang="cs-CZ" sz="1400" dirty="0"/>
          </a:p>
          <a:p>
            <a:r>
              <a:rPr lang="cs-CZ" sz="1400" dirty="0" smtClean="0"/>
              <a:t>Obrázek č. 17 - </a:t>
            </a:r>
            <a:r>
              <a:rPr lang="cs-CZ" sz="1400" dirty="0"/>
              <a:t>DARKONE.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4"/>
              </a:rPr>
              <a:t>http://cs.wikipedia.org/wiki/Soubor:Kleiner_Fuchs_(Nymphalis_urticae).jpg</a:t>
            </a:r>
            <a:endParaRPr lang="cs-CZ" sz="1400" dirty="0"/>
          </a:p>
          <a:p>
            <a:r>
              <a:rPr lang="cs-CZ" sz="1400" dirty="0" smtClean="0"/>
              <a:t>Obrázek č. 18 - </a:t>
            </a:r>
            <a:r>
              <a:rPr lang="cs-CZ" sz="1400" dirty="0"/>
              <a:t>GÓRNY, Tomasz.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5"/>
              </a:rPr>
              <a:t>http://cs.wikipedia.org/wiki/Soubor:IMG_0368_caterpillar.jpg</a:t>
            </a:r>
            <a:endParaRPr lang="cs-CZ" sz="1400" dirty="0"/>
          </a:p>
          <a:p>
            <a:r>
              <a:rPr lang="cs-CZ" sz="1400" dirty="0"/>
              <a:t> </a:t>
            </a:r>
            <a:r>
              <a:rPr lang="cs-CZ" sz="1400" dirty="0" smtClean="0"/>
              <a:t>obrázek č. 19 - </a:t>
            </a:r>
            <a:r>
              <a:rPr lang="cs-CZ" sz="1400" dirty="0"/>
              <a:t>SÜPFLE, Harald.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6"/>
              </a:rPr>
              <a:t>http://cs.wikipedia.org/wiki/Soubor:Aglais_urticae_-_Puppe_Tag_3_-_2_(HS).jpg</a:t>
            </a:r>
            <a:endParaRPr lang="cs-CZ" sz="1400" dirty="0"/>
          </a:p>
          <a:p>
            <a:r>
              <a:rPr lang="cs-CZ" sz="1400" dirty="0" smtClean="0"/>
              <a:t>Obrázek č. 20 - </a:t>
            </a:r>
            <a:r>
              <a:rPr lang="cs-CZ" sz="1400" dirty="0"/>
              <a:t>DARKONE.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7"/>
              </a:rPr>
              <a:t>http://cs.wikipedia.org/wiki/Soubor:Tagpfauenauge_(Inachis_io)_d1_1.jpg</a:t>
            </a:r>
            <a:endParaRPr lang="cs-CZ" sz="1400" dirty="0"/>
          </a:p>
          <a:p>
            <a:r>
              <a:rPr lang="cs-CZ" sz="1400" dirty="0" smtClean="0"/>
              <a:t>Obrázek č. 21 - </a:t>
            </a:r>
            <a:r>
              <a:rPr lang="cs-CZ" sz="1400" dirty="0"/>
              <a:t>BRESSON, Thomas.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26.1.2013]. Dostupný na WWW: </a:t>
            </a:r>
            <a:r>
              <a:rPr lang="cs-CZ" sz="1400" u="sng" dirty="0">
                <a:hlinkClick r:id="rId8"/>
              </a:rPr>
              <a:t>http://cs.wikipedia.org/wiki/Soubor:Thomas_Bresson_-_Inachis_io_caterpillar_(by)_(1).</a:t>
            </a:r>
            <a:r>
              <a:rPr lang="cs-CZ" sz="1400" u="sng" dirty="0" smtClean="0">
                <a:hlinkClick r:id="rId8"/>
              </a:rPr>
              <a:t>jpg</a:t>
            </a:r>
            <a:endParaRPr lang="cs-CZ" sz="1400" dirty="0" smtClean="0"/>
          </a:p>
          <a:p>
            <a:r>
              <a:rPr lang="cs-CZ" sz="1400" dirty="0" smtClean="0"/>
              <a:t>Obrázek č. 22 - </a:t>
            </a:r>
            <a:r>
              <a:rPr lang="cs-CZ" sz="1400" u="sng" dirty="0">
                <a:hlinkClick r:id="rId9"/>
              </a:rPr>
              <a:t>http://www.nostalgie.webpark.cz/wp-content/gallery/trnka/jaz28ca43_k_broucci.jpg</a:t>
            </a:r>
            <a:endParaRPr lang="cs-CZ" sz="1400" dirty="0"/>
          </a:p>
          <a:p>
            <a:r>
              <a:rPr lang="cs-CZ" sz="1400" dirty="0" smtClean="0"/>
              <a:t>Obrázek č. 23 - </a:t>
            </a:r>
            <a:r>
              <a:rPr lang="cs-CZ" sz="1400" dirty="0"/>
              <a:t>NIELSEN, </a:t>
            </a:r>
            <a:r>
              <a:rPr lang="cs-CZ" sz="1400" dirty="0" err="1"/>
              <a:t>Jens</a:t>
            </a:r>
            <a:r>
              <a:rPr lang="cs-CZ" sz="1400" dirty="0"/>
              <a:t> </a:t>
            </a:r>
            <a:r>
              <a:rPr lang="cs-CZ" sz="1400" dirty="0" err="1"/>
              <a:t>Buurgaard</a:t>
            </a:r>
            <a:r>
              <a:rPr lang="cs-CZ" sz="1400" dirty="0"/>
              <a:t>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27.1.2013]. Dostupný na WWW: </a:t>
            </a:r>
            <a:r>
              <a:rPr lang="cs-CZ" sz="1400" u="sng" dirty="0">
                <a:hlinkClick r:id="rId10"/>
              </a:rPr>
              <a:t>http://cs.wikipedia.org/wiki/Soubor:Lasius_Niger.jpg</a:t>
            </a:r>
            <a:endParaRPr lang="cs-CZ" sz="1400" dirty="0"/>
          </a:p>
          <a:p>
            <a:r>
              <a:rPr lang="cs-CZ" sz="1400" dirty="0" smtClean="0"/>
              <a:t>Obrázek č. 24 - </a:t>
            </a:r>
            <a:r>
              <a:rPr lang="cs-CZ" sz="1400" dirty="0"/>
              <a:t>OPIOŁA, </a:t>
            </a:r>
            <a:r>
              <a:rPr lang="cs-CZ" sz="1400" dirty="0" err="1"/>
              <a:t>Jerzy</a:t>
            </a:r>
            <a:r>
              <a:rPr lang="cs-CZ" sz="1400" dirty="0"/>
              <a:t>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1.2.2013]. Dostupný na WWW: </a:t>
            </a:r>
            <a:r>
              <a:rPr lang="cs-CZ" sz="1400" u="sng" dirty="0">
                <a:hlinkClick r:id="rId11"/>
              </a:rPr>
              <a:t>http://cs.wikipedia.org/wiki/Soubor:Formica_rufa_G7-1.jpg</a:t>
            </a:r>
            <a:endParaRPr lang="cs-CZ" sz="1400" dirty="0"/>
          </a:p>
          <a:p>
            <a:r>
              <a:rPr lang="cs-CZ" sz="1400" dirty="0" smtClean="0"/>
              <a:t>Obrázek č. 25 - </a:t>
            </a:r>
            <a:r>
              <a:rPr lang="cs-CZ" sz="1400" dirty="0"/>
              <a:t>WOFL.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27.1.2013]. Dostupný na WWW: </a:t>
            </a:r>
            <a:r>
              <a:rPr lang="cs-CZ" sz="1400" u="sng" dirty="0">
                <a:hlinkClick r:id="rId12"/>
              </a:rPr>
              <a:t>http://cs.wikipedia.org/wiki/Soubor:Lampyris_noctiluca.jpg</a:t>
            </a:r>
            <a:endParaRPr lang="cs-CZ" sz="1400" dirty="0"/>
          </a:p>
          <a:p>
            <a:r>
              <a:rPr lang="cs-CZ" sz="1400" dirty="0" smtClean="0"/>
              <a:t>Obrázek č. 26 - </a:t>
            </a:r>
            <a:r>
              <a:rPr lang="cs-CZ" sz="1400" dirty="0"/>
              <a:t>SCHMIDT, Michael; ART ZEMĚDĚLEC Z EVANSVILLE INDIANA, USA a kol.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27.1.2013]. Dostupný na WWW: </a:t>
            </a:r>
            <a:r>
              <a:rPr lang="cs-CZ" sz="1400" u="sng" dirty="0">
                <a:hlinkClick r:id="rId13"/>
              </a:rPr>
              <a:t>http://en.wikipedia.org/wiki/File:Photinus_pyralis_Firefly_2.jpg</a:t>
            </a:r>
            <a:endParaRPr lang="cs-CZ" sz="1400" dirty="0"/>
          </a:p>
          <a:p>
            <a:pPr marL="0" indent="0">
              <a:buNone/>
            </a:pPr>
            <a:r>
              <a:rPr lang="cs-CZ" sz="1400" dirty="0"/>
              <a:t> </a:t>
            </a:r>
          </a:p>
          <a:p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60148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417</TotalTime>
  <Words>998</Words>
  <Application>Microsoft Office PowerPoint</Application>
  <PresentationFormat>Předvádění na obrazovce (4:3)</PresentationFormat>
  <Paragraphs>124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Prezentace aplikace PowerPoint</vt:lpstr>
      <vt:lpstr> anotace:</vt:lpstr>
      <vt:lpstr>    motýli         </vt:lpstr>
      <vt:lpstr>   z říše hmyzu</vt:lpstr>
      <vt:lpstr>Zpátky k motýlům</vt:lpstr>
      <vt:lpstr>   Části těla motýlů</vt:lpstr>
      <vt:lpstr>Křídla motýlů</vt:lpstr>
      <vt:lpstr>Otakárek fenyklový</vt:lpstr>
      <vt:lpstr>Babočka kopřivová</vt:lpstr>
      <vt:lpstr>Babočka paví oko</vt:lpstr>
      <vt:lpstr>   Hmyz v knížkách pro děti</vt:lpstr>
      <vt:lpstr>Mravenci a světlušky</vt:lpstr>
      <vt:lpstr> Otázky:</vt:lpstr>
      <vt:lpstr> použitý materiál:</vt:lpstr>
      <vt:lpstr> použitý materiál: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Hana</cp:lastModifiedBy>
  <cp:revision>34</cp:revision>
  <dcterms:created xsi:type="dcterms:W3CDTF">2013-02-01T10:14:43Z</dcterms:created>
  <dcterms:modified xsi:type="dcterms:W3CDTF">2013-02-07T18:38:44Z</dcterms:modified>
</cp:coreProperties>
</file>