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4D99B21-F625-4DF1-AFB4-3F0FB9C148B0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656B130-4A5F-4E08-AF90-BDE3D4CFDB5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ommons.wikimedia.org/wiki/Pyrrhula_pyrrhula?uselang=c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://www.youtube.com/watch?v=Bxwm5i4hQx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impel_auf_Zweig.jpg" TargetMode="External"/><Relationship Id="rId2" Type="http://schemas.openxmlformats.org/officeDocument/2006/relationships/hyperlink" Target="http://cs.wikipedia.org/wiki/Soubor:PyrrhulaPyrrhulaAutum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itta_europaea_wildlife_2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Škola: 		Základní škola a Mateřská škola, 				</a:t>
            </a:r>
            <a:r>
              <a:rPr lang="cs-CZ" sz="2400" dirty="0" smtClean="0"/>
              <a:t>	Kostelní </a:t>
            </a:r>
            <a:r>
              <a:rPr lang="cs-CZ" sz="2400" dirty="0"/>
              <a:t>560, Svoboda n. Úpou,</a:t>
            </a:r>
          </a:p>
          <a:p>
            <a:pPr marL="0" indent="0">
              <a:buNone/>
            </a:pPr>
            <a:r>
              <a:rPr lang="cs-CZ" sz="2400" dirty="0"/>
              <a:t>			okres Trutnov </a:t>
            </a:r>
          </a:p>
          <a:p>
            <a:r>
              <a:rPr lang="cs-CZ" sz="2400" dirty="0"/>
              <a:t>Autor: 		Mgr. Hana </a:t>
            </a:r>
            <a:r>
              <a:rPr lang="cs-CZ" sz="2400" dirty="0" err="1"/>
              <a:t>Klomínská</a:t>
            </a:r>
            <a:endParaRPr lang="cs-CZ" sz="2400" dirty="0"/>
          </a:p>
          <a:p>
            <a:r>
              <a:rPr lang="cs-CZ" sz="2400" dirty="0"/>
              <a:t>Datum:  		prosinec  2012 </a:t>
            </a:r>
          </a:p>
          <a:p>
            <a:r>
              <a:rPr lang="cs-CZ" sz="2400" dirty="0"/>
              <a:t>Název: 		VY_12_INOVACE_1.2.1 </a:t>
            </a:r>
            <a:r>
              <a:rPr lang="cs-CZ" sz="2400" dirty="0" smtClean="0"/>
              <a:t>PRV1,2_29</a:t>
            </a:r>
            <a:endParaRPr lang="cs-CZ" sz="2400" dirty="0"/>
          </a:p>
          <a:p>
            <a:r>
              <a:rPr lang="cs-CZ" sz="2400" dirty="0"/>
              <a:t>Téma:		Hýl obecný a brhlík lesní</a:t>
            </a:r>
          </a:p>
          <a:p>
            <a:r>
              <a:rPr lang="cs-CZ" sz="2400" dirty="0"/>
              <a:t>Ročník:		1. – 2.</a:t>
            </a:r>
          </a:p>
          <a:p>
            <a:r>
              <a:rPr lang="cs-CZ" sz="2400" dirty="0"/>
              <a:t>Číslo projektu:	CZ.1.07/1.4.00/21.3068</a:t>
            </a:r>
          </a:p>
          <a:p>
            <a:endParaRPr lang="cs-CZ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2161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1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sz="2400" dirty="0" smtClean="0"/>
              <a:t>anotace</a:t>
            </a:r>
            <a:r>
              <a:rPr lang="cs-CZ" sz="2400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155632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Materiál slouží k procvičování čtení s porozuměním v hodinách prvouky </a:t>
            </a:r>
            <a:r>
              <a:rPr lang="cs-CZ" sz="2400" dirty="0" smtClean="0"/>
              <a:t> ve věku 6 až 8 let. </a:t>
            </a:r>
            <a:r>
              <a:rPr lang="cs-CZ" sz="2400" dirty="0"/>
              <a:t>Lze ho využít jako motivační, výkladový nebo opakovací. Je určen pro práci na interaktivní tabuli nebo na folii. 	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pPr marL="0" indent="0" algn="just">
              <a:buNone/>
            </a:pPr>
            <a:r>
              <a:rPr lang="cs-CZ" sz="2400" dirty="0"/>
              <a:t>	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427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hýl obecný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983" y="1628800"/>
            <a:ext cx="4131457" cy="2664296"/>
          </a:xfrm>
        </p:spPr>
      </p:pic>
      <p:sp>
        <p:nvSpPr>
          <p:cNvPr id="5" name="TextovéPole 4"/>
          <p:cNvSpPr txBox="1"/>
          <p:nvPr/>
        </p:nvSpPr>
        <p:spPr>
          <a:xfrm>
            <a:off x="467544" y="1412776"/>
            <a:ext cx="360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Je to středně velký zpěvný a plachý pták. Sameček má nápadné červenorůžové břicho. Samička je na břiše šedohnědá. Oba mají silný a krátký zobák. Hýlové žijí ve velkých hejnech.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725144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Jejich domovem jsou jehličnaté a smíšené lesy. Můžeme je však  spatřit i v parcích a zahradách. Hnízdí v korunách stromů blízko lesních potoků. Ozývají se svým smutným pískáním, které zní jako „ </a:t>
            </a:r>
            <a:r>
              <a:rPr lang="cs-CZ" sz="2400" dirty="0" err="1" smtClean="0"/>
              <a:t>fin-fin-fin</a:t>
            </a:r>
            <a:r>
              <a:rPr lang="cs-CZ" sz="2400" dirty="0" smtClean="0"/>
              <a:t>“.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92280" y="4305875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1 - sameček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0705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  čím se hýl živí a kde hnízdí?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3960440" cy="2952327"/>
          </a:xfrm>
        </p:spPr>
      </p:pic>
      <p:sp>
        <p:nvSpPr>
          <p:cNvPr id="5" name="TextovéPole 4"/>
          <p:cNvSpPr txBox="1"/>
          <p:nvPr/>
        </p:nvSpPr>
        <p:spPr>
          <a:xfrm>
            <a:off x="683568" y="4437112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2 - samička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1412776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 létě se skrývají v korunách stromů a hustých porostech keřů. Hnízda si staví </a:t>
            </a:r>
          </a:p>
          <a:p>
            <a:pPr algn="ctr"/>
            <a:r>
              <a:rPr lang="cs-CZ" sz="2400" dirty="0" smtClean="0"/>
              <a:t>z jemných větviček, která jsou vystlaná mechem, lišejníkem, suchou trávou a zvířecí srstí. O mláďata pečují oba rodiče.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941168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Živí se semeny javorů, šeříků, jasanů, šípků a jeřábů. Svá mláďata krmí semínky pampelišek, lesními jahodami nebo drobným hmyzem. Na jaře vyštipují pupeny stromů a keřů.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4593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brhlík lesní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84784"/>
            <a:ext cx="3474009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8028384" y="5939407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3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35469" y="1353537"/>
            <a:ext cx="41044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Tento drobný pěvec je podobný samečkovi hýla. Jeho zobák je však dlouhý a štíhlý. Pod kůrou stromů hledá larvy a housenky škůdců. V zimě se živí semeny nebo ho můžeme spatřit ve společnosti sýkorek.  Žije v listnatých a smíšených lesích. Hnízda si staví v dutinách stromů. Zvláštností brhlíka je, že jako jediný umí šplhat po stromech i hlavou dolů.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2949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si staví hnízda hýl?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staví hnízda brhlík?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živí hýlové?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živí brhlíci?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všude můžeme spatřit tyto pěvce?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je brhlík zvláštní?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1305634"/>
            <a:ext cx="360040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 hustých porostech keřů nebo v korunách stromů.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2204864"/>
            <a:ext cx="36004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V dutinách stromů.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2780928"/>
            <a:ext cx="36004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Semeny keřů a stromů.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3356992"/>
            <a:ext cx="36004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 létě hmyzem, v zimě semeny.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4581128"/>
            <a:ext cx="36004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V lesích, parcích i na zahradách.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40052" y="5332566"/>
            <a:ext cx="396044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Umí šplhat po stromech i hlavou dolů.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355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sz="2400" dirty="0" smtClean="0"/>
              <a:t>použitý materiál: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04056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Obrázek č. 1 - </a:t>
            </a:r>
            <a:r>
              <a:rPr lang="cs-CZ" sz="1600" dirty="0"/>
              <a:t>THERMOS. </a:t>
            </a:r>
            <a:r>
              <a:rPr lang="cs-CZ" sz="1600" i="1" dirty="0" err="1"/>
              <a:t>Wikimedia</a:t>
            </a:r>
            <a:r>
              <a:rPr lang="cs-CZ" sz="1600" i="1" dirty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27.12.2012]. Dostupný na WWW: </a:t>
            </a:r>
            <a:r>
              <a:rPr lang="cs-CZ" sz="1600" u="sng" dirty="0">
                <a:hlinkClick r:id="rId2"/>
              </a:rPr>
              <a:t>http://</a:t>
            </a:r>
            <a:r>
              <a:rPr lang="cs-CZ" sz="1600" u="sng" dirty="0" smtClean="0">
                <a:hlinkClick r:id="rId2"/>
              </a:rPr>
              <a:t>cs.wikipedia.org/wiki/Soubor:PyrrhulaPyrrhulaAutumn.jpg</a:t>
            </a:r>
            <a:endParaRPr lang="cs-CZ" sz="1600" u="sng" dirty="0" smtClean="0"/>
          </a:p>
          <a:p>
            <a:endParaRPr lang="cs-CZ" sz="1600" dirty="0"/>
          </a:p>
          <a:p>
            <a:r>
              <a:rPr lang="cs-CZ" sz="1600" dirty="0" smtClean="0"/>
              <a:t>Obrázek č. 2 - </a:t>
            </a:r>
            <a:r>
              <a:rPr lang="cs-CZ" sz="1600" dirty="0"/>
              <a:t>EUGSTER, Simon. </a:t>
            </a:r>
            <a:r>
              <a:rPr lang="cs-CZ" sz="1600" i="1" dirty="0" err="1"/>
              <a:t>Wikimedia</a:t>
            </a:r>
            <a:r>
              <a:rPr lang="cs-CZ" sz="1600" i="1" dirty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27.12.2012]. Dostupný na WWW: </a:t>
            </a:r>
            <a:r>
              <a:rPr lang="cs-CZ" sz="1600" u="sng" dirty="0">
                <a:hlinkClick r:id="rId3"/>
              </a:rPr>
              <a:t>http://</a:t>
            </a:r>
            <a:r>
              <a:rPr lang="cs-CZ" sz="1600" u="sng" dirty="0" smtClean="0">
                <a:hlinkClick r:id="rId3"/>
              </a:rPr>
              <a:t>cs.wikipedia.org/wiki/Soubor:Gimpel_auf_Zweig.jpg</a:t>
            </a:r>
            <a:endParaRPr lang="cs-CZ" sz="1600" u="sng" dirty="0" smtClean="0"/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 smtClean="0"/>
              <a:t>Obrázek č. 3 - </a:t>
            </a:r>
            <a:r>
              <a:rPr lang="cs-CZ" sz="1600" dirty="0"/>
              <a:t>KUŹNIAR, </a:t>
            </a:r>
            <a:r>
              <a:rPr lang="cs-CZ" sz="1600" dirty="0" err="1"/>
              <a:t>Paweł</a:t>
            </a:r>
            <a:r>
              <a:rPr lang="cs-CZ" sz="1600" dirty="0"/>
              <a:t>. </a:t>
            </a:r>
            <a:r>
              <a:rPr lang="cs-CZ" sz="1600" i="1" dirty="0" err="1"/>
              <a:t>Wikimedia</a:t>
            </a:r>
            <a:r>
              <a:rPr lang="cs-CZ" sz="1600" i="1" dirty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27.12.2012]. Dostupný na WWW: </a:t>
            </a:r>
            <a:r>
              <a:rPr lang="cs-CZ" sz="1600" u="sng" dirty="0">
                <a:hlinkClick r:id="rId4"/>
              </a:rPr>
              <a:t>http://cs.wikipedia.org/wiki/Soubor:Sitta_europaea_wildlife_2_1.jpg</a:t>
            </a: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57414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124</TotalTime>
  <Words>421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 anotace:</vt:lpstr>
      <vt:lpstr> hýl obecný</vt:lpstr>
      <vt:lpstr>   čím se hýl živí a kde hnízdí?</vt:lpstr>
      <vt:lpstr> brhlík lesní</vt:lpstr>
      <vt:lpstr> otázky:</vt:lpstr>
      <vt:lpstr>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17</cp:revision>
  <dcterms:created xsi:type="dcterms:W3CDTF">2012-12-27T18:16:11Z</dcterms:created>
  <dcterms:modified xsi:type="dcterms:W3CDTF">2013-02-07T18:46:22Z</dcterms:modified>
</cp:coreProperties>
</file>