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E897AE-D5A0-4A7C-A7BD-D3C5FAA1610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E19CA37-92E8-4666-B309-295CD41CB05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taci.czweb.org/1-hlasy.php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yrrhulaPyrrhulaAutumn.jpg" TargetMode="External"/><Relationship Id="rId3" Type="http://schemas.openxmlformats.org/officeDocument/2006/relationships/hyperlink" Target="http://cs.wikipedia.org/wiki/Soubor:Carduelis_chloris_2_(Marek_Szczepanek).jpg" TargetMode="External"/><Relationship Id="rId7" Type="http://schemas.openxmlformats.org/officeDocument/2006/relationships/hyperlink" Target="http://cs.wikipedia.org/wiki/Soubor:Sitta_europaea_wildlife_2_1.jpg" TargetMode="External"/><Relationship Id="rId2" Type="http://schemas.openxmlformats.org/officeDocument/2006/relationships/hyperlink" Target="http://cs.wikipedia.org/wiki/Soubor:Carduelis_chloris_3_(Marek_Szczepane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uropean_Goldfinch.jpg" TargetMode="External"/><Relationship Id="rId5" Type="http://schemas.openxmlformats.org/officeDocument/2006/relationships/hyperlink" Target="http://cs.wikipedia.org/wiki/Soubor:Fig052.jpg" TargetMode="External"/><Relationship Id="rId4" Type="http://schemas.openxmlformats.org/officeDocument/2006/relationships/hyperlink" Target="http://cs.wikipedia.org/wiki/Soubor:Pt%C3%A1%C4%8Dn%C3%ADk.JPG" TargetMode="External"/><Relationship Id="rId9" Type="http://schemas.openxmlformats.org/officeDocument/2006/relationships/hyperlink" Target="http://cs.wikipedia.org/wiki/Soubor:Parus_major_Luc_Viatou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prosinec  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PRV1,2_31</a:t>
            </a:r>
            <a:endParaRPr lang="cs-CZ" sz="2400" dirty="0"/>
          </a:p>
          <a:p>
            <a:r>
              <a:rPr lang="cs-CZ" sz="2400" dirty="0"/>
              <a:t>Téma:		</a:t>
            </a:r>
            <a:r>
              <a:rPr lang="cs-CZ" sz="2400" dirty="0" smtClean="0"/>
              <a:t>Zvonek zelený</a:t>
            </a:r>
            <a:endParaRPr lang="cs-CZ" sz="2400" dirty="0"/>
          </a:p>
          <a:p>
            <a:r>
              <a:rPr lang="cs-CZ" sz="2400" dirty="0"/>
              <a:t>Ročník:		1. – 2.</a:t>
            </a:r>
          </a:p>
          <a:p>
            <a:r>
              <a:rPr lang="cs-CZ" sz="2400" dirty="0"/>
              <a:t>Číslo projektu:	CZ.1.07/1.4.00/21.3068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191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99648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</a:t>
            </a:r>
            <a:r>
              <a:rPr lang="cs-CZ" sz="2400" dirty="0" smtClean="0"/>
              <a:t>ve 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38767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    zvonek zelený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58" y="1268760"/>
            <a:ext cx="3672407" cy="262916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268760"/>
            <a:ext cx="3598549" cy="26416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4437112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Tohoto pěvce se silným zobáčkem můžeme spatřit u lesa, </a:t>
            </a:r>
          </a:p>
          <a:p>
            <a:pPr algn="ctr"/>
            <a:r>
              <a:rPr lang="cs-CZ" sz="2400" dirty="0" smtClean="0"/>
              <a:t>v parku nebo na zahradě. V zimě se v hejnech objevují </a:t>
            </a:r>
          </a:p>
          <a:p>
            <a:pPr algn="ctr"/>
            <a:r>
              <a:rPr lang="cs-CZ" sz="2400" dirty="0" smtClean="0"/>
              <a:t>u krmítek. Mají rádi slunečnicová semínka a arašídy. V létě se živí semeny, pupeny rostlin, květy nebo bobulemi. Pro mláďata loví i drobný hmyz. Hnízda si staví vysoko ve větvích.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91041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obr- 1 - sameček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3910412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2 - samička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67086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 ptáčníci.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695055"/>
            <a:ext cx="3425509" cy="4315691"/>
          </a:xfrm>
        </p:spPr>
      </p:pic>
      <p:sp>
        <p:nvSpPr>
          <p:cNvPr id="5" name="TextovéPole 4"/>
          <p:cNvSpPr txBox="1"/>
          <p:nvPr/>
        </p:nvSpPr>
        <p:spPr>
          <a:xfrm>
            <a:off x="678814" y="1556792"/>
            <a:ext cx="40324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dřívějších dobách se někteří zpěvní ptáci lovili jako domácí mazlíčci. Tomuto řemeslu se říkalo </a:t>
            </a:r>
            <a:r>
              <a:rPr lang="cs-CZ" sz="2400" b="1" dirty="0" smtClean="0"/>
              <a:t>čižba</a:t>
            </a:r>
            <a:r>
              <a:rPr lang="cs-CZ" sz="2400" dirty="0" smtClean="0"/>
              <a:t>.  Lidé, kteří pěvce  chytali, se nazývali „ptáčníci“. Dnes je čižba zákonem zakázána.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8384" y="6021286"/>
            <a:ext cx="7803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3</a:t>
            </a:r>
            <a:endParaRPr lang="cs-CZ" sz="1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478" y="4735016"/>
            <a:ext cx="2138418" cy="174793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11760" y="5498066"/>
            <a:ext cx="25970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Chytací klec na ptáky.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19272" y="4735016"/>
            <a:ext cx="784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8969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naši nejznámější pěvci z říše ptáků: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01161"/>
            <a:ext cx="2448272" cy="2081157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3592761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5 - pěnkava</a:t>
            </a:r>
            <a:endParaRPr lang="cs-CZ" sz="1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650902"/>
            <a:ext cx="2516376" cy="201210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428220" y="4693440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6 - zvonek</a:t>
            </a:r>
            <a:endParaRPr lang="cs-CZ" sz="1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323" y="3592760"/>
            <a:ext cx="2363125" cy="214049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241323" y="5757863"/>
            <a:ext cx="2088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– 7 stehlík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9492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91175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28185" y="5911752"/>
            <a:ext cx="1584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19" name="Oválný popisek 18"/>
          <p:cNvSpPr/>
          <p:nvPr/>
        </p:nvSpPr>
        <p:spPr>
          <a:xfrm>
            <a:off x="2075166" y="1124744"/>
            <a:ext cx="2545396" cy="987334"/>
          </a:xfrm>
          <a:prstGeom prst="wedgeEllipseCallout">
            <a:avLst>
              <a:gd name="adj1" fmla="val -53533"/>
              <a:gd name="adj2" fmla="val 23944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ný popisek 19"/>
          <p:cNvSpPr/>
          <p:nvPr/>
        </p:nvSpPr>
        <p:spPr>
          <a:xfrm>
            <a:off x="5493718" y="1205253"/>
            <a:ext cx="3037475" cy="1920075"/>
          </a:xfrm>
          <a:prstGeom prst="wedgeEllipseCallout">
            <a:avLst>
              <a:gd name="adj1" fmla="val -62441"/>
              <a:gd name="adj2" fmla="val 45184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ný popisek 20"/>
          <p:cNvSpPr/>
          <p:nvPr/>
        </p:nvSpPr>
        <p:spPr>
          <a:xfrm>
            <a:off x="2474113" y="5039370"/>
            <a:ext cx="3636403" cy="1147767"/>
          </a:xfrm>
          <a:prstGeom prst="wedgeEllipseCallout">
            <a:avLst>
              <a:gd name="adj1" fmla="val 59066"/>
              <a:gd name="adj2" fmla="val -84910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365521" y="1295245"/>
            <a:ext cx="1926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rrrrrr</a:t>
            </a:r>
            <a:r>
              <a:rPr lang="cs-CZ" dirty="0" smtClean="0"/>
              <a:t>- </a:t>
            </a:r>
            <a:r>
              <a:rPr lang="cs-CZ" dirty="0" err="1" smtClean="0"/>
              <a:t>čaf-čaf-čaf</a:t>
            </a:r>
            <a:endParaRPr lang="cs-CZ" dirty="0" smtClean="0"/>
          </a:p>
          <a:p>
            <a:r>
              <a:rPr lang="cs-CZ" dirty="0" err="1" smtClean="0"/>
              <a:t>rrrrrrr</a:t>
            </a:r>
            <a:r>
              <a:rPr lang="cs-CZ" dirty="0" smtClean="0"/>
              <a:t>  - </a:t>
            </a:r>
            <a:r>
              <a:rPr lang="cs-CZ" dirty="0" err="1" smtClean="0"/>
              <a:t>rrajčák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5445224"/>
            <a:ext cx="2948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tiglitt</a:t>
            </a:r>
            <a:r>
              <a:rPr lang="cs-CZ" dirty="0" smtClean="0"/>
              <a:t> -  </a:t>
            </a:r>
            <a:r>
              <a:rPr lang="cs-CZ" dirty="0" err="1" smtClean="0"/>
              <a:t>čree</a:t>
            </a:r>
            <a:r>
              <a:rPr lang="cs-CZ" dirty="0" smtClean="0"/>
              <a:t> – </a:t>
            </a:r>
            <a:r>
              <a:rPr lang="cs-CZ" dirty="0" err="1" smtClean="0"/>
              <a:t>čree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err="1" smtClean="0"/>
              <a:t>tiglitt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64240" y="1618410"/>
            <a:ext cx="24653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gyk</a:t>
            </a:r>
            <a:r>
              <a:rPr lang="cs-CZ" dirty="0" smtClean="0"/>
              <a:t> – </a:t>
            </a:r>
            <a:r>
              <a:rPr lang="cs-CZ" dirty="0" err="1" smtClean="0"/>
              <a:t>kip</a:t>
            </a:r>
            <a:r>
              <a:rPr lang="cs-CZ" dirty="0" smtClean="0"/>
              <a:t> – </a:t>
            </a:r>
            <a:r>
              <a:rPr lang="cs-CZ" dirty="0" err="1" smtClean="0"/>
              <a:t>ťuí</a:t>
            </a:r>
            <a:endParaRPr lang="cs-CZ" dirty="0" smtClean="0"/>
          </a:p>
          <a:p>
            <a:r>
              <a:rPr lang="cs-CZ" dirty="0" err="1" smtClean="0"/>
              <a:t>djip</a:t>
            </a:r>
            <a:r>
              <a:rPr lang="cs-CZ" dirty="0" smtClean="0"/>
              <a:t> – </a:t>
            </a:r>
            <a:r>
              <a:rPr lang="cs-CZ" dirty="0" err="1" smtClean="0"/>
              <a:t>djip</a:t>
            </a:r>
            <a:r>
              <a:rPr lang="cs-CZ" dirty="0" smtClean="0"/>
              <a:t> – </a:t>
            </a:r>
            <a:r>
              <a:rPr lang="cs-CZ" dirty="0" err="1" smtClean="0"/>
              <a:t>djip</a:t>
            </a:r>
            <a:endParaRPr lang="cs-CZ" dirty="0" smtClean="0"/>
          </a:p>
          <a:p>
            <a:r>
              <a:rPr lang="cs-CZ" dirty="0" err="1" smtClean="0"/>
              <a:t>tuj</a:t>
            </a:r>
            <a:r>
              <a:rPr lang="cs-CZ" dirty="0" smtClean="0"/>
              <a:t> – </a:t>
            </a:r>
            <a:r>
              <a:rPr lang="cs-CZ" dirty="0" err="1" smtClean="0"/>
              <a:t>tuj</a:t>
            </a:r>
            <a:r>
              <a:rPr lang="cs-CZ" dirty="0" smtClean="0"/>
              <a:t> – </a:t>
            </a:r>
            <a:r>
              <a:rPr lang="cs-CZ" dirty="0" err="1" smtClean="0"/>
              <a:t>duit</a:t>
            </a:r>
            <a:r>
              <a:rPr lang="cs-CZ" dirty="0" smtClean="0"/>
              <a:t>- </a:t>
            </a:r>
            <a:r>
              <a:rPr lang="cs-CZ" dirty="0" err="1" smtClean="0"/>
              <a:t>tjip</a:t>
            </a:r>
            <a:r>
              <a:rPr lang="cs-CZ" dirty="0" smtClean="0"/>
              <a:t> - </a:t>
            </a:r>
            <a:r>
              <a:rPr lang="cs-CZ" dirty="0" err="1" smtClean="0"/>
              <a:t>tjip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1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  <p:bldP spid="19" grpId="0" animBg="1"/>
      <p:bldP spid="20" grpId="0" animBg="1"/>
      <p:bldP spid="21" grpId="0" animBg="1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naši nejznámější pěvci z říše ptáků: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3" y="1412775"/>
            <a:ext cx="2592288" cy="25724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884" y="2355629"/>
            <a:ext cx="2376264" cy="24410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5" y="3645025"/>
            <a:ext cx="2448272" cy="21602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65862" y="3985179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 obr. 8 - brhlík</a:t>
            </a:r>
          </a:p>
          <a:p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4789913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4789913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9 - hýl</a:t>
            </a:r>
          </a:p>
          <a:p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5" y="5805265"/>
            <a:ext cx="1800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obr. 10 - sýkora</a:t>
            </a:r>
          </a:p>
          <a:p>
            <a:endParaRPr lang="cs-CZ" sz="1400" dirty="0"/>
          </a:p>
        </p:txBody>
      </p:sp>
      <p:sp>
        <p:nvSpPr>
          <p:cNvPr id="13" name="Oválný popisek 12"/>
          <p:cNvSpPr/>
          <p:nvPr/>
        </p:nvSpPr>
        <p:spPr>
          <a:xfrm>
            <a:off x="2915816" y="1124744"/>
            <a:ext cx="4392488" cy="1080120"/>
          </a:xfrm>
          <a:prstGeom prst="wedgeEllipseCallout">
            <a:avLst>
              <a:gd name="adj1" fmla="val -68132"/>
              <a:gd name="adj2" fmla="val 7739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1412776"/>
            <a:ext cx="3780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sit</a:t>
            </a:r>
            <a:r>
              <a:rPr lang="cs-CZ" dirty="0" smtClean="0"/>
              <a:t> – </a:t>
            </a:r>
            <a:r>
              <a:rPr lang="cs-CZ" dirty="0" err="1" smtClean="0"/>
              <a:t>sit</a:t>
            </a:r>
            <a:r>
              <a:rPr lang="cs-CZ" dirty="0" smtClean="0"/>
              <a:t> – </a:t>
            </a:r>
            <a:r>
              <a:rPr lang="cs-CZ" dirty="0" err="1" smtClean="0"/>
              <a:t>kvikvikvi</a:t>
            </a:r>
            <a:r>
              <a:rPr lang="cs-CZ" dirty="0" smtClean="0"/>
              <a:t> – </a:t>
            </a:r>
            <a:r>
              <a:rPr lang="cs-CZ" dirty="0" err="1" smtClean="0"/>
              <a:t>ťui</a:t>
            </a:r>
            <a:r>
              <a:rPr lang="cs-CZ" dirty="0" smtClean="0"/>
              <a:t> – </a:t>
            </a:r>
            <a:r>
              <a:rPr lang="cs-CZ" dirty="0" err="1" smtClean="0"/>
              <a:t>ťui</a:t>
            </a:r>
            <a:r>
              <a:rPr lang="cs-CZ" dirty="0" smtClean="0"/>
              <a:t> - </a:t>
            </a:r>
            <a:r>
              <a:rPr lang="cs-CZ" dirty="0" err="1" smtClean="0"/>
              <a:t>ťui</a:t>
            </a:r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>
            <a:off x="4716016" y="2348880"/>
            <a:ext cx="3024336" cy="1008112"/>
          </a:xfrm>
          <a:prstGeom prst="wedgeEllipseCallout">
            <a:avLst>
              <a:gd name="adj1" fmla="val -49693"/>
              <a:gd name="adj2" fmla="val 52880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2636912"/>
            <a:ext cx="2376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fin</a:t>
            </a:r>
            <a:r>
              <a:rPr lang="cs-CZ" dirty="0" smtClean="0"/>
              <a:t> – </a:t>
            </a:r>
            <a:r>
              <a:rPr lang="cs-CZ" dirty="0" err="1" smtClean="0"/>
              <a:t>fin</a:t>
            </a:r>
            <a:r>
              <a:rPr lang="cs-CZ" dirty="0" smtClean="0"/>
              <a:t>- -</a:t>
            </a:r>
            <a:r>
              <a:rPr lang="cs-CZ" dirty="0" err="1" smtClean="0"/>
              <a:t>fin</a:t>
            </a:r>
            <a:r>
              <a:rPr lang="cs-CZ" dirty="0" smtClean="0"/>
              <a:t> – </a:t>
            </a:r>
            <a:r>
              <a:rPr lang="cs-CZ" dirty="0" err="1" smtClean="0"/>
              <a:t>fin</a:t>
            </a:r>
            <a:r>
              <a:rPr lang="cs-CZ" dirty="0" smtClean="0"/>
              <a:t> - </a:t>
            </a:r>
            <a:r>
              <a:rPr lang="cs-CZ" dirty="0" err="1" smtClean="0"/>
              <a:t>fin</a:t>
            </a:r>
            <a:endParaRPr lang="cs-CZ" dirty="0"/>
          </a:p>
        </p:txBody>
      </p:sp>
      <p:sp>
        <p:nvSpPr>
          <p:cNvPr id="17" name="Oválný popisek 16"/>
          <p:cNvSpPr/>
          <p:nvPr/>
        </p:nvSpPr>
        <p:spPr>
          <a:xfrm>
            <a:off x="2051720" y="5097691"/>
            <a:ext cx="3888432" cy="1184628"/>
          </a:xfrm>
          <a:prstGeom prst="wedgeEllipseCallout">
            <a:avLst>
              <a:gd name="adj1" fmla="val 74914"/>
              <a:gd name="adj2" fmla="val -100466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5366839"/>
            <a:ext cx="3042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Ci</a:t>
            </a:r>
            <a:r>
              <a:rPr lang="cs-CZ" dirty="0" smtClean="0"/>
              <a:t> </a:t>
            </a:r>
            <a:r>
              <a:rPr lang="cs-CZ" dirty="0" err="1" smtClean="0"/>
              <a:t>ci</a:t>
            </a:r>
            <a:r>
              <a:rPr lang="cs-CZ" dirty="0" smtClean="0"/>
              <a:t> – </a:t>
            </a:r>
            <a:r>
              <a:rPr lang="cs-CZ" dirty="0" err="1" smtClean="0"/>
              <a:t>be</a:t>
            </a:r>
            <a:r>
              <a:rPr lang="cs-CZ" dirty="0" smtClean="0"/>
              <a:t> ,  </a:t>
            </a:r>
            <a:r>
              <a:rPr lang="cs-CZ" dirty="0" err="1" smtClean="0"/>
              <a:t>ci</a:t>
            </a:r>
            <a:r>
              <a:rPr lang="cs-CZ" dirty="0" smtClean="0"/>
              <a:t> </a:t>
            </a:r>
            <a:r>
              <a:rPr lang="cs-CZ" dirty="0" err="1" smtClean="0"/>
              <a:t>ci</a:t>
            </a:r>
            <a:r>
              <a:rPr lang="cs-CZ" dirty="0" smtClean="0"/>
              <a:t> –</a:t>
            </a:r>
            <a:r>
              <a:rPr lang="cs-CZ" dirty="0" err="1" smtClean="0"/>
              <a:t>be</a:t>
            </a:r>
            <a:r>
              <a:rPr lang="cs-CZ" dirty="0" smtClean="0"/>
              <a:t> ,</a:t>
            </a:r>
            <a:r>
              <a:rPr lang="cs-CZ" dirty="0" err="1" smtClean="0"/>
              <a:t>ci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ci</a:t>
            </a:r>
            <a:r>
              <a:rPr lang="cs-CZ" dirty="0" smtClean="0"/>
              <a:t>- </a:t>
            </a:r>
            <a:r>
              <a:rPr lang="cs-CZ" dirty="0" err="1" smtClean="0"/>
              <a:t>be</a:t>
            </a:r>
            <a:r>
              <a:rPr lang="cs-CZ" dirty="0" smtClean="0"/>
              <a:t>  </a:t>
            </a:r>
            <a:r>
              <a:rPr lang="cs-CZ" dirty="0" err="1" smtClean="0"/>
              <a:t>ci-be</a:t>
            </a:r>
            <a:endParaRPr lang="cs-CZ" dirty="0"/>
          </a:p>
        </p:txBody>
      </p:sp>
      <p:sp>
        <p:nvSpPr>
          <p:cNvPr id="3" name="Zaoblený obdélník 2">
            <a:hlinkClick r:id="rId5"/>
          </p:cNvPr>
          <p:cNvSpPr/>
          <p:nvPr/>
        </p:nvSpPr>
        <p:spPr>
          <a:xfrm>
            <a:off x="467544" y="4251130"/>
            <a:ext cx="2016224" cy="948029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75556" y="454047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Hlasy ptáků.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029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1000"/>
                            </p:stCondLst>
                            <p:childTnLst>
                              <p:par>
                                <p:cTn id="5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 animBg="1"/>
      <p:bldP spid="14" grpId="0"/>
      <p:bldP spid="15" grpId="0" animBg="1"/>
      <p:bldP spid="16" grpId="0"/>
      <p:bldP spid="17" grpId="0" animBg="1"/>
      <p:bldP spid="18" grpId="0"/>
      <p:bldP spid="3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dirty="0" smtClean="0"/>
              <a:t>Obrázek č. 1 - </a:t>
            </a:r>
            <a:r>
              <a:rPr lang="cs-CZ" sz="1400" dirty="0"/>
              <a:t>SZCZEPANEK, Marek.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29.12.2012]. Dostupný na WWW: </a:t>
            </a:r>
            <a:r>
              <a:rPr lang="cs-CZ" sz="1400" u="sng" dirty="0">
                <a:hlinkClick r:id="rId2"/>
              </a:rPr>
              <a:t>http://cs.wikipedia.org/wiki/Soubor:Carduelis_chloris_3_(Marek_Szczepanek).jpg</a:t>
            </a:r>
            <a:endParaRPr lang="cs-CZ" sz="1400" dirty="0"/>
          </a:p>
          <a:p>
            <a:r>
              <a:rPr lang="cs-CZ" sz="1400" dirty="0" smtClean="0"/>
              <a:t>Obrázek č. 2 - </a:t>
            </a:r>
            <a:r>
              <a:rPr lang="cs-CZ" sz="1400" dirty="0"/>
              <a:t>SZCZEPANEK, Marek.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29.12.2012]. Dostupný na WWW: </a:t>
            </a:r>
            <a:r>
              <a:rPr lang="cs-CZ" sz="1400" u="sng" dirty="0">
                <a:hlinkClick r:id="rId3"/>
              </a:rPr>
              <a:t>http://cs.wikipedia.org/wiki/Soubor:Carduelis_chloris_2_(Marek_Szczepanek).jpg</a:t>
            </a:r>
            <a:endParaRPr lang="cs-CZ" sz="1400" dirty="0"/>
          </a:p>
          <a:p>
            <a:r>
              <a:rPr lang="cs-CZ" sz="1400" dirty="0" smtClean="0"/>
              <a:t>Obrázek č. 3 - </a:t>
            </a:r>
            <a:r>
              <a:rPr lang="cs-CZ" sz="1400" dirty="0"/>
              <a:t>NEZNÁMÝ autor, ze sbírky Muzea Jizerských Hor Na Jizerce.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27.12.2012]. Dostupný na WWW: </a:t>
            </a:r>
            <a:r>
              <a:rPr lang="cs-CZ" sz="1400" u="sng" dirty="0">
                <a:hlinkClick r:id="rId4"/>
              </a:rPr>
              <a:t>http://cs.wikipedia.org/wiki/Soubor:Pt%C3%A1%C4%8Dn%C3%ADk.JPG</a:t>
            </a:r>
            <a:endParaRPr lang="cs-CZ" sz="1400" dirty="0"/>
          </a:p>
          <a:p>
            <a:r>
              <a:rPr lang="cs-CZ" sz="1400" dirty="0" smtClean="0"/>
              <a:t>Obrázek č. 4 - </a:t>
            </a:r>
            <a:r>
              <a:rPr lang="cs-CZ" sz="1400" dirty="0"/>
              <a:t>HAMILTON GIBSON, William.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27.12.2012]. Dostupný na WWW: </a:t>
            </a:r>
            <a:r>
              <a:rPr lang="cs-CZ" sz="1400" u="sng" dirty="0">
                <a:hlinkClick r:id="rId5"/>
              </a:rPr>
              <a:t>http://cs.wikipedia.org/wiki/Soubor:Fig052.jpg</a:t>
            </a:r>
            <a:endParaRPr lang="cs-CZ" sz="1400" dirty="0"/>
          </a:p>
          <a:p>
            <a:r>
              <a:rPr lang="cs-CZ" sz="1400" dirty="0" smtClean="0"/>
              <a:t>Obrázek č. 5 - </a:t>
            </a:r>
            <a:r>
              <a:rPr lang="cs-CZ" sz="1400" dirty="0"/>
              <a:t>BODEN, Alexander.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29.12.2012]. Dostupný na WWW: http://cs.wikipedia.org/wiki/Soubor:Fringilla_coelebs_-singing_-on_branch-8.jpg </a:t>
            </a:r>
          </a:p>
          <a:p>
            <a:r>
              <a:rPr lang="cs-CZ" sz="1400" dirty="0" smtClean="0"/>
              <a:t>Obrázek č. 6 - </a:t>
            </a:r>
            <a:r>
              <a:rPr lang="cs-CZ" sz="1400" dirty="0"/>
              <a:t> SZCZEPANEK, Marek.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29.12.2012]. Dostupný na WWW: </a:t>
            </a:r>
            <a:r>
              <a:rPr lang="cs-CZ" sz="1400" u="sng" dirty="0">
                <a:hlinkClick r:id="rId2"/>
              </a:rPr>
              <a:t>http://cs.wikipedia.org/wiki/Soubor:Carduelis_chloris_3_(Marek_Szczepanek).jpg</a:t>
            </a:r>
            <a:endParaRPr lang="cs-CZ" sz="1400" dirty="0"/>
          </a:p>
          <a:p>
            <a:r>
              <a:rPr lang="cs-CZ" sz="1400" dirty="0" smtClean="0"/>
              <a:t>Obrázek č. 7 - </a:t>
            </a:r>
            <a:r>
              <a:rPr lang="cs-CZ" sz="1400" dirty="0"/>
              <a:t> TREPTE, Andreas.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29.12.2012]. Dostupný na WWW: </a:t>
            </a:r>
            <a:r>
              <a:rPr lang="cs-CZ" sz="1400" u="sng" dirty="0">
                <a:hlinkClick r:id="rId6"/>
              </a:rPr>
              <a:t>http://cs.wikipedia.org/wiki/Soubor:European_Goldfinch.jpg</a:t>
            </a:r>
            <a:endParaRPr lang="cs-CZ" sz="1400" dirty="0"/>
          </a:p>
          <a:p>
            <a:r>
              <a:rPr lang="cs-CZ" sz="1400" dirty="0" smtClean="0"/>
              <a:t>Obrázek č. 8 - </a:t>
            </a:r>
            <a:r>
              <a:rPr lang="cs-CZ" sz="1400" dirty="0"/>
              <a:t>KUŹNIAR, </a:t>
            </a:r>
            <a:r>
              <a:rPr lang="cs-CZ" sz="1400" dirty="0" err="1"/>
              <a:t>Paweł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27.12.2012]. Dostupný na WWW: </a:t>
            </a:r>
            <a:r>
              <a:rPr lang="cs-CZ" sz="1400" u="sng" dirty="0">
                <a:hlinkClick r:id="rId7"/>
              </a:rPr>
              <a:t>http://cs.wikipedia.org/wiki/Soubor:Sitta_europaea_wildlife_2_1.jpg</a:t>
            </a:r>
            <a:endParaRPr lang="cs-CZ" sz="1400" dirty="0"/>
          </a:p>
          <a:p>
            <a:r>
              <a:rPr lang="cs-CZ" sz="1400" dirty="0" smtClean="0"/>
              <a:t>Obrázek č. 9 - </a:t>
            </a:r>
            <a:r>
              <a:rPr lang="cs-CZ" sz="1400" dirty="0"/>
              <a:t>THERMOS.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27.12.2012]. Dostupný na WWW: </a:t>
            </a:r>
            <a:r>
              <a:rPr lang="cs-CZ" sz="1400" u="sng" dirty="0">
                <a:hlinkClick r:id="rId8"/>
              </a:rPr>
              <a:t>http://cs.wikipedia.org/wiki/Soubor:PyrrhulaPyrrhulaAutumn.jpg</a:t>
            </a:r>
            <a:endParaRPr lang="cs-CZ" sz="1400" dirty="0"/>
          </a:p>
          <a:p>
            <a:r>
              <a:rPr lang="cs-CZ" sz="1400" dirty="0" smtClean="0"/>
              <a:t>Obrázek č. 10- </a:t>
            </a:r>
            <a:r>
              <a:rPr lang="cs-CZ" sz="1400" dirty="0"/>
              <a:t>VIATOUR, </a:t>
            </a:r>
            <a:r>
              <a:rPr lang="cs-CZ" sz="1400" dirty="0" err="1"/>
              <a:t>Luc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19.11.2012]. Dostupný na WWW: </a:t>
            </a:r>
            <a:r>
              <a:rPr lang="cs-CZ" sz="1400" u="sng" dirty="0">
                <a:hlinkClick r:id="rId9"/>
              </a:rPr>
              <a:t>http://cs.wikipedia.org/wiki/Soubor:Parus_major_Luc_Viatour.jpg</a:t>
            </a: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3721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</TotalTime>
  <Words>437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     zvonek zelený</vt:lpstr>
      <vt:lpstr>    ptáčníci.</vt:lpstr>
      <vt:lpstr> naši nejznámější pěvci z říše ptáků:</vt:lpstr>
      <vt:lpstr> naši nejznámější pěvci z říše ptáků: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14</cp:revision>
  <dcterms:created xsi:type="dcterms:W3CDTF">2012-12-30T11:06:21Z</dcterms:created>
  <dcterms:modified xsi:type="dcterms:W3CDTF">2013-02-07T18:51:19Z</dcterms:modified>
</cp:coreProperties>
</file>