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9" r:id="rId2"/>
    <p:sldId id="260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71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94DBD2-270F-4B7C-AB60-3B87A77B76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290942-20CF-4EBF-A9F0-39F5A0CA0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115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290942-20CF-4EBF-A9F0-39F5A0CA0E9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842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B958B99-0F0B-423C-A23D-E59DB766775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2BF1AA-33FB-4796-AD6A-542FDC08A32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yrN0OK1rTN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3O4mGORSNw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youtube.com/watch?v=a3gFZwjd7H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hyperlink" Target="http://www.youtube.com/watch?v=aQzOMW97gYA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Apis_mellifera_flying.jpg" TargetMode="External"/><Relationship Id="rId3" Type="http://schemas.openxmlformats.org/officeDocument/2006/relationships/hyperlink" Target="http://pl.wikipedia.org/wiki/Plik:Intensive_apple_orchard.jpg" TargetMode="External"/><Relationship Id="rId7" Type="http://schemas.openxmlformats.org/officeDocument/2006/relationships/hyperlink" Target="http://cs.wikipedia.org/wiki/Soubor:Bee1web.jpg" TargetMode="External"/><Relationship Id="rId2" Type="http://schemas.openxmlformats.org/officeDocument/2006/relationships/hyperlink" Target="http://cs.wikipedia.org/wiki/Vala%C5%A1sk%C3%A9_muzeum_v_p%C5%99%C3%ADrod%C4%9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Apis_mellifera_Tanzania.jpg" TargetMode="External"/><Relationship Id="rId5" Type="http://schemas.openxmlformats.org/officeDocument/2006/relationships/hyperlink" Target="http://cs.wikipedia.org/wiki/Soubor:A_swarm_of_Apis_mellifera_-_20051109.jpg" TargetMode="External"/><Relationship Id="rId4" Type="http://schemas.openxmlformats.org/officeDocument/2006/relationships/hyperlink" Target="http://cs.wikipedia.org/wiki/Soubor:Bienen_mit_Brut_2.jpg" TargetMode="External"/><Relationship Id="rId9" Type="http://schemas.openxmlformats.org/officeDocument/2006/relationships/hyperlink" Target="http://cs.wikipedia.org/wiki/Soubor:HoneyBeeAnatomy.sv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Bee_on_-calyx_935.jpg" TargetMode="External"/><Relationship Id="rId3" Type="http://schemas.openxmlformats.org/officeDocument/2006/relationships/hyperlink" Target="http://en.wikipedia.org/wiki/File:Drohnenpuppen_81b.jpg" TargetMode="External"/><Relationship Id="rId7" Type="http://schemas.openxmlformats.org/officeDocument/2006/relationships/hyperlink" Target="http://en.wikipedia.org/wiki/File:Runny_hunny.jpg" TargetMode="External"/><Relationship Id="rId2" Type="http://schemas.openxmlformats.org/officeDocument/2006/relationships/hyperlink" Target="http://cs.wikipedia.org/wiki/Soubor:Bienenwabe_mit_Eiern_und_Brut_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Creation-Via-Pollination.jpg" TargetMode="External"/><Relationship Id="rId5" Type="http://schemas.openxmlformats.org/officeDocument/2006/relationships/hyperlink" Target="http://en.wikipedia.org/wiki/File:Honey_Bee_takes_Nectar.JPG" TargetMode="External"/><Relationship Id="rId10" Type="http://schemas.openxmlformats.org/officeDocument/2006/relationships/hyperlink" Target="http://cs.wikipedia.org/wiki/Soubor:AZ_hives.jpg" TargetMode="External"/><Relationship Id="rId4" Type="http://schemas.openxmlformats.org/officeDocument/2006/relationships/hyperlink" Target="http://cs.wikipedia.org/wiki/Soubor:Drohnenpuppen_79d.jpg" TargetMode="External"/><Relationship Id="rId9" Type="http://schemas.openxmlformats.org/officeDocument/2006/relationships/hyperlink" Target="http://cs.wikipedia.org/wiki/Soubor:Beekeep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</a:t>
            </a:r>
            <a:r>
              <a:rPr lang="cs-CZ" sz="2400" dirty="0" smtClean="0"/>
              <a:t>prosinec  </a:t>
            </a:r>
            <a:r>
              <a:rPr lang="cs-CZ" sz="2400" dirty="0"/>
              <a:t>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PRV1,2_36</a:t>
            </a:r>
            <a:endParaRPr lang="cs-CZ" sz="2400" dirty="0"/>
          </a:p>
          <a:p>
            <a:r>
              <a:rPr lang="cs-CZ" sz="2400" dirty="0"/>
              <a:t>Téma:		</a:t>
            </a:r>
            <a:r>
              <a:rPr lang="cs-CZ" sz="2400" dirty="0" smtClean="0"/>
              <a:t>Včela medonosná</a:t>
            </a:r>
          </a:p>
          <a:p>
            <a:r>
              <a:rPr lang="cs-CZ" sz="2400" dirty="0" smtClean="0"/>
              <a:t>Ročník:		1. – 2.</a:t>
            </a:r>
          </a:p>
          <a:p>
            <a:r>
              <a:rPr lang="cs-CZ" sz="2400" dirty="0" smtClean="0"/>
              <a:t>Číslo </a:t>
            </a:r>
            <a:r>
              <a:rPr lang="cs-CZ" sz="2400" dirty="0"/>
              <a:t>projektu:	CZ.1.07/1.4.00/21.3068</a:t>
            </a:r>
          </a:p>
        </p:txBody>
      </p:sp>
    </p:spTree>
    <p:extLst>
      <p:ext uri="{BB962C8B-B14F-4D97-AF65-F5344CB8AC3E}">
        <p14:creationId xmlns:p14="http://schemas.microsoft.com/office/powerpoint/2010/main" val="248472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anotace</a:t>
            </a:r>
            <a:r>
              <a:rPr lang="cs-CZ" sz="2400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4525963"/>
          </a:xfrm>
        </p:spPr>
        <p:txBody>
          <a:bodyPr/>
          <a:lstStyle/>
          <a:p>
            <a:pPr algn="just"/>
            <a:r>
              <a:rPr lang="cs-CZ" sz="2400" dirty="0" smtClean="0"/>
              <a:t>Materiál slouží k procvičování čtení </a:t>
            </a:r>
            <a:r>
              <a:rPr lang="cs-CZ" sz="2400" dirty="0"/>
              <a:t>s </a:t>
            </a:r>
            <a:r>
              <a:rPr lang="cs-CZ" sz="2400" dirty="0" smtClean="0"/>
              <a:t>porozuměním </a:t>
            </a:r>
            <a:r>
              <a:rPr lang="cs-CZ" sz="2400" dirty="0"/>
              <a:t>v hodinách prvouky </a:t>
            </a:r>
            <a:r>
              <a:rPr lang="cs-CZ" sz="2400" dirty="0" smtClean="0"/>
              <a:t>ve věku 6 až 8 let. Lze ho využít </a:t>
            </a:r>
            <a:r>
              <a:rPr lang="cs-CZ" sz="2400" dirty="0"/>
              <a:t>jako motivační, výkladový nebo opakovací. Je určen pro práci na interaktivní tabuli nebo na folii. </a:t>
            </a:r>
            <a:endParaRPr lang="cs-CZ" sz="2400" dirty="0" smtClean="0"/>
          </a:p>
          <a:p>
            <a:pPr algn="just"/>
            <a:endParaRPr lang="cs-CZ" sz="2400" dirty="0" smtClean="0"/>
          </a:p>
          <a:p>
            <a:pPr algn="just"/>
            <a:r>
              <a:rPr lang="cs-CZ" sz="2400" dirty="0"/>
              <a:t>Vytvořeno jako DUM do předmětu prvouka. Slouží jako doplněk k výuce o </a:t>
            </a:r>
            <a:r>
              <a:rPr lang="cs-CZ" sz="2400" dirty="0" smtClean="0"/>
              <a:t>zvířatech </a:t>
            </a:r>
            <a:r>
              <a:rPr lang="cs-CZ" sz="2400" dirty="0"/>
              <a:t>prostřednictvím vlastního čtení. 	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413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včela medonosná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97955"/>
            <a:ext cx="4110897" cy="28671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484784"/>
            <a:ext cx="3995936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539552" y="4797152"/>
            <a:ext cx="8244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Od nepaměti stavěli lidé nedaleko svých domovů, sadů a zahrad příbytky pro včely - úly. Včelky zajišťují bohatou úrodu ovoce, protože opylují květy stromů a keřů. Z květů sbírají nejen </a:t>
            </a:r>
            <a:r>
              <a:rPr lang="cs-CZ" sz="2400" b="1" dirty="0" smtClean="0"/>
              <a:t>pyl </a:t>
            </a:r>
            <a:r>
              <a:rPr lang="cs-CZ" sz="2400" dirty="0" smtClean="0"/>
              <a:t>– žlutý prášek, ale také </a:t>
            </a:r>
            <a:r>
              <a:rPr lang="cs-CZ" sz="2400" b="1" dirty="0" smtClean="0"/>
              <a:t>nektar </a:t>
            </a:r>
            <a:r>
              <a:rPr lang="cs-CZ" sz="2400" dirty="0" smtClean="0"/>
              <a:t>– sladkou šťávu.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4077072"/>
            <a:ext cx="881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28384" y="40770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8730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287" y="404664"/>
            <a:ext cx="8686800" cy="838200"/>
          </a:xfrm>
        </p:spPr>
        <p:txBody>
          <a:bodyPr/>
          <a:lstStyle/>
          <a:p>
            <a:r>
              <a:rPr lang="cs-CZ" dirty="0" smtClean="0"/>
              <a:t>	jak včely žijí?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245" y="1340768"/>
            <a:ext cx="4189165" cy="2841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368841"/>
            <a:ext cx="3766483" cy="28248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467544" y="4869160"/>
            <a:ext cx="82309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Včely žijí společně v úle. Tomuto společenství se říká </a:t>
            </a:r>
            <a:r>
              <a:rPr lang="cs-CZ" sz="2400" b="1" dirty="0" smtClean="0"/>
              <a:t>včelstvo</a:t>
            </a:r>
            <a:r>
              <a:rPr lang="cs-CZ" sz="2400" dirty="0" smtClean="0"/>
              <a:t>. Tvoří ho jedna </a:t>
            </a:r>
            <a:r>
              <a:rPr lang="cs-CZ" sz="2400" b="1" dirty="0" smtClean="0"/>
              <a:t>matka – královna</a:t>
            </a:r>
            <a:r>
              <a:rPr lang="cs-CZ" sz="2400" dirty="0" smtClean="0"/>
              <a:t>, mnoho </a:t>
            </a:r>
            <a:r>
              <a:rPr lang="cs-CZ" sz="2400" b="1" dirty="0" smtClean="0"/>
              <a:t>dělnic</a:t>
            </a:r>
            <a:r>
              <a:rPr lang="cs-CZ" sz="2400" dirty="0" smtClean="0"/>
              <a:t> a samečkové zvaní </a:t>
            </a:r>
            <a:r>
              <a:rPr lang="cs-CZ" sz="2400" b="1" dirty="0" smtClean="0"/>
              <a:t>trubci</a:t>
            </a:r>
            <a:r>
              <a:rPr lang="cs-CZ" sz="2400" dirty="0" smtClean="0"/>
              <a:t>. Každý má svou úlohu. Ne nadarmo se říká: </a:t>
            </a:r>
          </a:p>
          <a:p>
            <a:pPr algn="ctr"/>
            <a:r>
              <a:rPr lang="cs-CZ" sz="2400" dirty="0" smtClean="0"/>
              <a:t>„Je pilný jako včelička.“ nebo „ Bzučí to tam jako v úle.“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19370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39" y="4193704"/>
            <a:ext cx="1883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4 – roj včel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38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společenství včel - včelstvo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60381" y="1480580"/>
            <a:ext cx="1692127" cy="270865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3528" y="4221088"/>
            <a:ext cx="49685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Dělnice</a:t>
            </a:r>
            <a:r>
              <a:rPr lang="cs-CZ" sz="2400" dirty="0" smtClean="0"/>
              <a:t> jsou nejpočetnější skupina ve včelstvu. Mají mnoho práce. Zajišťují úklid a čištění, větrání, stavbu plástů, zpracování medu, péči o larvy a matku, přinášení potravy, hlídání vchodu před nepřáteli, …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06444" y="1340768"/>
            <a:ext cx="135432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královna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11" idx="2"/>
          </p:cNvCxnSpPr>
          <p:nvPr/>
        </p:nvCxnSpPr>
        <p:spPr>
          <a:xfrm flipH="1">
            <a:off x="7006444" y="1710100"/>
            <a:ext cx="677163" cy="1124805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652118" y="4221088"/>
            <a:ext cx="29523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Jediná úloha </a:t>
            </a:r>
            <a:r>
              <a:rPr lang="cs-CZ" sz="2400" b="1" dirty="0" smtClean="0"/>
              <a:t>královny</a:t>
            </a:r>
            <a:r>
              <a:rPr lang="cs-CZ" sz="2400" dirty="0" smtClean="0"/>
              <a:t> </a:t>
            </a:r>
            <a:r>
              <a:rPr lang="cs-CZ" sz="2400" b="1" dirty="0" smtClean="0"/>
              <a:t>– matky </a:t>
            </a:r>
            <a:r>
              <a:rPr lang="cs-CZ" sz="2400" dirty="0" smtClean="0"/>
              <a:t>je naklást vajíčka do komůrek plástů. Denně jich naklade až 1 500. </a:t>
            </a:r>
            <a:endParaRPr lang="cs-CZ" sz="2400" dirty="0"/>
          </a:p>
        </p:txBody>
      </p:sp>
      <p:pic>
        <p:nvPicPr>
          <p:cNvPr id="19" name="Zástupný symbol pro obsah 3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25434"/>
            <a:ext cx="2952328" cy="2289502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33569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24028" y="3340945"/>
            <a:ext cx="936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03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    dělnice a trubci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0045" y="1484784"/>
            <a:ext cx="3552395" cy="2664296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403" y="1484784"/>
            <a:ext cx="3377277" cy="266429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975403" y="4797152"/>
            <a:ext cx="74850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Trubci</a:t>
            </a:r>
            <a:r>
              <a:rPr lang="cs-CZ" sz="2400" dirty="0" smtClean="0"/>
              <a:t> jsou samci. Žijí jen krátce. Nemají žihadlo a před zimou bývají z úlu vyhnáni, aby neujídali ze společných zásob. </a:t>
            </a:r>
            <a:r>
              <a:rPr lang="cs-CZ" sz="2400" b="1" dirty="0" smtClean="0"/>
              <a:t>Dělnice</a:t>
            </a:r>
            <a:r>
              <a:rPr lang="cs-CZ" sz="2400" dirty="0" smtClean="0"/>
              <a:t> mají žihadlo, které obsahuje jed. Jakmile však včela bodne, brzy na to umírá.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5402" y="4149080"/>
            <a:ext cx="1220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7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41490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79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stavba těla včely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410775"/>
            <a:ext cx="4300112" cy="3028475"/>
          </a:xfrm>
        </p:spPr>
      </p:pic>
      <p:cxnSp>
        <p:nvCxnSpPr>
          <p:cNvPr id="8" name="Přímá spojnice 7"/>
          <p:cNvCxnSpPr/>
          <p:nvPr/>
        </p:nvCxnSpPr>
        <p:spPr>
          <a:xfrm flipV="1">
            <a:off x="899592" y="1700808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979712" y="2244436"/>
            <a:ext cx="15343" cy="11845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491880" y="2836718"/>
            <a:ext cx="0" cy="5922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99592" y="1700808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491880" y="2847109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95055" y="2244436"/>
            <a:ext cx="59613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899592" y="1412776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Hlava.</a:t>
            </a:r>
            <a:r>
              <a:rPr lang="cs-CZ" dirty="0" smtClean="0"/>
              <a:t> Na hlavě jsou tykadla, složené oči a sosáček.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95055" y="1958169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B) Hruď.</a:t>
            </a:r>
            <a:r>
              <a:rPr lang="cs-CZ" dirty="0" smtClean="0"/>
              <a:t> Z hrudi vyrůstají 2 páry blanitých křídel a 3 páry nohou.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256490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C) Zadeček </a:t>
            </a:r>
            <a:r>
              <a:rPr lang="cs-CZ" dirty="0" smtClean="0"/>
              <a:t> s žihadlem.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63609" y="3132859"/>
            <a:ext cx="34280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tykadlech jsou uloženy smyslové orgány čichu a hmatu. Včelky si tykadla čistí předním párem nohou. Zadní nohy, </a:t>
            </a:r>
            <a:r>
              <a:rPr lang="cs-CZ" sz="2400" dirty="0"/>
              <a:t>zvané </a:t>
            </a:r>
            <a:r>
              <a:rPr lang="cs-CZ" sz="2400" b="1" dirty="0" smtClean="0"/>
              <a:t>košíčky</a:t>
            </a:r>
            <a:r>
              <a:rPr lang="cs-CZ" sz="2400" dirty="0" smtClean="0"/>
              <a:t>, slouží ke sbírání a ukládání pylu. 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53522"/>
            <a:ext cx="2322380" cy="154728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403767" y="1643608"/>
            <a:ext cx="7382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obr. 9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45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život včely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2881523" cy="216024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66683" y="4316170"/>
            <a:ext cx="2235927" cy="233379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067944" y="1327408"/>
            <a:ext cx="45365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Dělnice </a:t>
            </a:r>
            <a:r>
              <a:rPr lang="cs-CZ" sz="2400" b="1" dirty="0" smtClean="0"/>
              <a:t>stavitelky</a:t>
            </a:r>
            <a:r>
              <a:rPr lang="cs-CZ" sz="2400" dirty="0" smtClean="0"/>
              <a:t> vytvoří voskové </a:t>
            </a:r>
            <a:r>
              <a:rPr lang="cs-CZ" sz="2400" b="1" dirty="0" smtClean="0"/>
              <a:t>plásty</a:t>
            </a:r>
            <a:r>
              <a:rPr lang="cs-CZ" sz="2400" dirty="0" smtClean="0"/>
              <a:t>  s mnoha komůrkami. Královna naklade  do komůrek vajíčka.  O královnu pečují dělnice </a:t>
            </a:r>
            <a:r>
              <a:rPr lang="cs-CZ" sz="2400" b="1" dirty="0" smtClean="0"/>
              <a:t>kojičky</a:t>
            </a:r>
            <a:r>
              <a:rPr lang="cs-CZ" sz="2400" dirty="0" smtClean="0"/>
              <a:t>. Krmí ji mateří kašičkou. </a:t>
            </a:r>
          </a:p>
          <a:p>
            <a:pPr algn="ctr"/>
            <a:r>
              <a:rPr lang="cs-CZ" sz="2400" dirty="0" smtClean="0"/>
              <a:t>O nakladená vajíčka pečují dělnice </a:t>
            </a:r>
            <a:r>
              <a:rPr lang="cs-CZ" sz="2400" b="1" dirty="0" smtClean="0"/>
              <a:t>krmičky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353235" y="3322577"/>
            <a:ext cx="1004431" cy="1368152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628784" y="278092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57666" y="4649801"/>
            <a:ext cx="1582486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351545" y="5157192"/>
            <a:ext cx="2588607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353235" y="5667734"/>
            <a:ext cx="2588607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351545" y="6166871"/>
            <a:ext cx="2588607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357666" y="4365105"/>
            <a:ext cx="1438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vajíčka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7666" y="4860393"/>
            <a:ext cx="1438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larvy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57666" y="5298402"/>
            <a:ext cx="1726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kukly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357666" y="5797539"/>
            <a:ext cx="1726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dospělci</a:t>
            </a:r>
            <a:endParaRPr lang="cs-CZ" dirty="0"/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9019" y="4612748"/>
            <a:ext cx="2033167" cy="17406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3558935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911" y="40725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47856" y="433238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996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Průběh Života dělnice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916" y="3573016"/>
            <a:ext cx="2952328" cy="2693041"/>
          </a:xfr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32656"/>
            <a:ext cx="2952328" cy="251846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1591889"/>
            <a:ext cx="48965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Dříve než včela vyletí z úlu sbírat pyl a nektar z květů, plní 3 týdny po vylíhnutí jiné důležité úkoly.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první 3 dny je </a:t>
            </a:r>
            <a:r>
              <a:rPr lang="cs-CZ" sz="2400" b="1" dirty="0" smtClean="0"/>
              <a:t>čističkou</a:t>
            </a:r>
            <a:r>
              <a:rPr lang="cs-CZ" sz="2400" dirty="0" smtClean="0"/>
              <a:t> úlu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další 2 dny </a:t>
            </a:r>
            <a:r>
              <a:rPr lang="cs-CZ" sz="2400" b="1" dirty="0" smtClean="0"/>
              <a:t>krmičkou</a:t>
            </a:r>
            <a:r>
              <a:rPr lang="cs-CZ" sz="2400" dirty="0" smtClean="0"/>
              <a:t> larev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potom 5 dní </a:t>
            </a:r>
            <a:r>
              <a:rPr lang="cs-CZ" sz="2400" b="1" dirty="0" smtClean="0"/>
              <a:t>krmí královnu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následujících 8 dní </a:t>
            </a:r>
            <a:r>
              <a:rPr lang="cs-CZ" sz="2400" b="1" dirty="0" smtClean="0"/>
              <a:t>pomáhá</a:t>
            </a:r>
            <a:r>
              <a:rPr lang="cs-CZ" sz="2400" dirty="0" smtClean="0"/>
              <a:t> </a:t>
            </a:r>
            <a:r>
              <a:rPr lang="cs-CZ" sz="2400" b="1" dirty="0" smtClean="0"/>
              <a:t>stavět plásty </a:t>
            </a:r>
            <a:r>
              <a:rPr lang="cs-CZ" sz="2400" dirty="0" smtClean="0"/>
              <a:t>pro larvy a med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poslední 3 dny slouží jako </a:t>
            </a:r>
            <a:r>
              <a:rPr lang="cs-CZ" sz="2400" b="1" dirty="0" smtClean="0"/>
              <a:t>strážkyně</a:t>
            </a:r>
            <a:r>
              <a:rPr lang="cs-CZ" sz="2400" dirty="0" smtClean="0"/>
              <a:t> vchodu do úlu</a:t>
            </a:r>
          </a:p>
          <a:p>
            <a:pPr algn="ctr"/>
            <a:r>
              <a:rPr lang="cs-CZ" sz="2400" dirty="0" smtClean="0"/>
              <a:t>Po těchto třech týdnech pilné práce se stává </a:t>
            </a:r>
            <a:r>
              <a:rPr lang="cs-CZ" sz="2400" b="1" dirty="0" smtClean="0"/>
              <a:t>létavkou</a:t>
            </a:r>
            <a:r>
              <a:rPr lang="cs-CZ" sz="2400" dirty="0" smtClean="0"/>
              <a:t> a létá do okolí. 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299695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14 a 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41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užitečnost Včel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3979168" cy="452596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Tvorba medu z nektaru květů.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Včelí vosk.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Opylování květů.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876" y="2616625"/>
            <a:ext cx="2376264" cy="210141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32655"/>
            <a:ext cx="2569325" cy="333467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644008" y="4718038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378904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17 a 18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215258"/>
            <a:ext cx="2569325" cy="1955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516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	včelař a včelařství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48" y="1340768"/>
            <a:ext cx="3300366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933056"/>
            <a:ext cx="4027923" cy="25348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4427985" y="1556792"/>
            <a:ext cx="41719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Včely medonosné jsou užitkový hmyz. Člověk pro ně staví příbytky, kterým se říká včelíny. Zde žije více včelstev. Každé má svou barvu úlu.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149080"/>
            <a:ext cx="33843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Včelař je člověk, který pečuje o včelky i o jejich příbytky po celý rok. Na oplátku získává med a další včelí produkty.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3645024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19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3798912"/>
            <a:ext cx="10035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20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373240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Včelky se činí.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112474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Včelař při práci.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74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 Pro zopakování: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995392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společenství včel?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Kolik má včelstvo královen?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včely sbírají z květů?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jsou včely v zimě?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včely brání?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jsou užitečné?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36296" y="1556792"/>
            <a:ext cx="122413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Včelstvo.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132856"/>
            <a:ext cx="20882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Pouze jednu.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2708920"/>
            <a:ext cx="20882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Pyl a sladký nektar.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3284984"/>
            <a:ext cx="129614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V  úle.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3789040"/>
            <a:ext cx="20882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Bodnutím žihadla.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4941168"/>
            <a:ext cx="63367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Zajišťují  úrodu  opylováním  květů, vyrábějí  med  a  včelí vosk.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87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	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064896" cy="4883373"/>
          </a:xfrm>
        </p:spPr>
        <p:txBody>
          <a:bodyPr>
            <a:noAutofit/>
          </a:bodyPr>
          <a:lstStyle/>
          <a:p>
            <a:r>
              <a:rPr lang="cs-CZ" sz="1400" dirty="0" smtClean="0"/>
              <a:t>Obrázek č. 1 - </a:t>
            </a:r>
            <a:r>
              <a:rPr lang="cs-CZ" sz="1400" u="sng" dirty="0" smtClean="0">
                <a:hlinkClick r:id="rId2"/>
              </a:rPr>
              <a:t>http</a:t>
            </a:r>
            <a:r>
              <a:rPr lang="cs-CZ" sz="1400" u="sng" dirty="0">
                <a:hlinkClick r:id="rId2"/>
              </a:rPr>
              <a:t>://cs.wikipedia.org/wiki/Vala%C5%A1sk%C3%A9_muzeum_v_p%C5%99%C3%ADrod%C4%9B</a:t>
            </a:r>
            <a:endParaRPr lang="cs-CZ" sz="1400" dirty="0"/>
          </a:p>
          <a:p>
            <a:r>
              <a:rPr lang="cs-CZ" sz="1400" dirty="0" smtClean="0"/>
              <a:t>Obrázek č. 2 - </a:t>
            </a:r>
            <a:r>
              <a:rPr lang="cs-CZ" sz="1400" dirty="0"/>
              <a:t>GLYSIAK.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19.1.2013]. Dostupný na WWW: </a:t>
            </a:r>
            <a:r>
              <a:rPr lang="cs-CZ" sz="1400" u="sng" dirty="0">
                <a:hlinkClick r:id="rId3"/>
              </a:rPr>
              <a:t>http://pl.wikipedia.org/wiki/Plik:Intensive_apple_orchard.jpg</a:t>
            </a:r>
            <a:endParaRPr lang="cs-CZ" sz="1400" dirty="0"/>
          </a:p>
          <a:p>
            <a:r>
              <a:rPr lang="cs-CZ" sz="1400" dirty="0" smtClean="0"/>
              <a:t>Obrázek č. 3 - </a:t>
            </a:r>
            <a:r>
              <a:rPr lang="cs-CZ" sz="1400" dirty="0"/>
              <a:t>WAUGSBERG.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18.1.2013]. Dostupný na WWW: </a:t>
            </a:r>
            <a:r>
              <a:rPr lang="cs-CZ" sz="1400" u="sng" dirty="0">
                <a:hlinkClick r:id="rId4"/>
              </a:rPr>
              <a:t>http://cs.wikipedia.org/wiki/Soubor:Bienen_mit_Brut_2.jpg</a:t>
            </a:r>
            <a:endParaRPr lang="cs-CZ" sz="1400" dirty="0"/>
          </a:p>
          <a:p>
            <a:r>
              <a:rPr lang="cs-CZ" sz="1400" dirty="0" smtClean="0"/>
              <a:t>Obrázek č. 4 - </a:t>
            </a:r>
            <a:r>
              <a:rPr lang="cs-CZ" sz="1400" dirty="0"/>
              <a:t>BIDGEE.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18.1.2013]. Dostupný na WWW: </a:t>
            </a:r>
            <a:r>
              <a:rPr lang="cs-CZ" sz="1400" u="sng" dirty="0">
                <a:hlinkClick r:id="rId5"/>
              </a:rPr>
              <a:t>http://cs.wikipedia.org/wiki/Soubor:A_swarm_of_Apis_mellifera_-_20051109.jpg</a:t>
            </a:r>
            <a:endParaRPr lang="cs-CZ" sz="1400" dirty="0"/>
          </a:p>
          <a:p>
            <a:r>
              <a:rPr lang="cs-CZ" sz="1400" dirty="0" smtClean="0"/>
              <a:t>Obrázek č. 5 - </a:t>
            </a:r>
            <a:r>
              <a:rPr lang="cs-CZ" sz="1400" dirty="0"/>
              <a:t>MAHDÍ KARIM, Muhammad.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18.1.2013]. Dostupný na WWW: </a:t>
            </a:r>
            <a:r>
              <a:rPr lang="cs-CZ" sz="1400" u="sng" dirty="0">
                <a:hlinkClick r:id="rId6"/>
              </a:rPr>
              <a:t>http://en.wikipedia.org/wiki/File:Apis_mellifera_Tanzania.jpg</a:t>
            </a:r>
            <a:endParaRPr lang="cs-CZ" sz="1400" dirty="0"/>
          </a:p>
          <a:p>
            <a:r>
              <a:rPr lang="cs-CZ" sz="1400" dirty="0" smtClean="0"/>
              <a:t>Obrázek č. 6 – </a:t>
            </a:r>
            <a:r>
              <a:rPr lang="cs-CZ" sz="1400" dirty="0"/>
              <a:t>LAWRENCE, Jessica.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18.1.2013]. Dostupný na </a:t>
            </a:r>
            <a:r>
              <a:rPr lang="cs-CZ" sz="1400" dirty="0" err="1" smtClean="0"/>
              <a:t>WWW:</a:t>
            </a:r>
            <a:r>
              <a:rPr lang="cs-CZ" sz="1400" u="sng" dirty="0" err="1" smtClean="0"/>
              <a:t>http</a:t>
            </a:r>
            <a:r>
              <a:rPr lang="cs-CZ" sz="1400" u="sng" dirty="0"/>
              <a:t>://upload.wikimedia.org/wikipedia/commons/b/b6/Apis_mellifera_%</a:t>
            </a:r>
            <a:r>
              <a:rPr lang="cs-CZ" sz="1400" u="sng" dirty="0" smtClean="0"/>
              <a:t>28queen_and_workers%29.jpg</a:t>
            </a:r>
            <a:endParaRPr lang="cs-CZ" sz="1400" dirty="0"/>
          </a:p>
          <a:p>
            <a:r>
              <a:rPr lang="cs-CZ" sz="1400" dirty="0" smtClean="0"/>
              <a:t>Obrázek č. 7 – </a:t>
            </a:r>
            <a:r>
              <a:rPr lang="cs-CZ" sz="1400" dirty="0"/>
              <a:t>GRILLO.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19.1.2013]. Dostupný na WWW: http://commons.wikimedia.org/wiki/File:Apis_mellifera_bi.jpg?uselang=cs </a:t>
            </a:r>
            <a:endParaRPr lang="cs-CZ" sz="1400" u="sng" dirty="0"/>
          </a:p>
          <a:p>
            <a:r>
              <a:rPr lang="cs-CZ" sz="1400" u="sng" dirty="0" smtClean="0"/>
              <a:t>Obrázek č. 8 - </a:t>
            </a:r>
            <a:r>
              <a:rPr lang="cs-CZ" sz="1400" dirty="0"/>
              <a:t>SULLIVAN, Jon.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18.1.2013]. Dostupný na WWW: </a:t>
            </a:r>
            <a:r>
              <a:rPr lang="cs-CZ" sz="1400" u="sng" dirty="0">
                <a:hlinkClick r:id="rId7"/>
              </a:rPr>
              <a:t>http://</a:t>
            </a:r>
            <a:r>
              <a:rPr lang="cs-CZ" sz="1400" u="sng" dirty="0" smtClean="0">
                <a:hlinkClick r:id="rId7"/>
              </a:rPr>
              <a:t>cs.wikipedia.org/wiki/Soubor:Bee1web.jpg</a:t>
            </a:r>
            <a:endParaRPr lang="cs-CZ" sz="1400" dirty="0" smtClean="0"/>
          </a:p>
          <a:p>
            <a:r>
              <a:rPr lang="cs-CZ" sz="1400" dirty="0"/>
              <a:t>Obrázek č. 9 - MAHDÍ KARIM, Muhammad.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19.1.2013]. Dostupný na WWW: </a:t>
            </a:r>
            <a:r>
              <a:rPr lang="cs-CZ" sz="1400" u="sng" dirty="0">
                <a:hlinkClick r:id="rId8"/>
              </a:rPr>
              <a:t>http://</a:t>
            </a:r>
            <a:r>
              <a:rPr lang="cs-CZ" sz="1400" u="sng" dirty="0" smtClean="0">
                <a:hlinkClick r:id="rId8"/>
              </a:rPr>
              <a:t>en.wikipedia.org/wiki/File:Apis_mellifera_flying.jpg</a:t>
            </a:r>
            <a:endParaRPr lang="cs-CZ" sz="1400" u="sng" dirty="0" smtClean="0"/>
          </a:p>
          <a:p>
            <a:r>
              <a:rPr lang="cs-CZ" sz="1400" dirty="0"/>
              <a:t>Obrázek č. 10 - MOUAGIP.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18.1.2013]. Dostupný na WWW: </a:t>
            </a:r>
            <a:r>
              <a:rPr lang="cs-CZ" sz="1400" u="sng" dirty="0">
                <a:hlinkClick r:id="rId9"/>
              </a:rPr>
              <a:t>http://cs.wikipedia.org/wiki/Soubor:HoneyBeeAnatomy.svg</a:t>
            </a:r>
            <a:endParaRPr lang="cs-CZ" sz="1400" dirty="0"/>
          </a:p>
          <a:p>
            <a:endParaRPr lang="cs-CZ" sz="1400" dirty="0"/>
          </a:p>
          <a:p>
            <a:endParaRPr lang="cs-CZ" sz="1400" u="sng" dirty="0" smtClean="0"/>
          </a:p>
          <a:p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4148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Obrázek č. 11 a 16 -  </a:t>
            </a:r>
            <a:r>
              <a:rPr lang="cs-CZ" sz="1600" dirty="0"/>
              <a:t>WAUGSBERG.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18.1.2013]. Dostupný na WWW: </a:t>
            </a:r>
            <a:r>
              <a:rPr lang="cs-CZ" sz="1600" u="sng" dirty="0">
                <a:hlinkClick r:id="rId2"/>
              </a:rPr>
              <a:t>http://cs.wikipedia.org/wiki/Soubor:Bienenwabe_mit_Eiern_und_Brut_5</a:t>
            </a:r>
            <a:endParaRPr lang="cs-CZ" sz="1600" dirty="0"/>
          </a:p>
          <a:p>
            <a:r>
              <a:rPr lang="cs-CZ" sz="1600" dirty="0" smtClean="0"/>
              <a:t>Obrázek č. 12 - </a:t>
            </a:r>
            <a:r>
              <a:rPr lang="cs-CZ" sz="1600" dirty="0"/>
              <a:t>WAUGSBERG.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18.1.2013]. Dostupný na WWW: </a:t>
            </a:r>
            <a:r>
              <a:rPr lang="cs-CZ" sz="1600" u="sng" dirty="0">
                <a:hlinkClick r:id="rId3"/>
              </a:rPr>
              <a:t>http://en.wikipedia.org/wiki/File:Drohnenpuppen_81b.jpg</a:t>
            </a:r>
            <a:endParaRPr lang="cs-CZ" sz="1600" dirty="0"/>
          </a:p>
          <a:p>
            <a:r>
              <a:rPr lang="cs-CZ" sz="1600" dirty="0" smtClean="0"/>
              <a:t>Obrázek č. 13 - </a:t>
            </a:r>
            <a:r>
              <a:rPr lang="cs-CZ" sz="1600" dirty="0"/>
              <a:t>WAUGSBERG.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18.1.2013]. Dostupný na WWW: </a:t>
            </a:r>
            <a:r>
              <a:rPr lang="cs-CZ" sz="1600" u="sng" dirty="0">
                <a:hlinkClick r:id="rId4"/>
              </a:rPr>
              <a:t>http://</a:t>
            </a:r>
            <a:r>
              <a:rPr lang="cs-CZ" sz="1600" u="sng" dirty="0" smtClean="0">
                <a:hlinkClick r:id="rId4"/>
              </a:rPr>
              <a:t>cs.wikipedia.org/wiki/Soubor:Drohnenpuppen_79d.jpg</a:t>
            </a:r>
            <a:endParaRPr lang="cs-CZ" sz="1600" u="sng" dirty="0" smtClean="0"/>
          </a:p>
          <a:p>
            <a:r>
              <a:rPr lang="cs-CZ" sz="1600" u="sng" dirty="0" smtClean="0"/>
              <a:t>Obrázek č. 14 - </a:t>
            </a:r>
            <a:r>
              <a:rPr lang="cs-CZ" sz="1600" dirty="0"/>
              <a:t>SAJJAD FAZEL.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19.1.2013]. Dostupný na WWW: </a:t>
            </a:r>
            <a:r>
              <a:rPr lang="cs-CZ" sz="1600" u="sng" dirty="0">
                <a:hlinkClick r:id="rId5"/>
              </a:rPr>
              <a:t>http://en.wikipedia.org/wiki/File:Honey_Bee_takes_Nectar.JPG</a:t>
            </a:r>
            <a:endParaRPr lang="cs-CZ" sz="1600" dirty="0"/>
          </a:p>
          <a:p>
            <a:r>
              <a:rPr lang="cs-CZ" sz="1600" dirty="0" smtClean="0"/>
              <a:t>Obrázek č. 15 - </a:t>
            </a:r>
            <a:r>
              <a:rPr lang="cs-CZ" sz="1600" dirty="0"/>
              <a:t>JESSIE EASTLAND AKA ROBERT DEMEO.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19.1.2013]. Dostupný na WWW: </a:t>
            </a:r>
            <a:r>
              <a:rPr lang="cs-CZ" sz="1600" u="sng" dirty="0">
                <a:hlinkClick r:id="rId6"/>
              </a:rPr>
              <a:t>http://</a:t>
            </a:r>
            <a:r>
              <a:rPr lang="cs-CZ" sz="1600" u="sng" dirty="0" smtClean="0">
                <a:hlinkClick r:id="rId6"/>
              </a:rPr>
              <a:t>en.wikipedia.org/wiki/File:Creation-Via-Pollination.jpg</a:t>
            </a:r>
            <a:endParaRPr lang="cs-CZ" sz="1600" dirty="0"/>
          </a:p>
          <a:p>
            <a:r>
              <a:rPr lang="cs-CZ" sz="1600" dirty="0" smtClean="0"/>
              <a:t>Obrázek č. 17 - </a:t>
            </a:r>
            <a:r>
              <a:rPr lang="cs-CZ" sz="1600" dirty="0"/>
              <a:t>BAUE, </a:t>
            </a:r>
            <a:r>
              <a:rPr lang="cs-CZ" sz="1600" dirty="0" err="1"/>
              <a:t>Scott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19.1.2013]. Dostupný na WWW: </a:t>
            </a:r>
            <a:r>
              <a:rPr lang="cs-CZ" sz="1600" u="sng" dirty="0">
                <a:hlinkClick r:id="rId7"/>
              </a:rPr>
              <a:t>http://</a:t>
            </a:r>
            <a:r>
              <a:rPr lang="cs-CZ" sz="1600" u="sng" dirty="0" smtClean="0">
                <a:hlinkClick r:id="rId7"/>
              </a:rPr>
              <a:t>en.wikipedia.org/wiki/File:Runny_hunny.jpg</a:t>
            </a:r>
            <a:endParaRPr lang="cs-CZ" sz="1600" dirty="0" smtClean="0"/>
          </a:p>
          <a:p>
            <a:r>
              <a:rPr lang="cs-CZ" sz="1600" dirty="0" smtClean="0"/>
              <a:t>Obrázek č. 18 - </a:t>
            </a:r>
            <a:r>
              <a:rPr lang="cs-CZ" sz="1600" dirty="0"/>
              <a:t>MIKLEY, Frank.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19.1.2013]. Dostupný na WWW: </a:t>
            </a:r>
            <a:r>
              <a:rPr lang="cs-CZ" sz="1600" u="sng" dirty="0">
                <a:hlinkClick r:id="rId8"/>
              </a:rPr>
              <a:t>http://en.wikipedia.org/wiki/File:Bee_on_-</a:t>
            </a:r>
            <a:r>
              <a:rPr lang="cs-CZ" sz="1600" u="sng" dirty="0" smtClean="0">
                <a:hlinkClick r:id="rId8"/>
              </a:rPr>
              <a:t>calyx_935.jpg</a:t>
            </a:r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obrázek č. 19 - </a:t>
            </a:r>
            <a:r>
              <a:rPr lang="cs-CZ" sz="1600" dirty="0"/>
              <a:t>MIGCO.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20.1.2013]. Dostupný na WWW: </a:t>
            </a:r>
            <a:r>
              <a:rPr lang="cs-CZ" sz="1600" u="sng" dirty="0">
                <a:hlinkClick r:id="rId9"/>
              </a:rPr>
              <a:t>http://cs.wikipedia.org/wiki/Soubor:Beekeeper.jpg</a:t>
            </a:r>
            <a:endParaRPr lang="cs-CZ" sz="1600" dirty="0"/>
          </a:p>
          <a:p>
            <a:r>
              <a:rPr lang="cs-CZ" sz="1600" dirty="0" smtClean="0"/>
              <a:t>Obrázek č. 20 - </a:t>
            </a:r>
            <a:r>
              <a:rPr lang="cs-CZ" sz="1600" dirty="0"/>
              <a:t>AKARLOVIC.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20.1.2013]. Dostupný na WWW: </a:t>
            </a:r>
            <a:r>
              <a:rPr lang="cs-CZ" sz="1600" u="sng" dirty="0">
                <a:hlinkClick r:id="rId10"/>
              </a:rPr>
              <a:t>http://cs.wikipedia.org/wiki/Soubor:AZ_hives.jpg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226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337</TotalTime>
  <Words>1127</Words>
  <Application>Microsoft Office PowerPoint</Application>
  <PresentationFormat>Předvádění na obrazovce (4:3)</PresentationFormat>
  <Paragraphs>115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 anotace:</vt:lpstr>
      <vt:lpstr>  včela medonosná</vt:lpstr>
      <vt:lpstr> jak včely žijí?</vt:lpstr>
      <vt:lpstr> společenství včel - včelstvo</vt:lpstr>
      <vt:lpstr>      dělnice a trubci</vt:lpstr>
      <vt:lpstr>   stavba těla včely</vt:lpstr>
      <vt:lpstr>    život včely </vt:lpstr>
      <vt:lpstr> Průběh Života dělnice</vt:lpstr>
      <vt:lpstr> užitečnost Včel</vt:lpstr>
      <vt:lpstr>    včelař a včelařství</vt:lpstr>
      <vt:lpstr> Otázky Pro zopakování:</vt:lpstr>
      <vt:lpstr>  použitý materiál: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31</cp:revision>
  <dcterms:created xsi:type="dcterms:W3CDTF">2013-01-19T10:10:19Z</dcterms:created>
  <dcterms:modified xsi:type="dcterms:W3CDTF">2013-02-07T19:04:27Z</dcterms:modified>
</cp:coreProperties>
</file>