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861648-518E-46C0-99D6-5A526E9097B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CDFB70F-06E2-4FAF-B0E5-B2CFBB46F4B6}">
      <dgm:prSet phldrT="[Text]"/>
      <dgm:spPr/>
      <dgm:t>
        <a:bodyPr/>
        <a:lstStyle/>
        <a:p>
          <a:r>
            <a:rPr lang="cs-CZ" dirty="0" smtClean="0"/>
            <a:t>osob</a:t>
          </a:r>
          <a:endParaRPr lang="cs-CZ" dirty="0"/>
        </a:p>
      </dgm:t>
    </dgm:pt>
    <dgm:pt modelId="{0134BE4D-94B1-42F9-8075-86EC15896202}" type="parTrans" cxnId="{A0EEDD1E-AA04-4FA1-9729-5B607DFC9D2B}">
      <dgm:prSet/>
      <dgm:spPr/>
      <dgm:t>
        <a:bodyPr/>
        <a:lstStyle/>
        <a:p>
          <a:endParaRPr lang="cs-CZ"/>
        </a:p>
      </dgm:t>
    </dgm:pt>
    <dgm:pt modelId="{8E8DC33A-CDB2-45CD-A4DD-294912B7D623}" type="sibTrans" cxnId="{A0EEDD1E-AA04-4FA1-9729-5B607DFC9D2B}">
      <dgm:prSet/>
      <dgm:spPr/>
      <dgm:t>
        <a:bodyPr/>
        <a:lstStyle/>
        <a:p>
          <a:endParaRPr lang="cs-CZ"/>
        </a:p>
      </dgm:t>
    </dgm:pt>
    <dgm:pt modelId="{548E4B52-0A1D-4E2B-B365-CE56228EC7FA}">
      <dgm:prSet phldrT="[Text]"/>
      <dgm:spPr/>
      <dgm:t>
        <a:bodyPr/>
        <a:lstStyle/>
        <a:p>
          <a:endParaRPr lang="cs-CZ" dirty="0"/>
        </a:p>
      </dgm:t>
    </dgm:pt>
    <dgm:pt modelId="{B59CF2D0-C282-459C-8DAB-BE3883A3DBC9}" type="parTrans" cxnId="{8F26D6B1-1EA4-4BDD-9D1F-6C7C760D4D09}">
      <dgm:prSet/>
      <dgm:spPr/>
      <dgm:t>
        <a:bodyPr/>
        <a:lstStyle/>
        <a:p>
          <a:endParaRPr lang="cs-CZ"/>
        </a:p>
      </dgm:t>
    </dgm:pt>
    <dgm:pt modelId="{A6B1E81B-D98C-48D1-9B3F-F3E49E63D84D}" type="sibTrans" cxnId="{8F26D6B1-1EA4-4BDD-9D1F-6C7C760D4D09}">
      <dgm:prSet/>
      <dgm:spPr/>
      <dgm:t>
        <a:bodyPr/>
        <a:lstStyle/>
        <a:p>
          <a:endParaRPr lang="cs-CZ"/>
        </a:p>
      </dgm:t>
    </dgm:pt>
    <dgm:pt modelId="{CE22C011-066F-47F4-B813-A68D467B9273}">
      <dgm:prSet phldrT="[Text]"/>
      <dgm:spPr/>
      <dgm:t>
        <a:bodyPr/>
        <a:lstStyle/>
        <a:p>
          <a:r>
            <a:rPr lang="cs-CZ" dirty="0" smtClean="0"/>
            <a:t>zvířat</a:t>
          </a:r>
          <a:endParaRPr lang="cs-CZ" dirty="0"/>
        </a:p>
      </dgm:t>
    </dgm:pt>
    <dgm:pt modelId="{FFE06E76-DD5A-486F-B1C6-C0573236AC17}" type="parTrans" cxnId="{B5DE839E-B10B-498D-9CE9-3BB9C25AA45F}">
      <dgm:prSet/>
      <dgm:spPr/>
      <dgm:t>
        <a:bodyPr/>
        <a:lstStyle/>
        <a:p>
          <a:endParaRPr lang="cs-CZ"/>
        </a:p>
      </dgm:t>
    </dgm:pt>
    <dgm:pt modelId="{30CDF357-2489-4A62-9F1D-FA81A9867C04}" type="sibTrans" cxnId="{B5DE839E-B10B-498D-9CE9-3BB9C25AA45F}">
      <dgm:prSet/>
      <dgm:spPr/>
      <dgm:t>
        <a:bodyPr/>
        <a:lstStyle/>
        <a:p>
          <a:endParaRPr lang="cs-CZ"/>
        </a:p>
      </dgm:t>
    </dgm:pt>
    <dgm:pt modelId="{2F7B106C-C525-4626-9B7E-DAFB69D961FB}">
      <dgm:prSet phldrT="[Text]"/>
      <dgm:spPr/>
      <dgm:t>
        <a:bodyPr/>
        <a:lstStyle/>
        <a:p>
          <a:r>
            <a:rPr lang="cs-CZ" dirty="0" smtClean="0"/>
            <a:t>věcí</a:t>
          </a:r>
          <a:endParaRPr lang="cs-CZ" dirty="0"/>
        </a:p>
      </dgm:t>
    </dgm:pt>
    <dgm:pt modelId="{8A671396-85A7-47F5-962C-4F798800B4A5}" type="parTrans" cxnId="{3A4BECEA-0476-4069-8FF9-7F58C722CD70}">
      <dgm:prSet/>
      <dgm:spPr/>
      <dgm:t>
        <a:bodyPr/>
        <a:lstStyle/>
        <a:p>
          <a:endParaRPr lang="cs-CZ"/>
        </a:p>
      </dgm:t>
    </dgm:pt>
    <dgm:pt modelId="{FD4E917D-29E2-444D-8F53-1F6AD076ABEC}" type="sibTrans" cxnId="{3A4BECEA-0476-4069-8FF9-7F58C722CD70}">
      <dgm:prSet/>
      <dgm:spPr/>
      <dgm:t>
        <a:bodyPr/>
        <a:lstStyle/>
        <a:p>
          <a:endParaRPr lang="cs-CZ"/>
        </a:p>
      </dgm:t>
    </dgm:pt>
    <dgm:pt modelId="{DE906C43-B71D-4E05-AAEF-1EBEFF8FD931}">
      <dgm:prSet/>
      <dgm:spPr/>
      <dgm:t>
        <a:bodyPr/>
        <a:lstStyle/>
        <a:p>
          <a:endParaRPr lang="cs-CZ" dirty="0"/>
        </a:p>
      </dgm:t>
    </dgm:pt>
    <dgm:pt modelId="{316FA964-9A22-47B0-BD92-C7C4A30DF49D}" type="parTrans" cxnId="{FAAAC661-108E-4079-ACB0-DAC2C2B019BC}">
      <dgm:prSet/>
      <dgm:spPr/>
      <dgm:t>
        <a:bodyPr/>
        <a:lstStyle/>
        <a:p>
          <a:endParaRPr lang="cs-CZ"/>
        </a:p>
      </dgm:t>
    </dgm:pt>
    <dgm:pt modelId="{F4530500-7E4D-4017-9CAD-F7CD2CA72849}" type="sibTrans" cxnId="{FAAAC661-108E-4079-ACB0-DAC2C2B019BC}">
      <dgm:prSet/>
      <dgm:spPr/>
      <dgm:t>
        <a:bodyPr/>
        <a:lstStyle/>
        <a:p>
          <a:endParaRPr lang="cs-CZ"/>
        </a:p>
      </dgm:t>
    </dgm:pt>
    <dgm:pt modelId="{CCBC6B9D-878E-41FB-B292-DEF081BACB43}">
      <dgm:prSet/>
      <dgm:spPr/>
      <dgm:t>
        <a:bodyPr/>
        <a:lstStyle/>
        <a:p>
          <a:r>
            <a:rPr lang="cs-CZ" dirty="0" smtClean="0"/>
            <a:t>vlastností</a:t>
          </a:r>
          <a:endParaRPr lang="cs-CZ" dirty="0"/>
        </a:p>
      </dgm:t>
    </dgm:pt>
    <dgm:pt modelId="{2B3E4AAA-F750-45E3-80A8-63DA2AF6E5B2}" type="parTrans" cxnId="{2E999116-072C-4D6A-9192-A32D5C0543FC}">
      <dgm:prSet/>
      <dgm:spPr/>
      <dgm:t>
        <a:bodyPr/>
        <a:lstStyle/>
        <a:p>
          <a:endParaRPr lang="cs-CZ"/>
        </a:p>
      </dgm:t>
    </dgm:pt>
    <dgm:pt modelId="{3EF9E89C-E648-4DD7-ADC1-ED3AEB4898AC}" type="sibTrans" cxnId="{2E999116-072C-4D6A-9192-A32D5C0543FC}">
      <dgm:prSet/>
      <dgm:spPr/>
      <dgm:t>
        <a:bodyPr/>
        <a:lstStyle/>
        <a:p>
          <a:endParaRPr lang="cs-CZ"/>
        </a:p>
      </dgm:t>
    </dgm:pt>
    <dgm:pt modelId="{E8B79CDC-A994-4E27-A3E7-DAEFAD90ECB2}">
      <dgm:prSet/>
      <dgm:spPr/>
      <dgm:t>
        <a:bodyPr/>
        <a:lstStyle/>
        <a:p>
          <a:r>
            <a:rPr lang="cs-CZ" dirty="0" smtClean="0"/>
            <a:t>dějů</a:t>
          </a:r>
          <a:endParaRPr lang="cs-CZ" dirty="0"/>
        </a:p>
      </dgm:t>
    </dgm:pt>
    <dgm:pt modelId="{6D8CD697-C8AF-4D58-83E8-9594B573DA97}" type="parTrans" cxnId="{42D806F4-7D90-4B5C-B896-6A1E7E28CE17}">
      <dgm:prSet/>
      <dgm:spPr/>
      <dgm:t>
        <a:bodyPr/>
        <a:lstStyle/>
        <a:p>
          <a:endParaRPr lang="cs-CZ"/>
        </a:p>
      </dgm:t>
    </dgm:pt>
    <dgm:pt modelId="{B4D4C685-156D-4B01-B379-46916D25D44D}" type="sibTrans" cxnId="{42D806F4-7D90-4B5C-B896-6A1E7E28CE17}">
      <dgm:prSet/>
      <dgm:spPr/>
      <dgm:t>
        <a:bodyPr/>
        <a:lstStyle/>
        <a:p>
          <a:endParaRPr lang="cs-CZ"/>
        </a:p>
      </dgm:t>
    </dgm:pt>
    <dgm:pt modelId="{CEC6FBB3-2726-41FD-A054-4DD7EF16D7FD}">
      <dgm:prSet/>
      <dgm:spPr/>
      <dgm:t>
        <a:bodyPr/>
        <a:lstStyle/>
        <a:p>
          <a:endParaRPr lang="cs-CZ"/>
        </a:p>
      </dgm:t>
    </dgm:pt>
    <dgm:pt modelId="{850540A9-673F-4AB6-ABEF-C015B91E4746}" type="parTrans" cxnId="{8E79E1B9-8768-4DF9-95D9-548A3BA46258}">
      <dgm:prSet/>
      <dgm:spPr/>
      <dgm:t>
        <a:bodyPr/>
        <a:lstStyle/>
        <a:p>
          <a:endParaRPr lang="cs-CZ"/>
        </a:p>
      </dgm:t>
    </dgm:pt>
    <dgm:pt modelId="{6A22D7A5-97F2-4F4D-82C3-ECFF9ECF66E5}" type="sibTrans" cxnId="{8E79E1B9-8768-4DF9-95D9-548A3BA46258}">
      <dgm:prSet/>
      <dgm:spPr/>
      <dgm:t>
        <a:bodyPr/>
        <a:lstStyle/>
        <a:p>
          <a:endParaRPr lang="cs-CZ"/>
        </a:p>
      </dgm:t>
    </dgm:pt>
    <dgm:pt modelId="{AFD9311E-5B99-420D-8361-8921E844E4B9}">
      <dgm:prSet/>
      <dgm:spPr/>
      <dgm:t>
        <a:bodyPr/>
        <a:lstStyle/>
        <a:p>
          <a:endParaRPr lang="cs-CZ" dirty="0"/>
        </a:p>
      </dgm:t>
    </dgm:pt>
    <dgm:pt modelId="{9FE7A495-282B-4D27-BC20-55151B638B0C}" type="parTrans" cxnId="{D624178D-67B6-43E1-80F3-B06F247A64BF}">
      <dgm:prSet/>
      <dgm:spPr/>
      <dgm:t>
        <a:bodyPr/>
        <a:lstStyle/>
        <a:p>
          <a:endParaRPr lang="cs-CZ"/>
        </a:p>
      </dgm:t>
    </dgm:pt>
    <dgm:pt modelId="{CE25D270-E1A6-4B73-AC99-161C0E5BF103}" type="sibTrans" cxnId="{D624178D-67B6-43E1-80F3-B06F247A64BF}">
      <dgm:prSet/>
      <dgm:spPr/>
      <dgm:t>
        <a:bodyPr/>
        <a:lstStyle/>
        <a:p>
          <a:endParaRPr lang="cs-CZ"/>
        </a:p>
      </dgm:t>
    </dgm:pt>
    <dgm:pt modelId="{A56D7805-895B-46A8-8B7B-F7311CAD55B2}">
      <dgm:prSet phldrT="[Text]"/>
      <dgm:spPr/>
      <dgm:t>
        <a:bodyPr/>
        <a:lstStyle/>
        <a:p>
          <a:endParaRPr lang="cs-CZ" dirty="0"/>
        </a:p>
      </dgm:t>
    </dgm:pt>
    <dgm:pt modelId="{4A234AEB-B33F-44B9-97DE-EC96E1268CA9}" type="parTrans" cxnId="{DF20F131-5D34-4E9A-A1FB-D811517AEEE2}">
      <dgm:prSet/>
      <dgm:spPr/>
      <dgm:t>
        <a:bodyPr/>
        <a:lstStyle/>
        <a:p>
          <a:endParaRPr lang="cs-CZ"/>
        </a:p>
      </dgm:t>
    </dgm:pt>
    <dgm:pt modelId="{E18F3AA9-A4EC-4D45-A7C7-0133057BA013}" type="sibTrans" cxnId="{DF20F131-5D34-4E9A-A1FB-D811517AEEE2}">
      <dgm:prSet/>
      <dgm:spPr/>
      <dgm:t>
        <a:bodyPr/>
        <a:lstStyle/>
        <a:p>
          <a:endParaRPr lang="cs-CZ"/>
        </a:p>
      </dgm:t>
    </dgm:pt>
    <dgm:pt modelId="{B313091B-F1E7-41E9-A76B-585CF413376B}">
      <dgm:prSet/>
      <dgm:spPr/>
      <dgm:t>
        <a:bodyPr/>
        <a:lstStyle/>
        <a:p>
          <a:endParaRPr lang="cs-CZ"/>
        </a:p>
      </dgm:t>
    </dgm:pt>
    <dgm:pt modelId="{BCF29DDB-80F6-410D-B567-FBC77A481F42}" type="parTrans" cxnId="{CF99BBA0-8CB2-4873-9701-FB2683AB5031}">
      <dgm:prSet/>
      <dgm:spPr/>
      <dgm:t>
        <a:bodyPr/>
        <a:lstStyle/>
        <a:p>
          <a:endParaRPr lang="cs-CZ"/>
        </a:p>
      </dgm:t>
    </dgm:pt>
    <dgm:pt modelId="{AC6FAB3E-8D50-4179-AF4D-205CE88B133D}" type="sibTrans" cxnId="{CF99BBA0-8CB2-4873-9701-FB2683AB5031}">
      <dgm:prSet/>
      <dgm:spPr/>
      <dgm:t>
        <a:bodyPr/>
        <a:lstStyle/>
        <a:p>
          <a:endParaRPr lang="cs-CZ"/>
        </a:p>
      </dgm:t>
    </dgm:pt>
    <dgm:pt modelId="{14852F32-1B43-4BD9-A331-DDA2CE2CBAED}" type="pres">
      <dgm:prSet presAssocID="{EE861648-518E-46C0-99D6-5A526E9097B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25296F3-DDE7-4E2B-A517-86AE34CF4C17}" type="pres">
      <dgm:prSet presAssocID="{BCDFB70F-06E2-4FAF-B0E5-B2CFBB46F4B6}" presName="linNode" presStyleCnt="0"/>
      <dgm:spPr/>
    </dgm:pt>
    <dgm:pt modelId="{22FD93B9-39C8-477A-8B0B-4A0D5F229BBA}" type="pres">
      <dgm:prSet presAssocID="{BCDFB70F-06E2-4FAF-B0E5-B2CFBB46F4B6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E65999-B6AE-493A-ADFC-8AA68D619D42}" type="pres">
      <dgm:prSet presAssocID="{BCDFB70F-06E2-4FAF-B0E5-B2CFBB46F4B6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185F2A-E6A8-4453-9308-1A0B6DC87587}" type="pres">
      <dgm:prSet presAssocID="{8E8DC33A-CDB2-45CD-A4DD-294912B7D623}" presName="sp" presStyleCnt="0"/>
      <dgm:spPr/>
    </dgm:pt>
    <dgm:pt modelId="{44C37C88-03E6-438C-B310-16A1F3570C82}" type="pres">
      <dgm:prSet presAssocID="{CE22C011-066F-47F4-B813-A68D467B9273}" presName="linNode" presStyleCnt="0"/>
      <dgm:spPr/>
    </dgm:pt>
    <dgm:pt modelId="{33FA10DA-B609-431D-A67C-945EC3410766}" type="pres">
      <dgm:prSet presAssocID="{CE22C011-066F-47F4-B813-A68D467B9273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5918C4-38EA-45A7-BC5A-7D32A839FF48}" type="pres">
      <dgm:prSet presAssocID="{CE22C011-066F-47F4-B813-A68D467B9273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62FBB9-B38D-4C66-8596-8B07DCFFB883}" type="pres">
      <dgm:prSet presAssocID="{30CDF357-2489-4A62-9F1D-FA81A9867C04}" presName="sp" presStyleCnt="0"/>
      <dgm:spPr/>
    </dgm:pt>
    <dgm:pt modelId="{5B02D2FE-6DED-4967-B2B5-0E9D6FB9263F}" type="pres">
      <dgm:prSet presAssocID="{2F7B106C-C525-4626-9B7E-DAFB69D961FB}" presName="linNode" presStyleCnt="0"/>
      <dgm:spPr/>
    </dgm:pt>
    <dgm:pt modelId="{EF781BDE-9B95-45E8-8E7A-C3E2BB3BCB46}" type="pres">
      <dgm:prSet presAssocID="{2F7B106C-C525-4626-9B7E-DAFB69D961FB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731276-B371-4A72-8CD3-D3D0017A7314}" type="pres">
      <dgm:prSet presAssocID="{2F7B106C-C525-4626-9B7E-DAFB69D961FB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4BD134-D1E0-43F3-AD19-2A194BFE64E8}" type="pres">
      <dgm:prSet presAssocID="{FD4E917D-29E2-444D-8F53-1F6AD076ABEC}" presName="sp" presStyleCnt="0"/>
      <dgm:spPr/>
    </dgm:pt>
    <dgm:pt modelId="{B18AF1C8-5CC9-422E-9A28-9D05A40198F3}" type="pres">
      <dgm:prSet presAssocID="{CCBC6B9D-878E-41FB-B292-DEF081BACB43}" presName="linNode" presStyleCnt="0"/>
      <dgm:spPr/>
    </dgm:pt>
    <dgm:pt modelId="{599FBAC2-C6BA-4B8A-AB2D-8E696C0D93ED}" type="pres">
      <dgm:prSet presAssocID="{CCBC6B9D-878E-41FB-B292-DEF081BACB43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07DF3D-EF35-4268-B72D-0C52DF0D941F}" type="pres">
      <dgm:prSet presAssocID="{CCBC6B9D-878E-41FB-B292-DEF081BACB43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3B26F6-ED1A-496B-B286-FA7F44B7F6AB}" type="pres">
      <dgm:prSet presAssocID="{3EF9E89C-E648-4DD7-ADC1-ED3AEB4898AC}" presName="sp" presStyleCnt="0"/>
      <dgm:spPr/>
    </dgm:pt>
    <dgm:pt modelId="{AAC6BA04-A1CB-42FB-B4E8-397533EB93AF}" type="pres">
      <dgm:prSet presAssocID="{E8B79CDC-A994-4E27-A3E7-DAEFAD90ECB2}" presName="linNode" presStyleCnt="0"/>
      <dgm:spPr/>
    </dgm:pt>
    <dgm:pt modelId="{977FB576-BD98-42AB-92D2-32F934D430A6}" type="pres">
      <dgm:prSet presAssocID="{E8B79CDC-A994-4E27-A3E7-DAEFAD90ECB2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227ADB-EA1C-4ED0-9ECE-3009C6E61052}" type="pres">
      <dgm:prSet presAssocID="{E8B79CDC-A994-4E27-A3E7-DAEFAD90ECB2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7E76A3-0DDA-42FB-8B75-172D5D5E9398}" type="presOf" srcId="{DE906C43-B71D-4E05-AAEF-1EBEFF8FD931}" destId="{83731276-B371-4A72-8CD3-D3D0017A7314}" srcOrd="0" destOrd="0" presId="urn:microsoft.com/office/officeart/2005/8/layout/vList5"/>
    <dgm:cxn modelId="{42D806F4-7D90-4B5C-B896-6A1E7E28CE17}" srcId="{EE861648-518E-46C0-99D6-5A526E9097B1}" destId="{E8B79CDC-A994-4E27-A3E7-DAEFAD90ECB2}" srcOrd="4" destOrd="0" parTransId="{6D8CD697-C8AF-4D58-83E8-9594B573DA97}" sibTransId="{B4D4C685-156D-4B01-B379-46916D25D44D}"/>
    <dgm:cxn modelId="{92F72049-B4D8-47DF-A01E-FC0F5293A7CA}" type="presOf" srcId="{EE861648-518E-46C0-99D6-5A526E9097B1}" destId="{14852F32-1B43-4BD9-A331-DDA2CE2CBAED}" srcOrd="0" destOrd="0" presId="urn:microsoft.com/office/officeart/2005/8/layout/vList5"/>
    <dgm:cxn modelId="{8F26D6B1-1EA4-4BDD-9D1F-6C7C760D4D09}" srcId="{BCDFB70F-06E2-4FAF-B0E5-B2CFBB46F4B6}" destId="{548E4B52-0A1D-4E2B-B365-CE56228EC7FA}" srcOrd="0" destOrd="0" parTransId="{B59CF2D0-C282-459C-8DAB-BE3883A3DBC9}" sibTransId="{A6B1E81B-D98C-48D1-9B3F-F3E49E63D84D}"/>
    <dgm:cxn modelId="{2E999116-072C-4D6A-9192-A32D5C0543FC}" srcId="{EE861648-518E-46C0-99D6-5A526E9097B1}" destId="{CCBC6B9D-878E-41FB-B292-DEF081BACB43}" srcOrd="3" destOrd="0" parTransId="{2B3E4AAA-F750-45E3-80A8-63DA2AF6E5B2}" sibTransId="{3EF9E89C-E648-4DD7-ADC1-ED3AEB4898AC}"/>
    <dgm:cxn modelId="{DF20F131-5D34-4E9A-A1FB-D811517AEEE2}" srcId="{BCDFB70F-06E2-4FAF-B0E5-B2CFBB46F4B6}" destId="{A56D7805-895B-46A8-8B7B-F7311CAD55B2}" srcOrd="1" destOrd="0" parTransId="{4A234AEB-B33F-44B9-97DE-EC96E1268CA9}" sibTransId="{E18F3AA9-A4EC-4D45-A7C7-0133057BA013}"/>
    <dgm:cxn modelId="{427400BB-828F-4752-832B-101955C236AC}" type="presOf" srcId="{548E4B52-0A1D-4E2B-B365-CE56228EC7FA}" destId="{CDE65999-B6AE-493A-ADFC-8AA68D619D42}" srcOrd="0" destOrd="0" presId="urn:microsoft.com/office/officeart/2005/8/layout/vList5"/>
    <dgm:cxn modelId="{E1D65973-157D-449F-B3BB-2F062AE3A082}" type="presOf" srcId="{2F7B106C-C525-4626-9B7E-DAFB69D961FB}" destId="{EF781BDE-9B95-45E8-8E7A-C3E2BB3BCB46}" srcOrd="0" destOrd="0" presId="urn:microsoft.com/office/officeart/2005/8/layout/vList5"/>
    <dgm:cxn modelId="{D624178D-67B6-43E1-80F3-B06F247A64BF}" srcId="{E8B79CDC-A994-4E27-A3E7-DAEFAD90ECB2}" destId="{AFD9311E-5B99-420D-8361-8921E844E4B9}" srcOrd="0" destOrd="0" parTransId="{9FE7A495-282B-4D27-BC20-55151B638B0C}" sibTransId="{CE25D270-E1A6-4B73-AC99-161C0E5BF103}"/>
    <dgm:cxn modelId="{5B76DC12-D6C9-4205-AD6C-761B71446852}" type="presOf" srcId="{E8B79CDC-A994-4E27-A3E7-DAEFAD90ECB2}" destId="{977FB576-BD98-42AB-92D2-32F934D430A6}" srcOrd="0" destOrd="0" presId="urn:microsoft.com/office/officeart/2005/8/layout/vList5"/>
    <dgm:cxn modelId="{D36AD68A-12C5-41B1-960F-82CF09BD5164}" type="presOf" srcId="{AFD9311E-5B99-420D-8361-8921E844E4B9}" destId="{23227ADB-EA1C-4ED0-9ECE-3009C6E61052}" srcOrd="0" destOrd="0" presId="urn:microsoft.com/office/officeart/2005/8/layout/vList5"/>
    <dgm:cxn modelId="{CF99BBA0-8CB2-4873-9701-FB2683AB5031}" srcId="{CE22C011-066F-47F4-B813-A68D467B9273}" destId="{B313091B-F1E7-41E9-A76B-585CF413376B}" srcOrd="0" destOrd="0" parTransId="{BCF29DDB-80F6-410D-B567-FBC77A481F42}" sibTransId="{AC6FAB3E-8D50-4179-AF4D-205CE88B133D}"/>
    <dgm:cxn modelId="{A0EEDD1E-AA04-4FA1-9729-5B607DFC9D2B}" srcId="{EE861648-518E-46C0-99D6-5A526E9097B1}" destId="{BCDFB70F-06E2-4FAF-B0E5-B2CFBB46F4B6}" srcOrd="0" destOrd="0" parTransId="{0134BE4D-94B1-42F9-8075-86EC15896202}" sibTransId="{8E8DC33A-CDB2-45CD-A4DD-294912B7D623}"/>
    <dgm:cxn modelId="{75AD2245-1A31-4BAD-BAB4-3B425B6C7BB9}" type="presOf" srcId="{CCBC6B9D-878E-41FB-B292-DEF081BACB43}" destId="{599FBAC2-C6BA-4B8A-AB2D-8E696C0D93ED}" srcOrd="0" destOrd="0" presId="urn:microsoft.com/office/officeart/2005/8/layout/vList5"/>
    <dgm:cxn modelId="{87A23E98-9825-49DE-9FCE-80682EEFB362}" type="presOf" srcId="{A56D7805-895B-46A8-8B7B-F7311CAD55B2}" destId="{CDE65999-B6AE-493A-ADFC-8AA68D619D42}" srcOrd="0" destOrd="1" presId="urn:microsoft.com/office/officeart/2005/8/layout/vList5"/>
    <dgm:cxn modelId="{3A4BECEA-0476-4069-8FF9-7F58C722CD70}" srcId="{EE861648-518E-46C0-99D6-5A526E9097B1}" destId="{2F7B106C-C525-4626-9B7E-DAFB69D961FB}" srcOrd="2" destOrd="0" parTransId="{8A671396-85A7-47F5-962C-4F798800B4A5}" sibTransId="{FD4E917D-29E2-444D-8F53-1F6AD076ABEC}"/>
    <dgm:cxn modelId="{FAAAC661-108E-4079-ACB0-DAC2C2B019BC}" srcId="{2F7B106C-C525-4626-9B7E-DAFB69D961FB}" destId="{DE906C43-B71D-4E05-AAEF-1EBEFF8FD931}" srcOrd="0" destOrd="0" parTransId="{316FA964-9A22-47B0-BD92-C7C4A30DF49D}" sibTransId="{F4530500-7E4D-4017-9CAD-F7CD2CA72849}"/>
    <dgm:cxn modelId="{DF87E427-DC23-43B4-942E-9642F182EDB0}" type="presOf" srcId="{B313091B-F1E7-41E9-A76B-585CF413376B}" destId="{055918C4-38EA-45A7-BC5A-7D32A839FF48}" srcOrd="0" destOrd="0" presId="urn:microsoft.com/office/officeart/2005/8/layout/vList5"/>
    <dgm:cxn modelId="{B5DE839E-B10B-498D-9CE9-3BB9C25AA45F}" srcId="{EE861648-518E-46C0-99D6-5A526E9097B1}" destId="{CE22C011-066F-47F4-B813-A68D467B9273}" srcOrd="1" destOrd="0" parTransId="{FFE06E76-DD5A-486F-B1C6-C0573236AC17}" sibTransId="{30CDF357-2489-4A62-9F1D-FA81A9867C04}"/>
    <dgm:cxn modelId="{36B06F90-C634-4638-973C-D6A1D4D154DA}" type="presOf" srcId="{CE22C011-066F-47F4-B813-A68D467B9273}" destId="{33FA10DA-B609-431D-A67C-945EC3410766}" srcOrd="0" destOrd="0" presId="urn:microsoft.com/office/officeart/2005/8/layout/vList5"/>
    <dgm:cxn modelId="{8E79E1B9-8768-4DF9-95D9-548A3BA46258}" srcId="{CCBC6B9D-878E-41FB-B292-DEF081BACB43}" destId="{CEC6FBB3-2726-41FD-A054-4DD7EF16D7FD}" srcOrd="0" destOrd="0" parTransId="{850540A9-673F-4AB6-ABEF-C015B91E4746}" sibTransId="{6A22D7A5-97F2-4F4D-82C3-ECFF9ECF66E5}"/>
    <dgm:cxn modelId="{79F2D77D-E4B4-4F0B-AA88-BEA863874C6B}" type="presOf" srcId="{CEC6FBB3-2726-41FD-A054-4DD7EF16D7FD}" destId="{FF07DF3D-EF35-4268-B72D-0C52DF0D941F}" srcOrd="0" destOrd="0" presId="urn:microsoft.com/office/officeart/2005/8/layout/vList5"/>
    <dgm:cxn modelId="{35FF2D61-EF40-46A9-843C-8B13256BC194}" type="presOf" srcId="{BCDFB70F-06E2-4FAF-B0E5-B2CFBB46F4B6}" destId="{22FD93B9-39C8-477A-8B0B-4A0D5F229BBA}" srcOrd="0" destOrd="0" presId="urn:microsoft.com/office/officeart/2005/8/layout/vList5"/>
    <dgm:cxn modelId="{CF09056A-6D7E-4E55-836E-D139F5D23FCE}" type="presParOf" srcId="{14852F32-1B43-4BD9-A331-DDA2CE2CBAED}" destId="{F25296F3-DDE7-4E2B-A517-86AE34CF4C17}" srcOrd="0" destOrd="0" presId="urn:microsoft.com/office/officeart/2005/8/layout/vList5"/>
    <dgm:cxn modelId="{F1C9731A-AADB-46C8-A43D-9167A72968CB}" type="presParOf" srcId="{F25296F3-DDE7-4E2B-A517-86AE34CF4C17}" destId="{22FD93B9-39C8-477A-8B0B-4A0D5F229BBA}" srcOrd="0" destOrd="0" presId="urn:microsoft.com/office/officeart/2005/8/layout/vList5"/>
    <dgm:cxn modelId="{E40E7102-FEAE-40C3-A2FB-84ABADCA9835}" type="presParOf" srcId="{F25296F3-DDE7-4E2B-A517-86AE34CF4C17}" destId="{CDE65999-B6AE-493A-ADFC-8AA68D619D42}" srcOrd="1" destOrd="0" presId="urn:microsoft.com/office/officeart/2005/8/layout/vList5"/>
    <dgm:cxn modelId="{27254C42-0A70-4236-93DA-B9ABC0E959CC}" type="presParOf" srcId="{14852F32-1B43-4BD9-A331-DDA2CE2CBAED}" destId="{3E185F2A-E6A8-4453-9308-1A0B6DC87587}" srcOrd="1" destOrd="0" presId="urn:microsoft.com/office/officeart/2005/8/layout/vList5"/>
    <dgm:cxn modelId="{6DED3D88-8F82-4616-B5A2-B01C7A0292DF}" type="presParOf" srcId="{14852F32-1B43-4BD9-A331-DDA2CE2CBAED}" destId="{44C37C88-03E6-438C-B310-16A1F3570C82}" srcOrd="2" destOrd="0" presId="urn:microsoft.com/office/officeart/2005/8/layout/vList5"/>
    <dgm:cxn modelId="{24A926E0-4224-47A8-A926-293511954540}" type="presParOf" srcId="{44C37C88-03E6-438C-B310-16A1F3570C82}" destId="{33FA10DA-B609-431D-A67C-945EC3410766}" srcOrd="0" destOrd="0" presId="urn:microsoft.com/office/officeart/2005/8/layout/vList5"/>
    <dgm:cxn modelId="{732CB5A2-53E5-4CA7-A463-A7C0642ADF85}" type="presParOf" srcId="{44C37C88-03E6-438C-B310-16A1F3570C82}" destId="{055918C4-38EA-45A7-BC5A-7D32A839FF48}" srcOrd="1" destOrd="0" presId="urn:microsoft.com/office/officeart/2005/8/layout/vList5"/>
    <dgm:cxn modelId="{EA20345F-4C14-4DE4-9EF1-C67C7BAE2725}" type="presParOf" srcId="{14852F32-1B43-4BD9-A331-DDA2CE2CBAED}" destId="{F362FBB9-B38D-4C66-8596-8B07DCFFB883}" srcOrd="3" destOrd="0" presId="urn:microsoft.com/office/officeart/2005/8/layout/vList5"/>
    <dgm:cxn modelId="{6E6609DE-257A-41E4-AEBB-1012ECB610F8}" type="presParOf" srcId="{14852F32-1B43-4BD9-A331-DDA2CE2CBAED}" destId="{5B02D2FE-6DED-4967-B2B5-0E9D6FB9263F}" srcOrd="4" destOrd="0" presId="urn:microsoft.com/office/officeart/2005/8/layout/vList5"/>
    <dgm:cxn modelId="{76F1634C-BA68-45C7-A0CB-D5C76B20B09F}" type="presParOf" srcId="{5B02D2FE-6DED-4967-B2B5-0E9D6FB9263F}" destId="{EF781BDE-9B95-45E8-8E7A-C3E2BB3BCB46}" srcOrd="0" destOrd="0" presId="urn:microsoft.com/office/officeart/2005/8/layout/vList5"/>
    <dgm:cxn modelId="{5AB3E09F-7FBD-43A1-BFBB-B92F4C3127FC}" type="presParOf" srcId="{5B02D2FE-6DED-4967-B2B5-0E9D6FB9263F}" destId="{83731276-B371-4A72-8CD3-D3D0017A7314}" srcOrd="1" destOrd="0" presId="urn:microsoft.com/office/officeart/2005/8/layout/vList5"/>
    <dgm:cxn modelId="{3136EBBC-1AA6-4381-802F-8F510F0810DB}" type="presParOf" srcId="{14852F32-1B43-4BD9-A331-DDA2CE2CBAED}" destId="{0D4BD134-D1E0-43F3-AD19-2A194BFE64E8}" srcOrd="5" destOrd="0" presId="urn:microsoft.com/office/officeart/2005/8/layout/vList5"/>
    <dgm:cxn modelId="{7095379A-1435-4656-A41E-36A2BA84BF55}" type="presParOf" srcId="{14852F32-1B43-4BD9-A331-DDA2CE2CBAED}" destId="{B18AF1C8-5CC9-422E-9A28-9D05A40198F3}" srcOrd="6" destOrd="0" presId="urn:microsoft.com/office/officeart/2005/8/layout/vList5"/>
    <dgm:cxn modelId="{334A3A42-3C92-4D0B-AAA4-002194B2D487}" type="presParOf" srcId="{B18AF1C8-5CC9-422E-9A28-9D05A40198F3}" destId="{599FBAC2-C6BA-4B8A-AB2D-8E696C0D93ED}" srcOrd="0" destOrd="0" presId="urn:microsoft.com/office/officeart/2005/8/layout/vList5"/>
    <dgm:cxn modelId="{197478AD-DEC9-4E93-A4B9-1BA2686EF5F3}" type="presParOf" srcId="{B18AF1C8-5CC9-422E-9A28-9D05A40198F3}" destId="{FF07DF3D-EF35-4268-B72D-0C52DF0D941F}" srcOrd="1" destOrd="0" presId="urn:microsoft.com/office/officeart/2005/8/layout/vList5"/>
    <dgm:cxn modelId="{24382FAE-2127-410C-92F7-9B37CC60FBFA}" type="presParOf" srcId="{14852F32-1B43-4BD9-A331-DDA2CE2CBAED}" destId="{CB3B26F6-ED1A-496B-B286-FA7F44B7F6AB}" srcOrd="7" destOrd="0" presId="urn:microsoft.com/office/officeart/2005/8/layout/vList5"/>
    <dgm:cxn modelId="{BF683E0C-0613-4209-9696-D0DF1AC9323D}" type="presParOf" srcId="{14852F32-1B43-4BD9-A331-DDA2CE2CBAED}" destId="{AAC6BA04-A1CB-42FB-B4E8-397533EB93AF}" srcOrd="8" destOrd="0" presId="urn:microsoft.com/office/officeart/2005/8/layout/vList5"/>
    <dgm:cxn modelId="{811BCE14-7E76-4CF6-AE6E-6C4902532A2F}" type="presParOf" srcId="{AAC6BA04-A1CB-42FB-B4E8-397533EB93AF}" destId="{977FB576-BD98-42AB-92D2-32F934D430A6}" srcOrd="0" destOrd="0" presId="urn:microsoft.com/office/officeart/2005/8/layout/vList5"/>
    <dgm:cxn modelId="{FB58414C-FD1C-46F7-8FDC-9685E2304B18}" type="presParOf" srcId="{AAC6BA04-A1CB-42FB-B4E8-397533EB93AF}" destId="{23227ADB-EA1C-4ED0-9ECE-3009C6E6105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E65999-B6AE-493A-ADFC-8AA68D619D42}">
      <dsp:nvSpPr>
        <dsp:cNvPr id="0" name=""/>
        <dsp:cNvSpPr/>
      </dsp:nvSpPr>
      <dsp:spPr>
        <a:xfrm rot="5400000">
          <a:off x="4275932" y="-1814367"/>
          <a:ext cx="503958" cy="42615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 dirty="0"/>
        </a:p>
      </dsp:txBody>
      <dsp:txXfrm rot="5400000">
        <a:off x="4275932" y="-1814367"/>
        <a:ext cx="503958" cy="4261564"/>
      </dsp:txXfrm>
    </dsp:sp>
    <dsp:sp modelId="{22FD93B9-39C8-477A-8B0B-4A0D5F229BBA}">
      <dsp:nvSpPr>
        <dsp:cNvPr id="0" name=""/>
        <dsp:cNvSpPr/>
      </dsp:nvSpPr>
      <dsp:spPr>
        <a:xfrm>
          <a:off x="0" y="1440"/>
          <a:ext cx="2397129" cy="6299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osob</a:t>
          </a:r>
          <a:endParaRPr lang="cs-CZ" sz="3100" kern="1200" dirty="0"/>
        </a:p>
      </dsp:txBody>
      <dsp:txXfrm>
        <a:off x="0" y="1440"/>
        <a:ext cx="2397129" cy="629947"/>
      </dsp:txXfrm>
    </dsp:sp>
    <dsp:sp modelId="{055918C4-38EA-45A7-BC5A-7D32A839FF48}">
      <dsp:nvSpPr>
        <dsp:cNvPr id="0" name=""/>
        <dsp:cNvSpPr/>
      </dsp:nvSpPr>
      <dsp:spPr>
        <a:xfrm rot="5400000">
          <a:off x="4275932" y="-1152922"/>
          <a:ext cx="503958" cy="42615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/>
        </a:p>
      </dsp:txBody>
      <dsp:txXfrm rot="5400000">
        <a:off x="4275932" y="-1152922"/>
        <a:ext cx="503958" cy="4261564"/>
      </dsp:txXfrm>
    </dsp:sp>
    <dsp:sp modelId="{33FA10DA-B609-431D-A67C-945EC3410766}">
      <dsp:nvSpPr>
        <dsp:cNvPr id="0" name=""/>
        <dsp:cNvSpPr/>
      </dsp:nvSpPr>
      <dsp:spPr>
        <a:xfrm>
          <a:off x="0" y="662885"/>
          <a:ext cx="2397129" cy="6299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zvířat</a:t>
          </a:r>
          <a:endParaRPr lang="cs-CZ" sz="3100" kern="1200" dirty="0"/>
        </a:p>
      </dsp:txBody>
      <dsp:txXfrm>
        <a:off x="0" y="662885"/>
        <a:ext cx="2397129" cy="629947"/>
      </dsp:txXfrm>
    </dsp:sp>
    <dsp:sp modelId="{83731276-B371-4A72-8CD3-D3D0017A7314}">
      <dsp:nvSpPr>
        <dsp:cNvPr id="0" name=""/>
        <dsp:cNvSpPr/>
      </dsp:nvSpPr>
      <dsp:spPr>
        <a:xfrm rot="5400000">
          <a:off x="4275932" y="-491477"/>
          <a:ext cx="503958" cy="42615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 dirty="0"/>
        </a:p>
      </dsp:txBody>
      <dsp:txXfrm rot="5400000">
        <a:off x="4275932" y="-491477"/>
        <a:ext cx="503958" cy="4261564"/>
      </dsp:txXfrm>
    </dsp:sp>
    <dsp:sp modelId="{EF781BDE-9B95-45E8-8E7A-C3E2BB3BCB46}">
      <dsp:nvSpPr>
        <dsp:cNvPr id="0" name=""/>
        <dsp:cNvSpPr/>
      </dsp:nvSpPr>
      <dsp:spPr>
        <a:xfrm>
          <a:off x="0" y="1324330"/>
          <a:ext cx="2397129" cy="6299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věcí</a:t>
          </a:r>
          <a:endParaRPr lang="cs-CZ" sz="3100" kern="1200" dirty="0"/>
        </a:p>
      </dsp:txBody>
      <dsp:txXfrm>
        <a:off x="0" y="1324330"/>
        <a:ext cx="2397129" cy="629947"/>
      </dsp:txXfrm>
    </dsp:sp>
    <dsp:sp modelId="{FF07DF3D-EF35-4268-B72D-0C52DF0D941F}">
      <dsp:nvSpPr>
        <dsp:cNvPr id="0" name=""/>
        <dsp:cNvSpPr/>
      </dsp:nvSpPr>
      <dsp:spPr>
        <a:xfrm rot="5400000">
          <a:off x="4275932" y="169967"/>
          <a:ext cx="503958" cy="42615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/>
        </a:p>
      </dsp:txBody>
      <dsp:txXfrm rot="5400000">
        <a:off x="4275932" y="169967"/>
        <a:ext cx="503958" cy="4261564"/>
      </dsp:txXfrm>
    </dsp:sp>
    <dsp:sp modelId="{599FBAC2-C6BA-4B8A-AB2D-8E696C0D93ED}">
      <dsp:nvSpPr>
        <dsp:cNvPr id="0" name=""/>
        <dsp:cNvSpPr/>
      </dsp:nvSpPr>
      <dsp:spPr>
        <a:xfrm>
          <a:off x="0" y="1985775"/>
          <a:ext cx="2397129" cy="6299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vlastností</a:t>
          </a:r>
          <a:endParaRPr lang="cs-CZ" sz="3100" kern="1200" dirty="0"/>
        </a:p>
      </dsp:txBody>
      <dsp:txXfrm>
        <a:off x="0" y="1985775"/>
        <a:ext cx="2397129" cy="629947"/>
      </dsp:txXfrm>
    </dsp:sp>
    <dsp:sp modelId="{23227ADB-EA1C-4ED0-9ECE-3009C6E61052}">
      <dsp:nvSpPr>
        <dsp:cNvPr id="0" name=""/>
        <dsp:cNvSpPr/>
      </dsp:nvSpPr>
      <dsp:spPr>
        <a:xfrm rot="5400000">
          <a:off x="4275932" y="831412"/>
          <a:ext cx="503958" cy="42615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1300" kern="1200" dirty="0"/>
        </a:p>
      </dsp:txBody>
      <dsp:txXfrm rot="5400000">
        <a:off x="4275932" y="831412"/>
        <a:ext cx="503958" cy="4261564"/>
      </dsp:txXfrm>
    </dsp:sp>
    <dsp:sp modelId="{977FB576-BD98-42AB-92D2-32F934D430A6}">
      <dsp:nvSpPr>
        <dsp:cNvPr id="0" name=""/>
        <dsp:cNvSpPr/>
      </dsp:nvSpPr>
      <dsp:spPr>
        <a:xfrm>
          <a:off x="0" y="2647220"/>
          <a:ext cx="2397129" cy="6299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dějů</a:t>
          </a:r>
          <a:endParaRPr lang="cs-CZ" sz="3100" kern="1200" dirty="0"/>
        </a:p>
      </dsp:txBody>
      <dsp:txXfrm>
        <a:off x="0" y="2647220"/>
        <a:ext cx="2397129" cy="6299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10" Type="http://schemas.openxmlformats.org/officeDocument/2006/relationships/image" Target="../media/image9.wm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wmf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1.wav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wav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PODSATATNÁ JMÉNA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Hana Fukalová</a:t>
            </a:r>
          </a:p>
          <a:p>
            <a:r>
              <a:rPr lang="cs-CZ" dirty="0" smtClean="0"/>
              <a:t>4. 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76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žákům 4. a 5. ročníku k opakování </a:t>
            </a:r>
            <a:r>
              <a:rPr lang="cs-CZ" dirty="0" smtClean="0"/>
              <a:t>                    a </a:t>
            </a:r>
            <a:r>
              <a:rPr lang="cs-CZ" dirty="0" smtClean="0"/>
              <a:t>procvičení probraného učiva o podstatných jménech.</a:t>
            </a:r>
          </a:p>
          <a:p>
            <a:r>
              <a:rPr lang="cs-CZ" dirty="0" smtClean="0"/>
              <a:t>Prezentace byla využita k práci na interaktivní tabuli.</a:t>
            </a:r>
          </a:p>
          <a:p>
            <a:r>
              <a:rPr lang="cs-CZ" dirty="0" smtClean="0"/>
              <a:t>Po splnění úkolu umožněna okamžitá kontrola správnosti odpovědí.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248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využity obrázky z galerie </a:t>
            </a:r>
            <a:r>
              <a:rPr lang="cs-CZ" dirty="0" smtClean="0"/>
              <a:t>Klipart: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529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Podstatná jména jsou názvy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94210445"/>
              </p:ext>
            </p:extLst>
          </p:nvPr>
        </p:nvGraphicFramePr>
        <p:xfrm>
          <a:off x="1009650" y="1806574"/>
          <a:ext cx="6658694" cy="3278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87624" y="56612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rámečků zapište příklady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2078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Určujeme u nich: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 smtClean="0"/>
              <a:t>Pád</a:t>
            </a:r>
          </a:p>
          <a:p>
            <a:r>
              <a:rPr lang="cs-CZ" sz="4000" dirty="0" smtClean="0"/>
              <a:t>Číslo</a:t>
            </a:r>
          </a:p>
          <a:p>
            <a:r>
              <a:rPr lang="cs-CZ" sz="4000" dirty="0" smtClean="0"/>
              <a:t>Rod</a:t>
            </a:r>
          </a:p>
          <a:p>
            <a:r>
              <a:rPr lang="cs-CZ" sz="4000" dirty="0" smtClean="0"/>
              <a:t>Vzor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445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správně číslo pádu a pádové otázky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01204484"/>
              </p:ext>
            </p:extLst>
          </p:nvPr>
        </p:nvGraphicFramePr>
        <p:xfrm>
          <a:off x="1009650" y="1806572"/>
          <a:ext cx="682030" cy="3782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2030"/>
              </a:tblGrid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540381"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19897006"/>
              </p:ext>
            </p:extLst>
          </p:nvPr>
        </p:nvGraphicFramePr>
        <p:xfrm>
          <a:off x="3995936" y="1772816"/>
          <a:ext cx="2880320" cy="3832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</a:tblGrid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(s) kým, čím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(o) kom,</a:t>
                      </a:r>
                      <a:r>
                        <a:rPr lang="cs-CZ" baseline="0" dirty="0" smtClean="0"/>
                        <a:t> čem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oslovujeme, voláme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(vidím) koho, co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(dám)</a:t>
                      </a:r>
                      <a:r>
                        <a:rPr lang="cs-CZ" baseline="0" dirty="0" smtClean="0"/>
                        <a:t> komu, čemu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(bez) koho, čeho</a:t>
                      </a:r>
                      <a:endParaRPr lang="cs-CZ" dirty="0"/>
                    </a:p>
                  </a:txBody>
                  <a:tcPr/>
                </a:tc>
              </a:tr>
              <a:tr h="547457">
                <a:tc>
                  <a:txBody>
                    <a:bodyPr/>
                    <a:lstStyle/>
                    <a:p>
                      <a:r>
                        <a:rPr lang="cs-CZ" dirty="0" smtClean="0"/>
                        <a:t>kdo, co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6211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pád zvýrazněných slov: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7234965" cy="1693647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Židle u</a:t>
            </a:r>
            <a:r>
              <a:rPr lang="cs-CZ" dirty="0" smtClean="0">
                <a:solidFill>
                  <a:srgbClr val="FF0000"/>
                </a:solidFill>
              </a:rPr>
              <a:t> stolu </a:t>
            </a:r>
            <a:r>
              <a:rPr lang="cs-CZ" dirty="0" smtClean="0"/>
              <a:t>…., sedni si ke </a:t>
            </a:r>
            <a:r>
              <a:rPr lang="cs-CZ" dirty="0" smtClean="0">
                <a:solidFill>
                  <a:srgbClr val="FF0000"/>
                </a:solidFill>
              </a:rPr>
              <a:t>stolu</a:t>
            </a:r>
            <a:r>
              <a:rPr lang="cs-CZ" dirty="0" smtClean="0"/>
              <a:t>…., dárek od </a:t>
            </a:r>
            <a:r>
              <a:rPr lang="cs-CZ" dirty="0" smtClean="0">
                <a:solidFill>
                  <a:srgbClr val="FF0000"/>
                </a:solidFill>
              </a:rPr>
              <a:t>tety</a:t>
            </a:r>
            <a:r>
              <a:rPr lang="cs-CZ" dirty="0" smtClean="0"/>
              <a:t>…., mám dvě </a:t>
            </a:r>
            <a:r>
              <a:rPr lang="cs-CZ" dirty="0" smtClean="0">
                <a:solidFill>
                  <a:srgbClr val="FF0000"/>
                </a:solidFill>
              </a:rPr>
              <a:t>tety</a:t>
            </a:r>
            <a:r>
              <a:rPr lang="cs-CZ" dirty="0" smtClean="0"/>
              <a:t>…., </a:t>
            </a:r>
            <a:r>
              <a:rPr lang="cs-CZ" dirty="0" smtClean="0">
                <a:solidFill>
                  <a:srgbClr val="FF0000"/>
                </a:solidFill>
              </a:rPr>
              <a:t>děti</a:t>
            </a:r>
            <a:r>
              <a:rPr lang="cs-CZ" dirty="0" smtClean="0"/>
              <a:t>…., zpívejte, baví mě </a:t>
            </a:r>
            <a:r>
              <a:rPr lang="cs-CZ" dirty="0" smtClean="0">
                <a:solidFill>
                  <a:srgbClr val="FF0000"/>
                </a:solidFill>
              </a:rPr>
              <a:t>plavání</a:t>
            </a:r>
            <a:r>
              <a:rPr lang="cs-CZ" dirty="0" smtClean="0"/>
              <a:t>…., ptáci na </a:t>
            </a:r>
            <a:r>
              <a:rPr lang="cs-CZ" dirty="0" smtClean="0">
                <a:solidFill>
                  <a:srgbClr val="FF0000"/>
                </a:solidFill>
              </a:rPr>
              <a:t>krmítku</a:t>
            </a:r>
            <a:r>
              <a:rPr lang="cs-CZ" dirty="0" smtClean="0"/>
              <a:t>…., odlétl z</a:t>
            </a:r>
            <a:r>
              <a:rPr lang="cs-CZ" dirty="0" smtClean="0">
                <a:solidFill>
                  <a:srgbClr val="FF0000"/>
                </a:solidFill>
              </a:rPr>
              <a:t> krmítka</a:t>
            </a:r>
            <a:r>
              <a:rPr lang="cs-CZ" dirty="0" smtClean="0"/>
              <a:t>…., naložit na </a:t>
            </a:r>
            <a:r>
              <a:rPr lang="cs-CZ" dirty="0" smtClean="0">
                <a:solidFill>
                  <a:srgbClr val="FF0000"/>
                </a:solidFill>
              </a:rPr>
              <a:t>talíř</a:t>
            </a:r>
            <a:r>
              <a:rPr lang="cs-CZ" dirty="0" smtClean="0"/>
              <a:t>…., stádo </a:t>
            </a:r>
            <a:r>
              <a:rPr lang="cs-CZ" dirty="0" smtClean="0">
                <a:solidFill>
                  <a:srgbClr val="FF0000"/>
                </a:solidFill>
              </a:rPr>
              <a:t>koní</a:t>
            </a:r>
            <a:r>
              <a:rPr lang="cs-CZ" dirty="0" smtClean="0"/>
              <a:t>…., převlékl se za </a:t>
            </a:r>
            <a:r>
              <a:rPr lang="cs-CZ" dirty="0" smtClean="0">
                <a:solidFill>
                  <a:srgbClr val="FF0000"/>
                </a:solidFill>
              </a:rPr>
              <a:t>čerta</a:t>
            </a:r>
            <a:r>
              <a:rPr lang="cs-CZ" dirty="0" smtClean="0"/>
              <a:t>…., Mikuláš byl bez</a:t>
            </a:r>
            <a:r>
              <a:rPr lang="cs-CZ" dirty="0" smtClean="0">
                <a:solidFill>
                  <a:srgbClr val="FF0000"/>
                </a:solidFill>
              </a:rPr>
              <a:t> čerta</a:t>
            </a:r>
            <a:r>
              <a:rPr lang="cs-CZ" dirty="0" smtClean="0"/>
              <a:t>…., známka z </a:t>
            </a:r>
            <a:r>
              <a:rPr lang="cs-CZ" dirty="0" smtClean="0">
                <a:solidFill>
                  <a:srgbClr val="FF0000"/>
                </a:solidFill>
              </a:rPr>
              <a:t>plavání</a:t>
            </a:r>
            <a:r>
              <a:rPr lang="cs-CZ" dirty="0" smtClean="0"/>
              <a:t> …., zavolat na</a:t>
            </a:r>
            <a:r>
              <a:rPr lang="cs-CZ" dirty="0" smtClean="0">
                <a:solidFill>
                  <a:srgbClr val="FF0000"/>
                </a:solidFill>
              </a:rPr>
              <a:t> děti</a:t>
            </a:r>
            <a:r>
              <a:rPr lang="cs-CZ" dirty="0" smtClean="0"/>
              <a:t>….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3789040"/>
            <a:ext cx="6840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A teď kontrola:</a:t>
            </a:r>
          </a:p>
          <a:p>
            <a:pPr algn="just"/>
            <a:r>
              <a:rPr lang="cs-CZ" dirty="0" smtClean="0"/>
              <a:t>Židle </a:t>
            </a:r>
            <a:r>
              <a:rPr lang="cs-CZ" dirty="0"/>
              <a:t>u</a:t>
            </a:r>
            <a:r>
              <a:rPr lang="cs-CZ" dirty="0">
                <a:solidFill>
                  <a:srgbClr val="FF0000"/>
                </a:solidFill>
              </a:rPr>
              <a:t> stolu </a:t>
            </a:r>
            <a:r>
              <a:rPr lang="cs-CZ" dirty="0" smtClean="0"/>
              <a:t>2., </a:t>
            </a:r>
            <a:r>
              <a:rPr lang="cs-CZ" dirty="0"/>
              <a:t>sedni si ke </a:t>
            </a:r>
            <a:r>
              <a:rPr lang="cs-CZ" dirty="0" smtClean="0">
                <a:solidFill>
                  <a:srgbClr val="FF0000"/>
                </a:solidFill>
              </a:rPr>
              <a:t>stolu</a:t>
            </a:r>
            <a:r>
              <a:rPr lang="cs-CZ" dirty="0" smtClean="0"/>
              <a:t>3., </a:t>
            </a:r>
            <a:r>
              <a:rPr lang="cs-CZ" dirty="0"/>
              <a:t>dárek od </a:t>
            </a:r>
            <a:r>
              <a:rPr lang="cs-CZ" dirty="0" smtClean="0">
                <a:solidFill>
                  <a:srgbClr val="FF0000"/>
                </a:solidFill>
              </a:rPr>
              <a:t>tety</a:t>
            </a:r>
            <a:r>
              <a:rPr lang="cs-CZ" dirty="0" smtClean="0"/>
              <a:t>2., </a:t>
            </a:r>
            <a:r>
              <a:rPr lang="cs-CZ" dirty="0"/>
              <a:t>mám dvě </a:t>
            </a:r>
            <a:r>
              <a:rPr lang="cs-CZ" dirty="0" smtClean="0">
                <a:solidFill>
                  <a:srgbClr val="FF0000"/>
                </a:solidFill>
              </a:rPr>
              <a:t>tety</a:t>
            </a:r>
            <a:r>
              <a:rPr lang="cs-CZ" dirty="0" smtClean="0"/>
              <a:t>4., </a:t>
            </a:r>
            <a:r>
              <a:rPr lang="cs-CZ" dirty="0" smtClean="0">
                <a:solidFill>
                  <a:srgbClr val="FF0000"/>
                </a:solidFill>
              </a:rPr>
              <a:t>děti</a:t>
            </a:r>
            <a:r>
              <a:rPr lang="cs-CZ" dirty="0" smtClean="0"/>
              <a:t>5., </a:t>
            </a:r>
            <a:r>
              <a:rPr lang="cs-CZ" dirty="0"/>
              <a:t>zpívejte, baví mě </a:t>
            </a:r>
            <a:r>
              <a:rPr lang="cs-CZ" dirty="0" smtClean="0">
                <a:solidFill>
                  <a:srgbClr val="FF0000"/>
                </a:solidFill>
              </a:rPr>
              <a:t>plavání</a:t>
            </a:r>
            <a:r>
              <a:rPr lang="cs-CZ" dirty="0" smtClean="0"/>
              <a:t>1., </a:t>
            </a:r>
            <a:r>
              <a:rPr lang="cs-CZ" dirty="0"/>
              <a:t>ptáci na </a:t>
            </a:r>
            <a:r>
              <a:rPr lang="cs-CZ" dirty="0" smtClean="0">
                <a:solidFill>
                  <a:srgbClr val="FF0000"/>
                </a:solidFill>
              </a:rPr>
              <a:t>krmítku</a:t>
            </a:r>
            <a:r>
              <a:rPr lang="cs-CZ" dirty="0" smtClean="0"/>
              <a:t>6., </a:t>
            </a:r>
            <a:r>
              <a:rPr lang="cs-CZ" dirty="0"/>
              <a:t>odlétl z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krmítka</a:t>
            </a:r>
            <a:r>
              <a:rPr lang="cs-CZ" dirty="0" smtClean="0"/>
              <a:t>2., </a:t>
            </a:r>
            <a:r>
              <a:rPr lang="cs-CZ" dirty="0"/>
              <a:t>naložit na </a:t>
            </a:r>
            <a:r>
              <a:rPr lang="cs-CZ" dirty="0" smtClean="0">
                <a:solidFill>
                  <a:srgbClr val="FF0000"/>
                </a:solidFill>
              </a:rPr>
              <a:t>talíř</a:t>
            </a:r>
            <a:r>
              <a:rPr lang="cs-CZ" dirty="0" smtClean="0"/>
              <a:t>4., </a:t>
            </a:r>
            <a:r>
              <a:rPr lang="cs-CZ" dirty="0"/>
              <a:t>stádo </a:t>
            </a:r>
            <a:r>
              <a:rPr lang="cs-CZ" dirty="0" smtClean="0">
                <a:solidFill>
                  <a:srgbClr val="FF0000"/>
                </a:solidFill>
              </a:rPr>
              <a:t>koní</a:t>
            </a:r>
            <a:r>
              <a:rPr lang="cs-CZ" dirty="0" smtClean="0"/>
              <a:t>2., </a:t>
            </a:r>
            <a:r>
              <a:rPr lang="cs-CZ" dirty="0"/>
              <a:t>převlékl se za </a:t>
            </a:r>
            <a:r>
              <a:rPr lang="cs-CZ" dirty="0" smtClean="0">
                <a:solidFill>
                  <a:srgbClr val="FF0000"/>
                </a:solidFill>
              </a:rPr>
              <a:t>čerta</a:t>
            </a:r>
            <a:r>
              <a:rPr lang="cs-CZ" dirty="0" smtClean="0"/>
              <a:t>4., </a:t>
            </a:r>
            <a:r>
              <a:rPr lang="cs-CZ" dirty="0"/>
              <a:t>Mikuláš byl bez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čerta</a:t>
            </a:r>
            <a:r>
              <a:rPr lang="cs-CZ" dirty="0" smtClean="0"/>
              <a:t>2., </a:t>
            </a:r>
            <a:r>
              <a:rPr lang="cs-CZ" dirty="0"/>
              <a:t>známka z </a:t>
            </a:r>
            <a:r>
              <a:rPr lang="cs-CZ" dirty="0">
                <a:solidFill>
                  <a:srgbClr val="FF0000"/>
                </a:solidFill>
              </a:rPr>
              <a:t>plavání</a:t>
            </a:r>
            <a:r>
              <a:rPr lang="cs-CZ" dirty="0"/>
              <a:t> </a:t>
            </a:r>
            <a:r>
              <a:rPr lang="cs-CZ" dirty="0" smtClean="0"/>
              <a:t>2., </a:t>
            </a:r>
            <a:r>
              <a:rPr lang="cs-CZ" dirty="0"/>
              <a:t>zavolat na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děti</a:t>
            </a:r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8840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Číslo rozlišujeme: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7162957" cy="1045575"/>
          </a:xfrm>
        </p:spPr>
        <p:txBody>
          <a:bodyPr/>
          <a:lstStyle/>
          <a:p>
            <a:r>
              <a:rPr lang="cs-CZ" dirty="0" smtClean="0"/>
              <a:t>Jednotné – TEN, TA, TO</a:t>
            </a:r>
          </a:p>
          <a:p>
            <a:r>
              <a:rPr lang="cs-CZ" dirty="0" smtClean="0"/>
              <a:t>Množné – TI, TY, TA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3140968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Podstatná jména pomnožná </a:t>
            </a:r>
            <a:r>
              <a:rPr lang="cs-CZ" dirty="0" smtClean="0"/>
              <a:t>– označují jednu věc, ale ukazujeme si na ně množným číslem (housle, kalhoty, Vánoce a podobně).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4437112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Podstatná jména hromadná </a:t>
            </a:r>
            <a:r>
              <a:rPr lang="cs-CZ" dirty="0" smtClean="0"/>
              <a:t>označují více kusů, ale ukazujeme si na ně jednotným číslem (kamení, hmyz a podobně).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67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číslo podstatných jmen</a:t>
            </a:r>
            <a:endParaRPr lang="cs-CZ" dirty="0"/>
          </a:p>
        </p:txBody>
      </p:sp>
      <p:pic>
        <p:nvPicPr>
          <p:cNvPr id="1026" name="Picture 2" descr="C:\Users\hfukalova\AppData\Local\Microsoft\Windows\Temporary Internet Files\Content.IE5\3OU5ETHM\MC90023295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41382" cy="74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fukalova\AppData\Local\Microsoft\Windows\Temporary Internet Files\Content.IE5\1W8F1JXC\MP9004487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5093" y="1982948"/>
            <a:ext cx="1080879" cy="80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fukalova\AppData\Local\Microsoft\Windows\Temporary Internet Files\Content.IE5\3OU5ETHM\MC9003264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103674"/>
            <a:ext cx="699135" cy="69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fukalova\AppData\Local\Microsoft\Windows\Temporary Internet Files\Content.IE5\TXJ1BYNV\MC9002325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963" y="3494234"/>
            <a:ext cx="958913" cy="81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fukalova\AppData\Local\Microsoft\Windows\Temporary Internet Files\Content.IE5\E4P95PT7\MP90038278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1627" y="3516903"/>
            <a:ext cx="1112168" cy="79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fukalova\AppData\Local\Microsoft\Windows\Temporary Internet Files\Content.IE5\MV2W216J\MP90040086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5371" y="3516903"/>
            <a:ext cx="1192075" cy="79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fukalova\AppData\Local\Microsoft\Windows\Temporary Internet Files\Content.IE5\HCYGOXSD\MC9000144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2073" y="4988478"/>
            <a:ext cx="1404184" cy="82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fukalova\AppData\Local\Microsoft\Windows\Temporary Internet Files\Content.IE5\5G91PGUM\MC90035420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9280" y="4646798"/>
            <a:ext cx="913954" cy="116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fukalova\AppData\Local\Microsoft\Windows\Temporary Internet Files\Content.IE5\HCYGOXSD\MC90030869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5371" y="4646798"/>
            <a:ext cx="1036872" cy="1152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14963" y="2759983"/>
            <a:ext cx="7487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kalhoty</a:t>
            </a:r>
            <a:endParaRPr lang="cs-CZ" sz="9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75371" y="2990815"/>
            <a:ext cx="59603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brýle</a:t>
            </a:r>
            <a:endParaRPr lang="cs-CZ" sz="9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7616" y="2965896"/>
            <a:ext cx="69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listí</a:t>
            </a:r>
            <a:endParaRPr lang="cs-CZ" sz="9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87624" y="4311309"/>
            <a:ext cx="5760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křoví</a:t>
            </a:r>
            <a:endParaRPr lang="cs-CZ" sz="9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05532" y="4426725"/>
            <a:ext cx="7067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dveře</a:t>
            </a:r>
            <a:endParaRPr lang="cs-CZ" sz="9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49510" y="4426725"/>
            <a:ext cx="69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housle</a:t>
            </a:r>
            <a:endParaRPr lang="cs-CZ" sz="9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6021288"/>
            <a:ext cx="8640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Velikonoce</a:t>
            </a:r>
            <a:endParaRPr lang="cs-CZ" sz="9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6136704"/>
            <a:ext cx="7820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uhlí</a:t>
            </a:r>
            <a:endParaRPr lang="cs-CZ" sz="9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6136704"/>
            <a:ext cx="6991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kamení</a:t>
            </a:r>
            <a:endParaRPr lang="cs-CZ" sz="9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34587" y="2802809"/>
            <a:ext cx="581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Mn.</a:t>
            </a:r>
            <a:endParaRPr lang="cs-CZ" sz="9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4930" y="3005716"/>
            <a:ext cx="6736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Mn.</a:t>
            </a:r>
            <a:endParaRPr lang="cs-CZ" sz="9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46679" y="2965896"/>
            <a:ext cx="6966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Jed.</a:t>
            </a:r>
            <a:endParaRPr lang="cs-CZ" sz="9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4311309"/>
            <a:ext cx="6480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Jed.</a:t>
            </a:r>
            <a:endParaRPr lang="cs-CZ" sz="9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345972" y="4438430"/>
            <a:ext cx="514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Mn.</a:t>
            </a:r>
            <a:endParaRPr lang="cs-CZ" sz="9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62524" y="4426725"/>
            <a:ext cx="8225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Mn.</a:t>
            </a:r>
            <a:endParaRPr lang="cs-CZ" sz="9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51720" y="6020428"/>
            <a:ext cx="581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Mn.</a:t>
            </a:r>
            <a:endParaRPr lang="cs-CZ" sz="9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94778" y="6135844"/>
            <a:ext cx="5960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Jed.</a:t>
            </a:r>
            <a:endParaRPr lang="cs-CZ" sz="9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67279" y="6136704"/>
            <a:ext cx="4529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Jed.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xmlns="" val="264272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Rod podstatných jmen rozlišujeme: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Mužský životný (ten tučňák, vidím tučňák</a:t>
            </a:r>
            <a:r>
              <a:rPr lang="cs-CZ" dirty="0" smtClean="0">
                <a:solidFill>
                  <a:srgbClr val="FFFF00"/>
                </a:solidFill>
              </a:rPr>
              <a:t>a</a:t>
            </a:r>
            <a:r>
              <a:rPr lang="cs-CZ" dirty="0" smtClean="0"/>
              <a:t>, ti tučňáci)</a:t>
            </a:r>
          </a:p>
          <a:p>
            <a:r>
              <a:rPr lang="cs-CZ" dirty="0" smtClean="0"/>
              <a:t>Mužský neživotný (ten led, vidím led,  ty ledy)</a:t>
            </a:r>
          </a:p>
          <a:p>
            <a:r>
              <a:rPr lang="cs-CZ" dirty="0" smtClean="0"/>
              <a:t>Ženský (ta vločky, ty vločky)</a:t>
            </a:r>
          </a:p>
          <a:p>
            <a:r>
              <a:rPr lang="cs-CZ" dirty="0" smtClean="0"/>
              <a:t>Střední (to krmítka, ta krmítka)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2852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rod podstatných jmen</a:t>
            </a:r>
            <a:endParaRPr lang="cs-CZ" dirty="0"/>
          </a:p>
        </p:txBody>
      </p:sp>
      <p:pic>
        <p:nvPicPr>
          <p:cNvPr id="2050" name="Picture 2" descr="C:\Users\hfukalova\AppData\Local\Microsoft\Windows\Temporary Internet Files\Content.IE5\M354JM5Y\MC90010922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34377"/>
            <a:ext cx="720080" cy="86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fukalova\AppData\Local\Microsoft\Windows\Temporary Internet Files\Content.IE5\1O10QNUQ\MC9004264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00808"/>
            <a:ext cx="792088" cy="93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fukalova\AppData\Local\Microsoft\Windows\Temporary Internet Files\Content.IE5\D73K9JGR\MC90044028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1080120" cy="780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fukalova\AppData\Local\Microsoft\Windows\Temporary Internet Files\Content.IE5\E4P95PT7\MC9002829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84984"/>
            <a:ext cx="940688" cy="98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fukalova\AppData\Local\Microsoft\Windows\Temporary Internet Files\Content.IE5\5G91PGUM\MP9000911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0696" y="3284984"/>
            <a:ext cx="660095" cy="98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fukalova\AppData\Local\Microsoft\Windows\Temporary Internet Files\Content.IE5\HCYGOXSD\MC90044040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52893"/>
            <a:ext cx="1225860" cy="122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fukalova\AppData\Local\Microsoft\Windows\Temporary Internet Files\Content.IE5\TXJ1BYNV\MC90044141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013176"/>
            <a:ext cx="908050" cy="81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fukalova\AppData\Local\Microsoft\Windows\Temporary Internet Files\Content.IE5\E4P95PT7\MC90040805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0695" y="4896705"/>
            <a:ext cx="866303" cy="93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2780928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sýkora</a:t>
            </a:r>
            <a:endParaRPr lang="cs-CZ" sz="9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15857" y="2753963"/>
            <a:ext cx="7360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hýlové</a:t>
            </a:r>
            <a:endParaRPr lang="cs-CZ" sz="9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2753963"/>
            <a:ext cx="9361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sněhulák</a:t>
            </a:r>
            <a:endParaRPr lang="cs-CZ" sz="9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4437112"/>
            <a:ext cx="9406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sněžení</a:t>
            </a:r>
            <a:endParaRPr lang="cs-CZ" sz="9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90694" y="4552528"/>
            <a:ext cx="99327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slunečnice</a:t>
            </a:r>
            <a:endParaRPr lang="cs-CZ" sz="9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6096" y="4437112"/>
            <a:ext cx="7920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slunce</a:t>
            </a:r>
            <a:endParaRPr lang="cs-CZ" sz="9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6021288"/>
            <a:ext cx="7640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veverka</a:t>
            </a:r>
            <a:endParaRPr lang="cs-CZ" sz="9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83868" y="6021288"/>
            <a:ext cx="77313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drak</a:t>
            </a:r>
            <a:endParaRPr lang="cs-CZ" sz="9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96484" y="2780928"/>
            <a:ext cx="3820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Ž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23846" y="2753963"/>
            <a:ext cx="5964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M.ŽIV</a:t>
            </a:r>
            <a:r>
              <a:rPr lang="cs-CZ" sz="900" dirty="0">
                <a:solidFill>
                  <a:schemeClr val="bg1"/>
                </a:solidFill>
              </a:rPr>
              <a:t>.</a:t>
            </a:r>
            <a:endParaRPr lang="cs-CZ" sz="9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08028" y="2720765"/>
            <a:ext cx="8962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M. ŽIV.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996484" y="4437112"/>
            <a:ext cx="4872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S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56998" y="4552528"/>
            <a:ext cx="6219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Ž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43437" y="4436074"/>
            <a:ext cx="5040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S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78501" y="6021288"/>
            <a:ext cx="4274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Ž</a:t>
            </a:r>
            <a:endParaRPr lang="cs-CZ" sz="900" dirty="0">
              <a:solidFill>
                <a:schemeClr val="bg1"/>
              </a:solidFill>
            </a:endParaRPr>
          </a:p>
        </p:txBody>
      </p:sp>
      <p:pic>
        <p:nvPicPr>
          <p:cNvPr id="2059" name="Picture 11" descr="C:\Users\hfukalova\AppData\Local\Microsoft\Windows\Temporary Internet Files\Content.IE5\TXJ1BYNV\MP900406726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83361"/>
            <a:ext cx="633573" cy="94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5436096" y="6021288"/>
            <a:ext cx="9200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rampouchy</a:t>
            </a:r>
            <a:endParaRPr lang="cs-CZ" sz="9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373924" y="6021288"/>
            <a:ext cx="88015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M. NEŽIV.</a:t>
            </a:r>
            <a:endParaRPr lang="cs-CZ" sz="9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50791" y="6021288"/>
            <a:ext cx="82815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>
                <a:solidFill>
                  <a:schemeClr val="bg1"/>
                </a:solidFill>
              </a:rPr>
              <a:t>M. ŽIV.</a:t>
            </a:r>
            <a:endParaRPr lang="cs-CZ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557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Vzory podstatných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3202517" cy="901559"/>
          </a:xfrm>
        </p:spPr>
        <p:txBody>
          <a:bodyPr/>
          <a:lstStyle/>
          <a:p>
            <a:r>
              <a:rPr lang="cs-CZ" dirty="0" smtClean="0"/>
              <a:t>Probereme příště.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3140968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Odměnou je vám ….</a:t>
            </a:r>
            <a:endParaRPr lang="cs-CZ" dirty="0"/>
          </a:p>
        </p:txBody>
      </p:sp>
      <p:pic>
        <p:nvPicPr>
          <p:cNvPr id="5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58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103</TotalTime>
  <Words>446</Words>
  <Application>Microsoft Office PowerPoint</Application>
  <PresentationFormat>Předvádění na obrazovce (4:3)</PresentationFormat>
  <Paragraphs>92</Paragraphs>
  <Slides>12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Winter</vt:lpstr>
      <vt:lpstr>PODSATATNÁ JMÉNA</vt:lpstr>
      <vt:lpstr>ANOTACE</vt:lpstr>
      <vt:lpstr>CITACE</vt:lpstr>
      <vt:lpstr>Podstatná jména jsou názvy</vt:lpstr>
      <vt:lpstr>Určujeme u nich:</vt:lpstr>
      <vt:lpstr>Spoj správně číslo pádu a pádové otázky</vt:lpstr>
      <vt:lpstr>Urči pád zvýrazněných slov:</vt:lpstr>
      <vt:lpstr>Číslo rozlišujeme:</vt:lpstr>
      <vt:lpstr>Urči číslo podstatných jmen</vt:lpstr>
      <vt:lpstr>Rod podstatných jmen rozlišujeme:</vt:lpstr>
      <vt:lpstr>Urči rod podstatných jmen</vt:lpstr>
      <vt:lpstr>Vzory podstatných jmen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PODSATATNÁ JMÉNA</dc:title>
  <dc:creator>Fukalová Hana</dc:creator>
  <cp:lastModifiedBy>Dum</cp:lastModifiedBy>
  <cp:revision>13</cp:revision>
  <dcterms:created xsi:type="dcterms:W3CDTF">2013-02-05T19:11:50Z</dcterms:created>
  <dcterms:modified xsi:type="dcterms:W3CDTF">2013-02-07T19:28:44Z</dcterms:modified>
</cp:coreProperties>
</file>