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0"/>
  </p:notesMasterIdLst>
  <p:sldIdLst>
    <p:sldId id="291" r:id="rId2"/>
    <p:sldId id="292" r:id="rId3"/>
    <p:sldId id="290" r:id="rId4"/>
    <p:sldId id="257" r:id="rId5"/>
    <p:sldId id="269" r:id="rId6"/>
    <p:sldId id="266" r:id="rId7"/>
    <p:sldId id="270" r:id="rId8"/>
    <p:sldId id="267" r:id="rId9"/>
    <p:sldId id="258" r:id="rId10"/>
    <p:sldId id="271" r:id="rId11"/>
    <p:sldId id="275" r:id="rId12"/>
    <p:sldId id="262" r:id="rId13"/>
    <p:sldId id="276" r:id="rId14"/>
    <p:sldId id="277" r:id="rId15"/>
    <p:sldId id="259" r:id="rId16"/>
    <p:sldId id="287" r:id="rId17"/>
    <p:sldId id="278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8" r:id="rId26"/>
    <p:sldId id="289" r:id="rId27"/>
    <p:sldId id="274" r:id="rId28"/>
    <p:sldId id="27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E6E1F7C5-AAA7-45D6-9357-26E9AC7C9AA3}">
          <p14:sldIdLst>
            <p14:sldId id="257"/>
          </p14:sldIdLst>
        </p14:section>
        <p14:section name="Oddíl bez názvu" id="{9F86F5E8-398A-4A17-B34C-BFDA72496B9E}">
          <p14:sldIdLst>
            <p14:sldId id="268"/>
            <p14:sldId id="269"/>
            <p14:sldId id="266"/>
            <p14:sldId id="270"/>
            <p14:sldId id="267"/>
            <p14:sldId id="258"/>
            <p14:sldId id="271"/>
            <p14:sldId id="262"/>
            <p14:sldId id="272"/>
            <p14:sldId id="259"/>
            <p14:sldId id="260"/>
            <p14:sldId id="261"/>
            <p14:sldId id="263"/>
            <p14:sldId id="264"/>
            <p14:sldId id="256"/>
            <p14:sldId id="274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27" autoAdjust="0"/>
    <p:restoredTop sz="94713" autoAdjust="0"/>
  </p:normalViewPr>
  <p:slideViewPr>
    <p:cSldViewPr>
      <p:cViewPr>
        <p:scale>
          <a:sx n="90" d="100"/>
          <a:sy n="90" d="100"/>
        </p:scale>
        <p:origin x="-2214" y="-4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77797-A881-4BC1-89C6-BBCDABB5D651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7BF48C-2674-4C9C-8240-CD66129104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306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BF48C-2674-4C9C-8240-CD66129104E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BF4611E-646C-467C-9482-021D593988D8}" type="datetimeFigureOut">
              <a:rPr lang="cs-CZ" smtClean="0"/>
              <a:pPr/>
              <a:t>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1C75E1E-68E4-45E3-A4ED-9AF50FAA07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9.xml"/><Relationship Id="rId18" Type="http://schemas.openxmlformats.org/officeDocument/2006/relationships/slide" Target="slide24.xml"/><Relationship Id="rId3" Type="http://schemas.openxmlformats.org/officeDocument/2006/relationships/slide" Target="slide7.xml"/><Relationship Id="rId7" Type="http://schemas.openxmlformats.org/officeDocument/2006/relationships/slide" Target="slide12.xml"/><Relationship Id="rId12" Type="http://schemas.openxmlformats.org/officeDocument/2006/relationships/slide" Target="slide18.xml"/><Relationship Id="rId17" Type="http://schemas.openxmlformats.org/officeDocument/2006/relationships/slide" Target="slide23.xml"/><Relationship Id="rId2" Type="http://schemas.openxmlformats.org/officeDocument/2006/relationships/slide" Target="slide6.xml"/><Relationship Id="rId16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11" Type="http://schemas.openxmlformats.org/officeDocument/2006/relationships/slide" Target="slide16.xml"/><Relationship Id="rId5" Type="http://schemas.openxmlformats.org/officeDocument/2006/relationships/slide" Target="slide9.xml"/><Relationship Id="rId15" Type="http://schemas.openxmlformats.org/officeDocument/2006/relationships/slide" Target="slide21.xml"/><Relationship Id="rId10" Type="http://schemas.openxmlformats.org/officeDocument/2006/relationships/slide" Target="slide15.xml"/><Relationship Id="rId4" Type="http://schemas.openxmlformats.org/officeDocument/2006/relationships/slide" Target="slide8.xml"/><Relationship Id="rId9" Type="http://schemas.openxmlformats.org/officeDocument/2006/relationships/slide" Target="slide17.xml"/><Relationship Id="rId14" Type="http://schemas.openxmlformats.org/officeDocument/2006/relationships/slide" Target="slide2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brielademeterova.com/cs/home/" TargetMode="External"/><Relationship Id="rId7" Type="http://schemas.openxmlformats.org/officeDocument/2006/relationships/slide" Target="slide5.xml"/><Relationship Id="rId2" Type="http://schemas.openxmlformats.org/officeDocument/2006/relationships/hyperlink" Target="http://www.pavelsporcl.cz/pavel-sporcl-v-datech.html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hyperlink" Target="http://cs.wikipedia.org/wiki/Soubor:Bow_Cello.jpg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tka_Hosprov%C3%A1" TargetMode="External"/><Relationship Id="rId2" Type="http://schemas.openxmlformats.org/officeDocument/2006/relationships/hyperlink" Target="http://www.jirikabat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iribarta.cz/" TargetMode="External"/><Relationship Id="rId2" Type="http://schemas.openxmlformats.org/officeDocument/2006/relationships/hyperlink" Target="http://cs.wikipedia.org/wiki/Jan_P%C3%A1len%C3%AD%C4%8Dek" TargetMode="External"/><Relationship Id="rId1" Type="http://schemas.openxmlformats.org/officeDocument/2006/relationships/slideLayout" Target="../slideLayouts/slideLayout4.xml"/><Relationship Id="rId5" Type="http://schemas.openxmlformats.org/officeDocument/2006/relationships/slide" Target="slide5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riartmanagement.cz/Soliste/JITKA-CECHOVA-klavir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ceskatelevize.cz/porady/1093836883-na-plovarne-s-katerinou-englichovou/210522160100015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jiri.stivin.cz/" TargetMode="External"/><Relationship Id="rId1" Type="http://schemas.openxmlformats.org/officeDocument/2006/relationships/slideLayout" Target="../slideLayouts/slideLayout4.xml"/><Relationship Id="rId5" Type="http://schemas.openxmlformats.org/officeDocument/2006/relationships/slide" Target="slide5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clarinet-factory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21.png"/><Relationship Id="rId4" Type="http://schemas.openxmlformats.org/officeDocument/2006/relationships/hyperlink" Target="//upload.wikimedia.org/wikipedia/commons/1/1b/Klarinetove_dily.PN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agot-prurez.pn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heiii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Relationship Id="rId5" Type="http://schemas.openxmlformats.org/officeDocument/2006/relationships/slide" Target="slide5.xml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 l="13393" r="12729"/>
          <a:stretch>
            <a:fillRect/>
          </a:stretch>
        </p:blipFill>
        <p:spPr bwMode="auto">
          <a:xfrm>
            <a:off x="0" y="0"/>
            <a:ext cx="9144000" cy="69622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 l="13393" r="13630"/>
          <a:stretch>
            <a:fillRect/>
          </a:stretch>
        </p:blipFill>
        <p:spPr bwMode="auto">
          <a:xfrm>
            <a:off x="0" y="-1"/>
            <a:ext cx="9144000" cy="704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268760"/>
            <a:ext cx="8136904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NÁSTROJE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SYMFOnICKÉHO</a:t>
            </a:r>
            <a:r>
              <a:rPr lang="cs-CZ" dirty="0" smtClean="0"/>
              <a:t>  ORCHESTRU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ÚKOLY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40960" cy="692696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   NÁSTROJE SYMFONICKÉHO ORCHESTRU</a:t>
            </a:r>
            <a:endParaRPr lang="cs-CZ" sz="2400" dirty="0"/>
          </a:p>
        </p:txBody>
      </p:sp>
      <p:pic>
        <p:nvPicPr>
          <p:cNvPr id="1026" name="Picture 2" descr="C:\vera\foto intrnet\Orchestr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280920" cy="6210690"/>
          </a:xfrm>
          <a:prstGeom prst="round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2400" y="6237312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530120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414908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4293096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12-14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551723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3717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25649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25649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31409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31409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17728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27809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17728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17728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54666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SYMFONICKÝ ORCHESTR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latin typeface="Calibri" pitchFamily="34" charset="0"/>
              </a:rPr>
              <a:t>strunné  </a:t>
            </a: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</a:rPr>
              <a:t>smyčcové: </a:t>
            </a:r>
            <a:r>
              <a:rPr lang="cs-CZ" sz="2600" dirty="0" smtClean="0">
                <a:latin typeface="Calibri" pitchFamily="34" charset="0"/>
                <a:hlinkClick r:id="rId2" action="ppaction://hlinksldjump"/>
              </a:rPr>
              <a:t>1. housle</a:t>
            </a:r>
            <a:r>
              <a:rPr lang="cs-CZ" sz="2600" dirty="0" smtClean="0">
                <a:latin typeface="Calibri" pitchFamily="34" charset="0"/>
              </a:rPr>
              <a:t>, 2. housle,  </a:t>
            </a:r>
            <a:r>
              <a:rPr lang="cs-CZ" sz="2600" dirty="0" smtClean="0">
                <a:latin typeface="Calibri" pitchFamily="34" charset="0"/>
                <a:hlinkClick r:id="rId3" action="ppaction://hlinksldjump"/>
              </a:rPr>
              <a:t>viola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4" action="ppaction://hlinksldjump"/>
              </a:rPr>
              <a:t>violoncello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5" action="ppaction://hlinksldjump"/>
              </a:rPr>
              <a:t>kontrabas</a:t>
            </a: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  <a:hlinkClick r:id="rId6" action="ppaction://hlinksldjump"/>
              </a:rPr>
              <a:t>drnkací</a:t>
            </a:r>
            <a:r>
              <a:rPr lang="cs-CZ" sz="2600" dirty="0" smtClean="0">
                <a:latin typeface="Calibri" pitchFamily="34" charset="0"/>
                <a:hlinkClick r:id="rId6" action="ppaction://hlinksldjump"/>
              </a:rPr>
              <a:t>: klavír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7" action="ppaction://hlinksldjump"/>
              </a:rPr>
              <a:t>harfa</a:t>
            </a: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Calibri" pitchFamily="34" charset="0"/>
              </a:rPr>
              <a:t>dechové</a:t>
            </a: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  <a:hlinkClick r:id="rId8" action="ppaction://hlinksldjump"/>
              </a:rPr>
              <a:t>dřevěné</a:t>
            </a:r>
            <a:r>
              <a:rPr lang="cs-CZ" sz="2600" b="1" dirty="0" smtClean="0">
                <a:latin typeface="Calibri" pitchFamily="34" charset="0"/>
              </a:rPr>
              <a:t>: </a:t>
            </a:r>
            <a:r>
              <a:rPr lang="cs-CZ" sz="2600" dirty="0" smtClean="0">
                <a:latin typeface="Calibri" pitchFamily="34" charset="0"/>
                <a:hlinkClick r:id="rId8" action="ppaction://hlinksldjump"/>
              </a:rPr>
              <a:t>pikola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8" action="ppaction://hlinksldjump"/>
              </a:rPr>
              <a:t>flétn</a:t>
            </a:r>
            <a:r>
              <a:rPr lang="cs-CZ" sz="2600" b="1" dirty="0" smtClean="0">
                <a:latin typeface="Calibri" pitchFamily="34" charset="0"/>
                <a:hlinkClick r:id="rId8" action="ppaction://hlinksldjump"/>
              </a:rPr>
              <a:t>a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9" action="ppaction://hlinksldjump"/>
              </a:rPr>
              <a:t>klarinet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10" action="ppaction://hlinksldjump"/>
              </a:rPr>
              <a:t>hoboj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11" action="ppaction://hlinksldjump"/>
              </a:rPr>
              <a:t>anglický roh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12" action="ppaction://hlinksldjump"/>
              </a:rPr>
              <a:t>fagot</a:t>
            </a: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  <a:hlinkClick r:id="rId13" action="ppaction://hlinksldjump"/>
              </a:rPr>
              <a:t>žesťové</a:t>
            </a:r>
            <a:r>
              <a:rPr lang="cs-CZ" sz="2600" b="1" dirty="0" smtClean="0">
                <a:latin typeface="Calibri" pitchFamily="34" charset="0"/>
              </a:rPr>
              <a:t>: </a:t>
            </a:r>
            <a:r>
              <a:rPr lang="cs-CZ" sz="2600" dirty="0" smtClean="0">
                <a:latin typeface="Calibri" pitchFamily="34" charset="0"/>
                <a:hlinkClick r:id="rId14" action="ppaction://hlinksldjump"/>
              </a:rPr>
              <a:t>trubka</a:t>
            </a:r>
            <a:r>
              <a:rPr lang="cs-CZ" sz="2600" dirty="0" smtClean="0">
                <a:latin typeface="Calibri" pitchFamily="34" charset="0"/>
              </a:rPr>
              <a:t>, </a:t>
            </a:r>
            <a:r>
              <a:rPr lang="cs-CZ" sz="2600" dirty="0" smtClean="0">
                <a:latin typeface="Calibri" pitchFamily="34" charset="0"/>
                <a:hlinkClick r:id="rId13" action="ppaction://hlinksldjump"/>
              </a:rPr>
              <a:t>lesní roh </a:t>
            </a:r>
            <a:r>
              <a:rPr lang="cs-CZ" sz="2600" dirty="0" smtClean="0">
                <a:latin typeface="Calibri" pitchFamily="34" charset="0"/>
              </a:rPr>
              <a:t>(</a:t>
            </a:r>
            <a:r>
              <a:rPr lang="cs-CZ" sz="2600" dirty="0" err="1" smtClean="0">
                <a:latin typeface="Calibri" pitchFamily="34" charset="0"/>
              </a:rPr>
              <a:t>horna</a:t>
            </a:r>
            <a:r>
              <a:rPr lang="cs-CZ" sz="2600" dirty="0" smtClean="0">
                <a:latin typeface="Calibri" pitchFamily="34" charset="0"/>
              </a:rPr>
              <a:t>), </a:t>
            </a:r>
            <a:r>
              <a:rPr lang="cs-CZ" sz="2600" dirty="0" smtClean="0">
                <a:latin typeface="Calibri" pitchFamily="34" charset="0"/>
                <a:hlinkClick r:id="rId15" action="ppaction://hlinksldjump"/>
              </a:rPr>
              <a:t>pozoun</a:t>
            </a:r>
            <a:r>
              <a:rPr lang="cs-CZ" sz="2600" dirty="0" smtClean="0">
                <a:latin typeface="Calibri" pitchFamily="34" charset="0"/>
              </a:rPr>
              <a:t> (trombon), </a:t>
            </a:r>
            <a:r>
              <a:rPr lang="cs-CZ" sz="2600" dirty="0" smtClean="0">
                <a:latin typeface="Calibri" pitchFamily="34" charset="0"/>
                <a:hlinkClick r:id="rId16" action="ppaction://hlinksldjump"/>
              </a:rPr>
              <a:t>tuba</a:t>
            </a: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6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b="1" dirty="0" smtClean="0">
                <a:latin typeface="Calibri" pitchFamily="34" charset="0"/>
              </a:rPr>
              <a:t>bicí</a:t>
            </a: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  <a:hlinkClick r:id="rId17" action="ppaction://hlinksldjump"/>
              </a:rPr>
              <a:t>laděné</a:t>
            </a:r>
            <a:r>
              <a:rPr lang="cs-CZ" sz="2600" dirty="0" smtClean="0">
                <a:latin typeface="Calibri" pitchFamily="34" charset="0"/>
              </a:rPr>
              <a:t>: </a:t>
            </a:r>
            <a:r>
              <a:rPr lang="cs-CZ" sz="2600" dirty="0" smtClean="0">
                <a:latin typeface="Calibri" pitchFamily="34" charset="0"/>
                <a:hlinkClick r:id="rId17" action="ppaction://hlinksldjump"/>
              </a:rPr>
              <a:t>tympány</a:t>
            </a:r>
            <a:r>
              <a:rPr lang="cs-CZ" sz="2600" dirty="0" smtClean="0">
                <a:latin typeface="Calibri" pitchFamily="34" charset="0"/>
              </a:rPr>
              <a:t>, zvonkohra, metalofon, xylofon, vibrafon, zvony</a:t>
            </a:r>
          </a:p>
          <a:p>
            <a:pPr marL="0" indent="0">
              <a:buNone/>
            </a:pPr>
            <a:r>
              <a:rPr lang="cs-CZ" sz="2600" b="1" dirty="0" smtClean="0">
                <a:latin typeface="Calibri" pitchFamily="34" charset="0"/>
                <a:hlinkClick r:id="rId18" action="ppaction://hlinksldjump"/>
              </a:rPr>
              <a:t>neladěné</a:t>
            </a:r>
            <a:r>
              <a:rPr lang="cs-CZ" sz="2600" dirty="0" smtClean="0">
                <a:latin typeface="Calibri" pitchFamily="34" charset="0"/>
              </a:rPr>
              <a:t>: </a:t>
            </a:r>
            <a:r>
              <a:rPr lang="cs-CZ" sz="2600" dirty="0" smtClean="0">
                <a:latin typeface="Calibri" pitchFamily="34" charset="0"/>
                <a:hlinkClick r:id="rId18" action="ppaction://hlinksldjump"/>
              </a:rPr>
              <a:t>velký a malý buben</a:t>
            </a:r>
            <a:r>
              <a:rPr lang="cs-CZ" sz="2600" dirty="0" smtClean="0">
                <a:latin typeface="Calibri" pitchFamily="34" charset="0"/>
              </a:rPr>
              <a:t>, triangl, činel, gong, blok, dřívka</a:t>
            </a:r>
            <a:endParaRPr lang="cs-CZ" sz="2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371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424936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HOUSLE, violino, violin	  </a:t>
            </a:r>
            <a:r>
              <a:rPr lang="cs-CZ" sz="1200" dirty="0" smtClean="0">
                <a:latin typeface="Calibri" pitchFamily="34" charset="0"/>
                <a:hlinkClick r:id="rId2"/>
              </a:rPr>
              <a:t>Houslista Pavel </a:t>
            </a:r>
            <a:r>
              <a:rPr lang="cs-CZ" sz="1200" dirty="0" err="1" smtClean="0">
                <a:latin typeface="Calibri" pitchFamily="34" charset="0"/>
                <a:hlinkClick r:id="rId2"/>
              </a:rPr>
              <a:t>Šporcl</a:t>
            </a:r>
            <a:r>
              <a:rPr lang="cs-CZ" sz="1200" dirty="0" smtClean="0">
                <a:latin typeface="Calibri" pitchFamily="34" charset="0"/>
                <a:hlinkClick r:id="rId2"/>
              </a:rPr>
              <a:t> v datech - oficiální stránky</a:t>
            </a:r>
            <a:r>
              <a:rPr lang="cs-CZ" sz="1200" dirty="0" smtClean="0">
                <a:latin typeface="Calibri" pitchFamily="34" charset="0"/>
              </a:rPr>
              <a:t>		                                                                                                               </a:t>
            </a:r>
            <a:r>
              <a:rPr lang="cs-CZ" sz="1200" dirty="0" smtClean="0">
                <a:latin typeface="Calibri" pitchFamily="34" charset="0"/>
                <a:hlinkClick r:id="rId3"/>
              </a:rPr>
              <a:t>Gabriela </a:t>
            </a:r>
            <a:r>
              <a:rPr lang="cs-CZ" sz="1200" dirty="0" err="1" smtClean="0">
                <a:latin typeface="Calibri" pitchFamily="34" charset="0"/>
                <a:hlinkClick r:id="rId3"/>
              </a:rPr>
              <a:t>Demeterová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Zástupný symbol pro obsah 6" descr="428px-Old_violin[1].jpg"/>
          <p:cNvPicPr>
            <a:picLocks noGrp="1" noChangeAspect="1"/>
          </p:cNvPicPr>
          <p:nvPr>
            <p:ph sz="quarter" idx="1"/>
          </p:nvPr>
        </p:nvPicPr>
        <p:blipFill>
          <a:blip r:embed="rId4" cstate="print"/>
          <a:stretch>
            <a:fillRect/>
          </a:stretch>
        </p:blipFill>
        <p:spPr>
          <a:xfrm>
            <a:off x="755576" y="1628800"/>
            <a:ext cx="2932733" cy="4104456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427984" y="1628800"/>
            <a:ext cx="4464496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zvuk: lyrický, zpěvný, líbezný</a:t>
            </a: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1600–1680 italská Cremona</a:t>
            </a:r>
          </a:p>
          <a:p>
            <a:pPr marL="0" indent="0">
              <a:buNone/>
            </a:pP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houslaři: </a:t>
            </a:r>
            <a:r>
              <a:rPr lang="cs-CZ" sz="2200" dirty="0" err="1" smtClean="0">
                <a:latin typeface="Calibri" pitchFamily="34" charset="0"/>
              </a:rPr>
              <a:t>Stradivari</a:t>
            </a:r>
            <a:r>
              <a:rPr lang="cs-CZ" sz="2200" dirty="0" smtClean="0">
                <a:latin typeface="Calibri" pitchFamily="34" charset="0"/>
              </a:rPr>
              <a:t>, </a:t>
            </a:r>
            <a:r>
              <a:rPr lang="cs-CZ" sz="2200" dirty="0" err="1" smtClean="0">
                <a:latin typeface="Calibri" pitchFamily="34" charset="0"/>
              </a:rPr>
              <a:t>Amati</a:t>
            </a:r>
            <a:r>
              <a:rPr lang="cs-CZ" sz="2200" dirty="0" smtClean="0">
                <a:latin typeface="Calibri" pitchFamily="34" charset="0"/>
              </a:rPr>
              <a:t>, </a:t>
            </a:r>
            <a:r>
              <a:rPr lang="cs-CZ" sz="2200" dirty="0" err="1" smtClean="0">
                <a:latin typeface="Calibri" pitchFamily="34" charset="0"/>
              </a:rPr>
              <a:t>Guarneri</a:t>
            </a: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virtuos: Pavel </a:t>
            </a:r>
            <a:r>
              <a:rPr lang="cs-CZ" sz="2200" dirty="0" err="1" smtClean="0">
                <a:latin typeface="Calibri" pitchFamily="34" charset="0"/>
              </a:rPr>
              <a:t>Šporcl</a:t>
            </a:r>
            <a:r>
              <a:rPr lang="cs-CZ" sz="2200" dirty="0" smtClean="0">
                <a:latin typeface="Calibri" pitchFamily="34" charset="0"/>
              </a:rPr>
              <a:t>, Václav Hudeček  </a:t>
            </a: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              Gabriela </a:t>
            </a:r>
            <a:r>
              <a:rPr lang="cs-CZ" sz="2200" dirty="0" err="1" smtClean="0">
                <a:latin typeface="Calibri" pitchFamily="34" charset="0"/>
              </a:rPr>
              <a:t>Demeterová</a:t>
            </a:r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err="1" smtClean="0">
                <a:latin typeface="Calibri" pitchFamily="34" charset="0"/>
              </a:rPr>
              <a:t>Johann</a:t>
            </a:r>
            <a:r>
              <a:rPr lang="cs-CZ" sz="2200" dirty="0" smtClean="0">
                <a:latin typeface="Calibri" pitchFamily="34" charset="0"/>
              </a:rPr>
              <a:t> Sebastian </a:t>
            </a:r>
            <a:r>
              <a:rPr lang="cs-CZ" sz="2200" dirty="0" err="1" smtClean="0">
                <a:latin typeface="Calibri" pitchFamily="34" charset="0"/>
              </a:rPr>
              <a:t>Bach</a:t>
            </a:r>
            <a:r>
              <a:rPr lang="cs-CZ" sz="2200" dirty="0" smtClean="0">
                <a:latin typeface="Calibri" pitchFamily="34" charset="0"/>
              </a:rPr>
              <a:t>: </a:t>
            </a:r>
          </a:p>
          <a:p>
            <a:pPr marL="0" indent="0"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Koncert pro dvoje housle a orchestr</a:t>
            </a:r>
          </a:p>
        </p:txBody>
      </p:sp>
      <p:pic>
        <p:nvPicPr>
          <p:cNvPr id="26626" name="Picture 2" descr="http://upload.wikimedia.org/wikipedia/commons/thumb/1/14/Bow_Cello.jpg/50px-Bow_Cello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844824"/>
            <a:ext cx="323583" cy="3662959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</p:spPr>
      </p:pic>
      <p:sp>
        <p:nvSpPr>
          <p:cNvPr id="8" name="TextovéPole 7"/>
          <p:cNvSpPr txBox="1"/>
          <p:nvPr/>
        </p:nvSpPr>
        <p:spPr>
          <a:xfrm>
            <a:off x="2483768" y="522920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</a:t>
            </a:r>
            <a:endParaRPr lang="cs-CZ" sz="1200" dirty="0"/>
          </a:p>
        </p:txBody>
      </p:sp>
      <p:sp>
        <p:nvSpPr>
          <p:cNvPr id="12" name="Obdélník 11"/>
          <p:cNvSpPr/>
          <p:nvPr/>
        </p:nvSpPr>
        <p:spPr>
          <a:xfrm>
            <a:off x="3347864" y="5229200"/>
            <a:ext cx="26321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3</a:t>
            </a:r>
            <a:endParaRPr lang="cs-CZ" sz="1200" dirty="0"/>
          </a:p>
        </p:txBody>
      </p:sp>
      <p:sp>
        <p:nvSpPr>
          <p:cNvPr id="9" name="Tlačítko akce: Návrat 8">
            <a:hlinkClick r:id="rId7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9248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08912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VIOLA, </a:t>
            </a:r>
            <a:r>
              <a:rPr lang="cs-CZ" sz="2800" dirty="0" err="1" smtClean="0"/>
              <a:t>viola</a:t>
            </a:r>
            <a:r>
              <a:rPr lang="cs-CZ" sz="2800" dirty="0" smtClean="0"/>
              <a:t>, </a:t>
            </a:r>
            <a:r>
              <a:rPr lang="cs-CZ" sz="2800" dirty="0" err="1" smtClean="0"/>
              <a:t>viola</a:t>
            </a:r>
            <a:r>
              <a:rPr lang="cs-CZ" sz="2800" dirty="0" smtClean="0"/>
              <a:t>	</a:t>
            </a:r>
            <a:r>
              <a:rPr lang="cs-CZ" sz="1200" dirty="0" smtClean="0">
                <a:latin typeface="Calibri" pitchFamily="34" charset="0"/>
              </a:rPr>
              <a:t>                                                                        </a:t>
            </a:r>
            <a:r>
              <a:rPr lang="cs-CZ" sz="1200" dirty="0" smtClean="0">
                <a:latin typeface="Calibri" pitchFamily="34" charset="0"/>
                <a:hlinkClick r:id="rId2"/>
              </a:rPr>
              <a:t>Jiří Kabát -</a:t>
            </a:r>
            <a:r>
              <a:rPr lang="cs-CZ" sz="1200" dirty="0" smtClean="0"/>
              <a:t>	        </a:t>
            </a:r>
            <a:r>
              <a:rPr lang="cs-CZ" sz="2800" dirty="0" smtClean="0"/>
              <a:t>		                                            </a:t>
            </a:r>
            <a:r>
              <a:rPr lang="cs-CZ" sz="1200" dirty="0" smtClean="0">
                <a:latin typeface="Calibri" pitchFamily="34" charset="0"/>
                <a:hlinkClick r:id="rId3"/>
              </a:rPr>
              <a:t>Jitka </a:t>
            </a:r>
            <a:r>
              <a:rPr lang="cs-CZ" sz="1200" dirty="0" err="1" smtClean="0">
                <a:latin typeface="Calibri" pitchFamily="34" charset="0"/>
                <a:hlinkClick r:id="rId3"/>
              </a:rPr>
              <a:t>Hosprová</a:t>
            </a:r>
            <a:r>
              <a:rPr lang="cs-CZ" sz="1200" dirty="0" smtClean="0">
                <a:latin typeface="Calibri" pitchFamily="34" charset="0"/>
                <a:hlinkClick r:id="rId3"/>
              </a:rPr>
              <a:t> - </a:t>
            </a:r>
            <a:r>
              <a:rPr lang="cs-CZ" sz="1200" dirty="0" err="1" smtClean="0">
                <a:latin typeface="Calibri" pitchFamily="34" charset="0"/>
                <a:hlinkClick r:id="rId3"/>
              </a:rPr>
              <a:t>Wikipedie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1600201"/>
            <a:ext cx="3884240" cy="442108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200" dirty="0" smtClean="0">
                <a:latin typeface="Calibri" pitchFamily="34" charset="0"/>
              </a:rPr>
              <a:t>větší než housle</a:t>
            </a:r>
          </a:p>
          <a:p>
            <a:pPr algn="ctr">
              <a:buNone/>
            </a:pPr>
            <a:r>
              <a:rPr lang="cs-CZ" sz="2200" dirty="0" smtClean="0">
                <a:latin typeface="Calibri" pitchFamily="34" charset="0"/>
              </a:rPr>
              <a:t>viola da gamba </a:t>
            </a:r>
            <a:endParaRPr lang="cs-CZ" sz="22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2801132" cy="4396050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92896"/>
            <a:ext cx="2746642" cy="3456384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699792" y="5805264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4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12360" y="5589240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5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0" name="Tlačítko akce: Návrat 9">
            <a:hlinkClick r:id="rId6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967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424936" cy="990600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VIOLONCELLO, cello, </a:t>
            </a:r>
            <a:r>
              <a:rPr lang="cs-CZ" sz="3100" dirty="0" err="1" smtClean="0"/>
              <a:t>cello</a:t>
            </a:r>
            <a:r>
              <a:rPr lang="cs-CZ" sz="1200" dirty="0" smtClean="0"/>
              <a:t>	                   </a:t>
            </a:r>
            <a:r>
              <a:rPr lang="cs-CZ" sz="1200" dirty="0" smtClean="0">
                <a:hlinkClick r:id="rId2"/>
              </a:rPr>
              <a:t>Jan </a:t>
            </a:r>
            <a:r>
              <a:rPr lang="cs-CZ" sz="1200" dirty="0" err="1" smtClean="0">
                <a:hlinkClick r:id="rId2"/>
              </a:rPr>
              <a:t>Páleníček</a:t>
            </a:r>
            <a:r>
              <a:rPr lang="cs-CZ" sz="1200" dirty="0" smtClean="0">
                <a:hlinkClick r:id="rId2"/>
              </a:rPr>
              <a:t> – </a:t>
            </a:r>
            <a:r>
              <a:rPr lang="cs-CZ" sz="1200" dirty="0" err="1" smtClean="0">
                <a:hlinkClick r:id="rId2"/>
              </a:rPr>
              <a:t>Wikipedie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           </a:t>
            </a:r>
            <a:r>
              <a:rPr lang="cs-CZ" sz="1200" dirty="0" smtClean="0">
                <a:hlinkClick r:id="rId3"/>
              </a:rPr>
              <a:t>Jiří Bárta</a:t>
            </a:r>
            <a:r>
              <a:rPr lang="cs-CZ" sz="1200" dirty="0" smtClean="0">
                <a:latin typeface="Calibri" pitchFamily="34" charset="0"/>
              </a:rPr>
              <a:t/>
            </a:r>
            <a:br>
              <a:rPr lang="cs-CZ" sz="1200" dirty="0" smtClean="0">
                <a:latin typeface="Calibri" pitchFamily="34" charset="0"/>
              </a:rPr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	</a:t>
            </a:r>
            <a:endParaRPr lang="cs-CZ" sz="2800" dirty="0">
              <a:latin typeface="Calibri" pitchFamily="34" charset="0"/>
            </a:endParaRP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628800"/>
            <a:ext cx="3093708" cy="4680520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355976" y="1700808"/>
            <a:ext cx="4176464" cy="49685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zvuk: pevný, milostný, vřelý</a:t>
            </a:r>
          </a:p>
          <a:p>
            <a:pPr marL="0" indent="0">
              <a:buNone/>
            </a:pPr>
            <a:r>
              <a:rPr lang="cs-CZ" sz="1800" i="1" dirty="0" smtClean="0">
                <a:latin typeface="Calibri" pitchFamily="34" charset="0"/>
              </a:rPr>
              <a:t>"Cello je jako nádherná žena, která nestárne, ale je naopak stále mladší, útlejší, ohebnější, půvabnější."</a:t>
            </a:r>
          </a:p>
          <a:p>
            <a:pPr marL="0" indent="0">
              <a:buNone/>
            </a:pPr>
            <a:r>
              <a:rPr lang="cs-CZ" sz="1800" i="1" dirty="0" smtClean="0">
                <a:latin typeface="Calibri" pitchFamily="34" charset="0"/>
              </a:rPr>
              <a:t>Pablo </a:t>
            </a:r>
            <a:r>
              <a:rPr lang="cs-CZ" sz="1800" i="1" dirty="0" err="1" smtClean="0">
                <a:latin typeface="Calibri" pitchFamily="34" charset="0"/>
              </a:rPr>
              <a:t>Casals</a:t>
            </a:r>
            <a:r>
              <a:rPr lang="cs-CZ" sz="1800" dirty="0" smtClean="0">
                <a:latin typeface="Calibri" pitchFamily="34" charset="0"/>
              </a:rPr>
              <a:t>, </a:t>
            </a:r>
            <a:r>
              <a:rPr lang="cs-CZ" sz="1800" i="1" dirty="0" err="1" smtClean="0">
                <a:latin typeface="Calibri" pitchFamily="34" charset="0"/>
              </a:rPr>
              <a:t>Time</a:t>
            </a:r>
            <a:r>
              <a:rPr lang="cs-CZ" sz="1800" i="1" dirty="0" smtClean="0">
                <a:latin typeface="Calibri" pitchFamily="34" charset="0"/>
              </a:rPr>
              <a:t>, 24. 4. 1957    </a:t>
            </a:r>
            <a:endParaRPr lang="cs-CZ" sz="2000" i="1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virtuos: Jiří Bárta, Jan </a:t>
            </a:r>
            <a:r>
              <a:rPr lang="cs-CZ" sz="2200" dirty="0" err="1" smtClean="0">
                <a:latin typeface="Calibri" pitchFamily="34" charset="0"/>
              </a:rPr>
              <a:t>Páleníček</a:t>
            </a: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Antonín Dvořák: </a:t>
            </a:r>
          </a:p>
          <a:p>
            <a:pPr marL="0" indent="0"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Koncert pro violoncello a orchestr</a:t>
            </a: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  b moll, </a:t>
            </a:r>
            <a:r>
              <a:rPr lang="cs-CZ" sz="2200" dirty="0" err="1" smtClean="0">
                <a:latin typeface="Calibri" pitchFamily="34" charset="0"/>
              </a:rPr>
              <a:t>op</a:t>
            </a:r>
            <a:r>
              <a:rPr lang="cs-CZ" sz="2200" dirty="0" smtClean="0">
                <a:latin typeface="Calibri" pitchFamily="34" charset="0"/>
              </a:rPr>
              <a:t>. 104</a:t>
            </a:r>
          </a:p>
          <a:p>
            <a:pPr marL="457200" indent="-457200">
              <a:buNone/>
            </a:pPr>
            <a:endParaRPr lang="cs-CZ" sz="1000" dirty="0" smtClean="0">
              <a:latin typeface="Calibri" pitchFamily="34" charset="0"/>
            </a:endParaRPr>
          </a:p>
          <a:p>
            <a:pPr marL="457200" indent="-457200">
              <a:buNone/>
            </a:pPr>
            <a:r>
              <a:rPr lang="cs-CZ" sz="1000" dirty="0" smtClean="0">
                <a:latin typeface="Calibri" pitchFamily="34" charset="0"/>
              </a:rPr>
              <a:t>WAUGH, Alexander. </a:t>
            </a:r>
            <a:r>
              <a:rPr lang="cs-CZ" sz="1000" i="1" dirty="0" smtClean="0">
                <a:latin typeface="Calibri" pitchFamily="34" charset="0"/>
              </a:rPr>
              <a:t>Vážná hudba. Nový přístup k poslechu.</a:t>
            </a:r>
            <a:r>
              <a:rPr lang="cs-CZ" sz="1000" dirty="0" smtClean="0">
                <a:latin typeface="Calibri" pitchFamily="34" charset="0"/>
              </a:rPr>
              <a:t> Bratislava: Vydavatelství SLOVO, s.r.o., Bratislava, 1995, ISBN 80-857 11-20-6.</a:t>
            </a: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000" dirty="0">
              <a:latin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 flipH="1">
            <a:off x="3635896" y="5949280"/>
            <a:ext cx="3193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6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6" name="Tlačítko akce: Návrat 5">
            <a:hlinkClick r:id="rId5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7625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153400" cy="10801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KONTRABAS, </a:t>
            </a:r>
            <a:r>
              <a:rPr lang="cs-CZ" sz="2800" dirty="0" err="1" smtClean="0"/>
              <a:t>contrabbasso</a:t>
            </a:r>
            <a:r>
              <a:rPr lang="cs-CZ" sz="2800" dirty="0" smtClean="0"/>
              <a:t>, double </a:t>
            </a:r>
            <a:r>
              <a:rPr lang="cs-CZ" sz="2800" dirty="0" err="1" smtClean="0"/>
              <a:t>bass</a:t>
            </a:r>
            <a:r>
              <a:rPr lang="cs-CZ" sz="1200" dirty="0" smtClean="0"/>
              <a:t>	         </a:t>
            </a:r>
            <a:br>
              <a:rPr lang="cs-CZ" sz="1200" dirty="0" smtClean="0"/>
            </a:br>
            <a:r>
              <a:rPr lang="cs-CZ" sz="1200" dirty="0" smtClean="0"/>
              <a:t>								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716016" y="1700808"/>
            <a:ext cx="3886200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zvuk: zvučný, strašidelný</a:t>
            </a: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          ze smyčců nejhlubší</a:t>
            </a:r>
          </a:p>
          <a:p>
            <a:pPr marL="0" indent="0">
              <a:buNone/>
            </a:pPr>
            <a:endParaRPr lang="cs-CZ" sz="22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err="1" smtClean="0">
                <a:latin typeface="Calibri" pitchFamily="34" charset="0"/>
              </a:rPr>
              <a:t>Ludwig</a:t>
            </a:r>
            <a:r>
              <a:rPr lang="cs-CZ" sz="2200" dirty="0" smtClean="0">
                <a:latin typeface="Calibri" pitchFamily="34" charset="0"/>
              </a:rPr>
              <a:t> van Beethoven: </a:t>
            </a:r>
          </a:p>
          <a:p>
            <a:pPr marL="0" indent="0"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  Symfonie č. IX, 4. věta, </a:t>
            </a: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    Óda na radost</a:t>
            </a:r>
          </a:p>
          <a:p>
            <a:pPr marL="0" indent="0">
              <a:buNone/>
            </a:pP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200" dirty="0" smtClean="0">
                <a:latin typeface="Calibri" pitchFamily="34" charset="0"/>
              </a:rPr>
              <a:t>koncerty</a:t>
            </a:r>
          </a:p>
          <a:p>
            <a:pPr marL="0" indent="0">
              <a:buNone/>
            </a:pPr>
            <a:r>
              <a:rPr lang="cs-CZ" sz="2200" dirty="0" err="1" smtClean="0">
                <a:latin typeface="Calibri" pitchFamily="34" charset="0"/>
              </a:rPr>
              <a:t>Bottesini</a:t>
            </a:r>
            <a:r>
              <a:rPr lang="cs-CZ" sz="2200" dirty="0" smtClean="0">
                <a:latin typeface="Calibri" pitchFamily="34" charset="0"/>
              </a:rPr>
              <a:t>, </a:t>
            </a:r>
            <a:r>
              <a:rPr lang="cs-CZ" sz="2200" dirty="0" err="1" smtClean="0">
                <a:latin typeface="Calibri" pitchFamily="34" charset="0"/>
              </a:rPr>
              <a:t>Tubin</a:t>
            </a:r>
            <a:r>
              <a:rPr lang="cs-CZ" sz="2200" dirty="0" smtClean="0">
                <a:latin typeface="Calibri" pitchFamily="34" charset="0"/>
              </a:rPr>
              <a:t>, </a:t>
            </a:r>
            <a:r>
              <a:rPr lang="cs-CZ" sz="2200" dirty="0" err="1" smtClean="0">
                <a:latin typeface="Calibri" pitchFamily="34" charset="0"/>
              </a:rPr>
              <a:t>Kusevitský</a:t>
            </a:r>
            <a:endParaRPr lang="cs-CZ" sz="2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200" dirty="0">
              <a:latin typeface="Calibri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3423085" cy="4824536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9912" y="602128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7</a:t>
            </a:r>
            <a:endParaRPr lang="cs-CZ" sz="1200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06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KLAVÍR, pianoforte, piano				</a:t>
            </a:r>
            <a:endParaRPr lang="cs-CZ" sz="28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259935" cy="4990790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668344" y="6093296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8</a:t>
            </a:r>
            <a:endParaRPr lang="cs-CZ" sz="1200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46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KLAVÍR, piano			     </a:t>
            </a:r>
            <a:r>
              <a:rPr lang="cs-CZ" sz="1200" dirty="0" smtClean="0">
                <a:latin typeface="Calibri" pitchFamily="34" charset="0"/>
                <a:hlinkClick r:id="rId2"/>
              </a:rPr>
              <a:t>Jitka Čechová - klavír | </a:t>
            </a:r>
            <a:r>
              <a:rPr lang="cs-CZ" sz="1200" dirty="0" err="1" smtClean="0">
                <a:latin typeface="Calibri" pitchFamily="34" charset="0"/>
                <a:hlinkClick r:id="rId2"/>
              </a:rPr>
              <a:t>Triart</a:t>
            </a:r>
            <a:r>
              <a:rPr lang="cs-CZ" sz="1200" dirty="0" smtClean="0">
                <a:latin typeface="Calibri" pitchFamily="34" charset="0"/>
                <a:hlinkClick r:id="rId2"/>
              </a:rPr>
              <a:t> Management</a:t>
            </a:r>
            <a:r>
              <a:rPr lang="cs-CZ" sz="1200" dirty="0" smtClean="0">
                <a:latin typeface="Calibri" pitchFamily="34" charset="0"/>
              </a:rPr>
              <a:t> </a:t>
            </a:r>
            <a:endParaRPr lang="cs-CZ" sz="1200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 txBox="1">
            <a:spLocks noGrp="1"/>
          </p:cNvSpPr>
          <p:nvPr>
            <p:ph sz="quarter" idx="1"/>
          </p:nvPr>
        </p:nvSpPr>
        <p:spPr>
          <a:xfrm>
            <a:off x="323528" y="1556792"/>
            <a:ext cx="8496944" cy="38574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předchůdce: klavichord, </a:t>
            </a:r>
            <a:r>
              <a:rPr lang="cs-CZ" sz="2200" dirty="0" err="1" smtClean="0">
                <a:latin typeface="Calibri" pitchFamily="34" charset="0"/>
              </a:rPr>
              <a:t>klavesin</a:t>
            </a: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výrobce: </a:t>
            </a:r>
            <a:r>
              <a:rPr lang="cs-CZ" sz="2200" dirty="0" err="1" smtClean="0">
                <a:latin typeface="Calibri" pitchFamily="34" charset="0"/>
              </a:rPr>
              <a:t>Steinway</a:t>
            </a:r>
            <a:r>
              <a:rPr lang="cs-CZ" sz="2200" dirty="0" smtClean="0">
                <a:latin typeface="Calibri" pitchFamily="34" charset="0"/>
              </a:rPr>
              <a:t>, </a:t>
            </a:r>
            <a:r>
              <a:rPr lang="cs-CZ" sz="2200" dirty="0" err="1" smtClean="0">
                <a:latin typeface="Calibri" pitchFamily="34" charset="0"/>
              </a:rPr>
              <a:t>Petrof</a:t>
            </a:r>
            <a:endParaRPr lang="cs-CZ" sz="2200" dirty="0" smtClean="0">
              <a:latin typeface="Calibri" pitchFamily="34" charset="0"/>
            </a:endParaRPr>
          </a:p>
          <a:p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virtuos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Josef </a:t>
            </a:r>
            <a:r>
              <a:rPr lang="cs-CZ" sz="2200" dirty="0" err="1" smtClean="0">
                <a:latin typeface="Calibri" pitchFamily="34" charset="0"/>
              </a:rPr>
              <a:t>Páleníček</a:t>
            </a:r>
            <a:r>
              <a:rPr lang="cs-CZ" sz="2200" dirty="0" smtClean="0">
                <a:latin typeface="Calibri" pitchFamily="34" charset="0"/>
              </a:rPr>
              <a:t>, Rudolf </a:t>
            </a:r>
            <a:r>
              <a:rPr lang="cs-CZ" sz="2200" dirty="0" err="1" smtClean="0">
                <a:latin typeface="Calibri" pitchFamily="34" charset="0"/>
              </a:rPr>
              <a:t>Firkušný</a:t>
            </a:r>
            <a:r>
              <a:rPr lang="cs-CZ" sz="2200" dirty="0" smtClean="0">
                <a:latin typeface="Calibri" pitchFamily="34" charset="0"/>
              </a:rPr>
              <a:t>, Jitka Čechová, Jan Simon, Karel Růžička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Petr </a:t>
            </a:r>
            <a:r>
              <a:rPr lang="cs-CZ" sz="2200" dirty="0" err="1" smtClean="0">
                <a:latin typeface="Calibri" pitchFamily="34" charset="0"/>
              </a:rPr>
              <a:t>Iljič</a:t>
            </a:r>
            <a:r>
              <a:rPr lang="cs-CZ" sz="2200" dirty="0" smtClean="0">
                <a:latin typeface="Calibri" pitchFamily="34" charset="0"/>
              </a:rPr>
              <a:t> Čajkovskij: Klavírní koncert č. 1 b moll, </a:t>
            </a:r>
            <a:r>
              <a:rPr lang="cs-CZ" sz="2200" dirty="0" err="1" smtClean="0">
                <a:latin typeface="Calibri" pitchFamily="34" charset="0"/>
              </a:rPr>
              <a:t>op</a:t>
            </a:r>
            <a:r>
              <a:rPr lang="cs-CZ" sz="2200" dirty="0" smtClean="0">
                <a:latin typeface="Calibri" pitchFamily="34" charset="0"/>
              </a:rPr>
              <a:t>. 23</a:t>
            </a: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George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Gershwin</a:t>
            </a:r>
            <a:r>
              <a:rPr lang="cs-CZ" sz="2200" dirty="0" smtClean="0">
                <a:latin typeface="Calibri" pitchFamily="34" charset="0"/>
              </a:rPr>
              <a:t>: </a:t>
            </a:r>
            <a:r>
              <a:rPr lang="cs-CZ" sz="2200" dirty="0" err="1" smtClean="0">
                <a:latin typeface="Calibri" pitchFamily="34" charset="0"/>
              </a:rPr>
              <a:t>Concerto</a:t>
            </a:r>
            <a:r>
              <a:rPr lang="cs-CZ" sz="2200" dirty="0" smtClean="0">
                <a:latin typeface="Calibri" pitchFamily="34" charset="0"/>
              </a:rPr>
              <a:t> in F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                         </a:t>
            </a:r>
            <a:endParaRPr lang="cs-CZ" sz="2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8092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HARFA, </a:t>
            </a:r>
            <a:r>
              <a:rPr lang="cs-CZ" sz="2800" dirty="0" err="1" smtClean="0"/>
              <a:t>arpa</a:t>
            </a:r>
            <a:r>
              <a:rPr lang="cs-CZ" sz="2800" dirty="0" smtClean="0"/>
              <a:t>, </a:t>
            </a:r>
            <a:r>
              <a:rPr lang="cs-CZ" sz="2800" dirty="0" err="1" smtClean="0"/>
              <a:t>harp</a:t>
            </a:r>
            <a:r>
              <a:rPr lang="cs-CZ" sz="2800" dirty="0" smtClean="0"/>
              <a:t>              </a:t>
            </a:r>
            <a:r>
              <a:rPr lang="cs-CZ" sz="1300" dirty="0" smtClean="0">
                <a:latin typeface="Calibri" pitchFamily="34" charset="0"/>
                <a:hlinkClick r:id="rId2"/>
              </a:rPr>
              <a:t>Na plovárně s Kateřinou </a:t>
            </a:r>
            <a:r>
              <a:rPr lang="cs-CZ" sz="1300" dirty="0" err="1" smtClean="0">
                <a:latin typeface="Calibri" pitchFamily="34" charset="0"/>
                <a:hlinkClick r:id="rId2"/>
              </a:rPr>
              <a:t>Englichovou</a:t>
            </a:r>
            <a:r>
              <a:rPr lang="cs-CZ" sz="1300" dirty="0" smtClean="0">
                <a:latin typeface="Calibri" pitchFamily="34" charset="0"/>
                <a:hlinkClick r:id="rId2"/>
              </a:rPr>
              <a:t> — Česká televize</a:t>
            </a:r>
            <a:r>
              <a:rPr lang="cs-CZ" sz="2800" dirty="0" smtClean="0"/>
              <a:t>					</a:t>
            </a:r>
            <a:r>
              <a:rPr lang="cs-CZ" sz="1200" dirty="0" smtClean="0"/>
              <a:t>            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11960" y="1600200"/>
            <a:ext cx="4474840" cy="4709323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harfa </a:t>
            </a:r>
            <a:r>
              <a:rPr lang="cs-CZ" sz="2200" dirty="0">
                <a:latin typeface="Calibri" pitchFamily="34" charset="0"/>
              </a:rPr>
              <a:t>má 47 </a:t>
            </a:r>
            <a:r>
              <a:rPr lang="cs-CZ" sz="2200" dirty="0" smtClean="0">
                <a:latin typeface="Calibri" pitchFamily="34" charset="0"/>
              </a:rPr>
              <a:t>strun</a:t>
            </a:r>
          </a:p>
          <a:p>
            <a:pPr marL="0" indent="0"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   jsou </a:t>
            </a:r>
            <a:r>
              <a:rPr lang="cs-CZ" sz="2200" dirty="0">
                <a:latin typeface="Calibri" pitchFamily="34" charset="0"/>
              </a:rPr>
              <a:t>diatonicky laděné v ces </a:t>
            </a:r>
            <a:r>
              <a:rPr lang="cs-CZ" sz="2200" dirty="0" smtClean="0">
                <a:latin typeface="Calibri" pitchFamily="34" charset="0"/>
              </a:rPr>
              <a:t>dur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>
                <a:latin typeface="Calibri" pitchFamily="34" charset="0"/>
              </a:rPr>
              <a:t>k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>
                <a:latin typeface="Calibri" pitchFamily="34" charset="0"/>
              </a:rPr>
              <a:t>chromatickému </a:t>
            </a:r>
            <a:r>
              <a:rPr lang="cs-CZ" sz="2200" dirty="0" smtClean="0">
                <a:latin typeface="Calibri" pitchFamily="34" charset="0"/>
              </a:rPr>
              <a:t>zvyšování tónů   slouží </a:t>
            </a:r>
            <a:r>
              <a:rPr lang="cs-CZ" sz="2200" dirty="0">
                <a:latin typeface="Calibri" pitchFamily="34" charset="0"/>
              </a:rPr>
              <a:t>7</a:t>
            </a:r>
            <a:r>
              <a:rPr lang="cs-CZ" sz="2200" dirty="0" smtClean="0">
                <a:latin typeface="Calibri" pitchFamily="34" charset="0"/>
              </a:rPr>
              <a:t> pedálů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všechny </a:t>
            </a:r>
            <a:r>
              <a:rPr lang="cs-CZ" sz="2200" dirty="0">
                <a:latin typeface="Calibri" pitchFamily="34" charset="0"/>
              </a:rPr>
              <a:t>struny </a:t>
            </a:r>
            <a:r>
              <a:rPr lang="cs-CZ" sz="2200" i="1" dirty="0">
                <a:solidFill>
                  <a:srgbClr val="FF0000"/>
                </a:solidFill>
                <a:latin typeface="Calibri" pitchFamily="34" charset="0"/>
              </a:rPr>
              <a:t>ces</a:t>
            </a:r>
            <a:r>
              <a:rPr lang="cs-CZ" sz="2200" dirty="0">
                <a:latin typeface="Calibri" pitchFamily="34" charset="0"/>
              </a:rPr>
              <a:t> jsou </a:t>
            </a:r>
            <a:r>
              <a:rPr lang="cs-CZ" sz="2200" dirty="0" smtClean="0">
                <a:latin typeface="Calibri" pitchFamily="34" charset="0"/>
              </a:rPr>
              <a:t>pro lepší </a:t>
            </a:r>
            <a:r>
              <a:rPr lang="cs-CZ" sz="2200" dirty="0">
                <a:latin typeface="Calibri" pitchFamily="34" charset="0"/>
              </a:rPr>
              <a:t>orientaci nabarveny </a:t>
            </a:r>
            <a:r>
              <a:rPr lang="cs-CZ" sz="2200" dirty="0" smtClean="0">
                <a:latin typeface="Calibri" pitchFamily="34" charset="0"/>
              </a:rPr>
              <a:t>červeně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všechny struny</a:t>
            </a:r>
            <a:r>
              <a:rPr lang="cs-CZ" sz="2200" dirty="0" smtClean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sz="2200" i="1" dirty="0">
                <a:solidFill>
                  <a:srgbClr val="00B0F0"/>
                </a:solidFill>
                <a:latin typeface="Calibri" pitchFamily="34" charset="0"/>
              </a:rPr>
              <a:t>fes</a:t>
            </a:r>
            <a:r>
              <a:rPr lang="cs-CZ" sz="2200" dirty="0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 sz="2200" dirty="0" smtClean="0">
                <a:latin typeface="Calibri" pitchFamily="34" charset="0"/>
              </a:rPr>
              <a:t>modře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  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          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             Bedřich Smetana: </a:t>
            </a:r>
          </a:p>
          <a:p>
            <a:pPr lvl="4">
              <a:buClr>
                <a:schemeClr val="accent2">
                  <a:lumMod val="75000"/>
                </a:schemeClr>
              </a:buCl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Vyšehrad, Má vlast</a:t>
            </a:r>
            <a:endParaRPr lang="cs-CZ" sz="2200" dirty="0"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2860023" cy="4752528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53136"/>
            <a:ext cx="1656184" cy="1713294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148064" y="6021288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10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31840" y="6021288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9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344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424936" cy="990600"/>
          </a:xfrm>
        </p:spPr>
        <p:txBody>
          <a:bodyPr>
            <a:noAutofit/>
          </a:bodyPr>
          <a:lstStyle/>
          <a:p>
            <a:r>
              <a:rPr lang="cs-CZ" sz="2800" dirty="0" smtClean="0"/>
              <a:t>				                               </a:t>
            </a:r>
            <a:r>
              <a:rPr lang="cs-CZ" sz="1200" dirty="0" smtClean="0">
                <a:latin typeface="Calibri" pitchFamily="34" charset="0"/>
                <a:hlinkClick r:id="rId2"/>
              </a:rPr>
              <a:t>Jiří </a:t>
            </a:r>
            <a:r>
              <a:rPr lang="cs-CZ" sz="1200" dirty="0" err="1" smtClean="0">
                <a:latin typeface="Calibri" pitchFamily="34" charset="0"/>
                <a:hlinkClick r:id="rId2"/>
              </a:rPr>
              <a:t>Stivín</a:t>
            </a:r>
            <a:r>
              <a:rPr lang="cs-CZ" sz="1200" dirty="0" smtClean="0">
                <a:latin typeface="Calibri" pitchFamily="34" charset="0"/>
              </a:rPr>
              <a:t>               </a:t>
            </a:r>
            <a:r>
              <a:rPr lang="cs-CZ" sz="2800" spc="600" dirty="0" smtClean="0"/>
              <a:t> PIKOLA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PŘÍČNÁ FLÉTNA, flauto </a:t>
            </a:r>
            <a:r>
              <a:rPr lang="cs-CZ" sz="2800" dirty="0" err="1" smtClean="0"/>
              <a:t>traverso</a:t>
            </a:r>
            <a:r>
              <a:rPr lang="cs-CZ" sz="2800" dirty="0" smtClean="0"/>
              <a:t>, </a:t>
            </a:r>
            <a:r>
              <a:rPr lang="cs-CZ" sz="2800" dirty="0" err="1" smtClean="0"/>
              <a:t>concert</a:t>
            </a:r>
            <a:r>
              <a:rPr lang="cs-CZ" sz="2800" dirty="0" smtClean="0"/>
              <a:t> </a:t>
            </a:r>
            <a:r>
              <a:rPr lang="cs-CZ" sz="2800" dirty="0" err="1" smtClean="0"/>
              <a:t>flute</a:t>
            </a:r>
            <a:r>
              <a:rPr lang="cs-CZ" sz="2800" dirty="0" smtClean="0"/>
              <a:t>   				         </a:t>
            </a:r>
            <a:endParaRPr lang="cs-CZ" sz="2800" dirty="0"/>
          </a:p>
        </p:txBody>
      </p:sp>
      <p:pic>
        <p:nvPicPr>
          <p:cNvPr id="5" name="Zástupný symbol pro obsah 4" descr="800px-Piccolo_flute2[1]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1628800"/>
            <a:ext cx="2549982" cy="1584176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Zástupný symbol pro obsah 5" descr="800px-Western_concert_flute_2[1]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611560" y="3356992"/>
            <a:ext cx="4038600" cy="3028950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347864" y="2924944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16416" y="5589240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1916832"/>
            <a:ext cx="403244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Calibri" pitchFamily="34" charset="0"/>
              </a:rPr>
              <a:t>zvuk: vzdušný, jemný, čistý</a:t>
            </a:r>
          </a:p>
          <a:p>
            <a:r>
              <a:rPr lang="cs-CZ" sz="2200" dirty="0" smtClean="0">
                <a:latin typeface="Calibri" pitchFamily="34" charset="0"/>
              </a:rPr>
              <a:t>v orchestru od roku 1700</a:t>
            </a:r>
          </a:p>
          <a:p>
            <a:endParaRPr lang="cs-CZ" sz="2200" dirty="0" smtClean="0">
              <a:latin typeface="Calibri" pitchFamily="34" charset="0"/>
            </a:endParaRPr>
          </a:p>
          <a:p>
            <a:r>
              <a:rPr lang="cs-CZ" sz="2200" dirty="0" smtClean="0">
                <a:latin typeface="Calibri" pitchFamily="34" charset="0"/>
              </a:rPr>
              <a:t>Wolfgang Amadeus Mozart:</a:t>
            </a:r>
          </a:p>
          <a:p>
            <a:pPr>
              <a:buClr>
                <a:schemeClr val="accent2">
                  <a:lumMod val="75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Koncert pro flétnu a harfu C dur, KV 299</a:t>
            </a:r>
          </a:p>
          <a:p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r>
              <a:rPr lang="cs-CZ" sz="2200" dirty="0" err="1" smtClean="0">
                <a:latin typeface="Calibri" pitchFamily="34" charset="0"/>
              </a:rPr>
              <a:t>Claude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Debussy</a:t>
            </a:r>
            <a:r>
              <a:rPr lang="cs-CZ" sz="2200" dirty="0" smtClean="0">
                <a:latin typeface="Calibri" pitchFamily="34" charset="0"/>
              </a:rPr>
              <a:t>:</a:t>
            </a:r>
          </a:p>
          <a:p>
            <a:pPr>
              <a:buClr>
                <a:schemeClr val="accent2">
                  <a:lumMod val="75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Syrinx pro sólovou flétnu</a:t>
            </a:r>
          </a:p>
          <a:p>
            <a:endParaRPr lang="cs-CZ" sz="2200" dirty="0" smtClean="0">
              <a:latin typeface="Calibri" pitchFamily="34" charset="0"/>
            </a:endParaRPr>
          </a:p>
          <a:p>
            <a:pPr>
              <a:buClr>
                <a:schemeClr val="accent2">
                  <a:lumMod val="75000"/>
                </a:schemeClr>
              </a:buClr>
              <a:buSzPct val="80000"/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 Preludium k Faunovu odpoledni</a:t>
            </a:r>
          </a:p>
          <a:p>
            <a:endParaRPr lang="cs-CZ" sz="2200" dirty="0" smtClean="0">
              <a:latin typeface="Calibri" pitchFamily="34" charset="0"/>
            </a:endParaRPr>
          </a:p>
          <a:p>
            <a:endParaRPr lang="cs-CZ" sz="2200" dirty="0">
              <a:latin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609329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12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1" name="Tlačítko akce: Návrat 10">
            <a:hlinkClick r:id="rId5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BAROKNÍ PŘÍČNÁ FLÉTNA</a:t>
            </a:r>
            <a:endParaRPr lang="cs-CZ" sz="2800" dirty="0"/>
          </a:p>
        </p:txBody>
      </p:sp>
      <p:pic>
        <p:nvPicPr>
          <p:cNvPr id="8" name="Zástupný symbol pro obsah 7" descr="800px-Traverso_007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772816"/>
            <a:ext cx="3966592" cy="2384913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>
          <a:xfrm>
            <a:off x="4788024" y="1772816"/>
            <a:ext cx="3886200" cy="2808312"/>
          </a:xfrm>
          <a:noFill/>
          <a:ln>
            <a:noFill/>
          </a:ln>
          <a:effectLst>
            <a:softEdge rad="12700"/>
          </a:effectLst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asijského původu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12. století – Evropa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předchůdce </a:t>
            </a:r>
            <a:r>
              <a:rPr lang="cs-CZ" sz="2200" dirty="0" smtClean="0">
                <a:latin typeface="Calibri" pitchFamily="34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příčná píšťala ze dřeva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17. a 18. století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součástí orchestru 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endParaRPr lang="cs-CZ" sz="2200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5661248"/>
            <a:ext cx="4988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1110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6416" y="4221088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3789040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13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3" name="Tlačítko akce: Návrat 12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1520" y="4725144"/>
            <a:ext cx="88924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lain" startAt="1832"/>
            </a:pPr>
            <a:r>
              <a:rPr lang="cs-CZ" sz="2200" dirty="0" smtClean="0">
                <a:latin typeface="Calibri" pitchFamily="34" charset="0"/>
              </a:rPr>
              <a:t> </a:t>
            </a:r>
          </a:p>
          <a:p>
            <a:pPr marL="457200" indent="-457200"/>
            <a:r>
              <a:rPr lang="cs-CZ" sz="2200" dirty="0" err="1" smtClean="0">
                <a:latin typeface="Calibri" pitchFamily="34" charset="0"/>
              </a:rPr>
              <a:t>Theobald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Böhm</a:t>
            </a:r>
            <a:r>
              <a:rPr lang="cs-CZ" sz="2200" dirty="0" smtClean="0">
                <a:latin typeface="Calibri" pitchFamily="34" charset="0"/>
              </a:rPr>
              <a:t> vyvrtal dírky podle akustických měřítek a je opatřil klapkami.  </a:t>
            </a:r>
          </a:p>
        </p:txBody>
      </p:sp>
    </p:spTree>
    <p:extLst>
      <p:ext uri="{BB962C8B-B14F-4D97-AF65-F5344CB8AC3E}">
        <p14:creationId xmlns="" xmlns:p14="http://schemas.microsoft.com/office/powerpoint/2010/main" val="3057198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332656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HOBOJ, </a:t>
            </a:r>
            <a:r>
              <a:rPr lang="cs-CZ" sz="2800" dirty="0" err="1" smtClean="0"/>
              <a:t>oboe</a:t>
            </a:r>
            <a:r>
              <a:rPr lang="cs-CZ" sz="2800" dirty="0" smtClean="0"/>
              <a:t>, </a:t>
            </a:r>
            <a:r>
              <a:rPr lang="cs-CZ" sz="2800" dirty="0" err="1" smtClean="0"/>
              <a:t>oboe</a:t>
            </a:r>
            <a:r>
              <a:rPr lang="cs-CZ" sz="2800" dirty="0" smtClean="0"/>
              <a:t>					   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7" name="Zástupný symbol pro obsah 6" descr="800px-Oboe_modern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916832"/>
            <a:ext cx="4305104" cy="3024336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>
          <a:xfrm>
            <a:off x="4860032" y="2132856"/>
            <a:ext cx="3886200" cy="39996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tenký, ostrý, jasný, řezavý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1650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</a:t>
            </a:r>
            <a:endParaRPr lang="cs-CZ" sz="2200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Johann</a:t>
            </a:r>
            <a:r>
              <a:rPr lang="cs-CZ" sz="2200" dirty="0" smtClean="0">
                <a:latin typeface="Calibri" pitchFamily="34" charset="0"/>
              </a:rPr>
              <a:t> Sebastian </a:t>
            </a:r>
            <a:r>
              <a:rPr lang="cs-CZ" sz="2200" dirty="0" err="1" smtClean="0">
                <a:latin typeface="Calibri" pitchFamily="34" charset="0"/>
              </a:rPr>
              <a:t>Bach</a:t>
            </a:r>
            <a:r>
              <a:rPr lang="cs-CZ" sz="2200" dirty="0" smtClean="0">
                <a:latin typeface="Calibri" pitchFamily="34" charset="0"/>
              </a:rPr>
              <a:t>: </a:t>
            </a:r>
          </a:p>
          <a:p>
            <a:pPr>
              <a:buSzPct val="80000"/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Braniborský koncert č. 1, č. 2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465313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14</a:t>
            </a:r>
            <a:endParaRPr lang="cs-CZ" sz="1200" dirty="0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896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ANGLICKÝ ROH,</a:t>
            </a:r>
            <a:r>
              <a:rPr lang="cs-CZ" sz="2800" i="1" dirty="0" smtClean="0"/>
              <a:t> </a:t>
            </a:r>
            <a:r>
              <a:rPr lang="cs-CZ" sz="2800" dirty="0" err="1" smtClean="0"/>
              <a:t>corno</a:t>
            </a:r>
            <a:r>
              <a:rPr lang="cs-CZ" sz="2800" dirty="0" smtClean="0"/>
              <a:t> </a:t>
            </a:r>
            <a:r>
              <a:rPr lang="cs-CZ" sz="2800" dirty="0" err="1" smtClean="0"/>
              <a:t>inglese</a:t>
            </a:r>
            <a:r>
              <a:rPr lang="cs-CZ" sz="2800" dirty="0" smtClean="0"/>
              <a:t>,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horn</a:t>
            </a:r>
            <a:r>
              <a:rPr lang="cs-CZ" sz="1200" dirty="0" smtClean="0"/>
              <a:t>             </a:t>
            </a:r>
            <a:endParaRPr lang="cs-CZ" sz="2800" dirty="0"/>
          </a:p>
        </p:txBody>
      </p:sp>
      <p:pic>
        <p:nvPicPr>
          <p:cNvPr id="5" name="Zástupný symbol pro obsah 7" descr="578px-English_Horn_picture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1858029"/>
            <a:ext cx="3886200" cy="4034118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2276872"/>
            <a:ext cx="4392488" cy="3495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teplý, jemný, milostný</a:t>
            </a:r>
          </a:p>
          <a:p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</a:t>
            </a:r>
          </a:p>
          <a:p>
            <a:pPr marL="457200" indent="-457200">
              <a:buNone/>
            </a:pPr>
            <a:r>
              <a:rPr lang="cs-CZ" sz="2200" dirty="0" smtClean="0">
                <a:latin typeface="Calibri" pitchFamily="34" charset="0"/>
              </a:rPr>
              <a:t>Antonín Dvořák: </a:t>
            </a:r>
          </a:p>
          <a:p>
            <a:pPr marL="457200" indent="-457200">
              <a:buSzPct val="80000"/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2. věta, Largo </a:t>
            </a:r>
          </a:p>
          <a:p>
            <a:pPr marL="457200" indent="-457200">
              <a:buNone/>
            </a:pPr>
            <a:r>
              <a:rPr lang="cs-CZ" sz="2200" dirty="0" smtClean="0">
                <a:latin typeface="Calibri" pitchFamily="34" charset="0"/>
              </a:rPr>
              <a:t>Symfonie č. IX e moll, Z Nového světa 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5589240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15</a:t>
            </a:r>
            <a:endParaRPr lang="cs-CZ" sz="1200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KLARINET, </a:t>
            </a:r>
            <a:r>
              <a:rPr lang="cs-CZ" sz="2800" dirty="0" err="1" smtClean="0"/>
              <a:t>clarinetto</a:t>
            </a:r>
            <a:r>
              <a:rPr lang="cs-CZ" sz="2800" dirty="0" smtClean="0"/>
              <a:t>, </a:t>
            </a:r>
            <a:r>
              <a:rPr lang="cs-CZ" sz="2800" dirty="0" err="1" smtClean="0"/>
              <a:t>clarinet</a:t>
            </a:r>
            <a:r>
              <a:rPr lang="cs-CZ" sz="2800" dirty="0" smtClean="0"/>
              <a:t>                  </a:t>
            </a:r>
            <a:r>
              <a:rPr lang="cs-CZ" sz="1300" dirty="0" err="1" smtClean="0">
                <a:latin typeface="Calibri" pitchFamily="34" charset="0"/>
                <a:hlinkClick r:id="rId2"/>
              </a:rPr>
              <a:t>Clarinet</a:t>
            </a:r>
            <a:r>
              <a:rPr lang="cs-CZ" sz="1300" dirty="0" smtClean="0">
                <a:latin typeface="Calibri" pitchFamily="34" charset="0"/>
                <a:hlinkClick r:id="rId2"/>
              </a:rPr>
              <a:t> </a:t>
            </a:r>
            <a:r>
              <a:rPr lang="cs-CZ" sz="1300" dirty="0" err="1" smtClean="0">
                <a:latin typeface="Calibri" pitchFamily="34" charset="0"/>
                <a:hlinkClick r:id="rId2"/>
              </a:rPr>
              <a:t>Factory</a:t>
            </a:r>
            <a:r>
              <a:rPr lang="cs-CZ" sz="1300" dirty="0" smtClean="0">
                <a:latin typeface="Calibri" pitchFamily="34" charset="0"/>
                <a:hlinkClick r:id="rId2"/>
              </a:rPr>
              <a:t> - </a:t>
            </a:r>
            <a:r>
              <a:rPr lang="cs-CZ" sz="1300" dirty="0" err="1" smtClean="0">
                <a:latin typeface="Calibri" pitchFamily="34" charset="0"/>
                <a:hlinkClick r:id="rId2"/>
              </a:rPr>
              <a:t>Clarinet</a:t>
            </a:r>
            <a:r>
              <a:rPr lang="cs-CZ" sz="1300" dirty="0" smtClean="0">
                <a:latin typeface="Calibri" pitchFamily="34" charset="0"/>
                <a:hlinkClick r:id="rId2"/>
              </a:rPr>
              <a:t> </a:t>
            </a:r>
            <a:r>
              <a:rPr lang="cs-CZ" sz="1300" dirty="0" err="1" smtClean="0">
                <a:latin typeface="Calibri" pitchFamily="34" charset="0"/>
                <a:hlinkClick r:id="rId2"/>
              </a:rPr>
              <a:t>Factory</a:t>
            </a:r>
            <a:r>
              <a:rPr lang="cs-CZ" sz="1300" dirty="0" smtClean="0">
                <a:latin typeface="Calibri" pitchFamily="34" charset="0"/>
              </a:rPr>
              <a:t>			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						       </a:t>
            </a:r>
            <a:br>
              <a:rPr lang="cs-CZ" sz="1200" dirty="0" smtClean="0"/>
            </a:br>
            <a:r>
              <a:rPr lang="cs-CZ" sz="1200" dirty="0" smtClean="0"/>
              <a:t>								       </a:t>
            </a:r>
            <a:endParaRPr lang="cs-CZ" sz="2800" dirty="0"/>
          </a:p>
        </p:txBody>
      </p:sp>
      <p:pic>
        <p:nvPicPr>
          <p:cNvPr id="5" name="Zástupný symbol pro obsah 4" descr="228px-Clarinets_german[1]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1628800"/>
            <a:ext cx="1722737" cy="4525963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60032" y="1772816"/>
            <a:ext cx="3886200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sytý, vřelý, hypnotizující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1770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klarinetisté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Felix Slováček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Jindřich </a:t>
            </a:r>
            <a:r>
              <a:rPr lang="cs-CZ" sz="2200" dirty="0" err="1" smtClean="0">
                <a:latin typeface="Calibri" pitchFamily="34" charset="0"/>
              </a:rPr>
              <a:t>Pavliš</a:t>
            </a:r>
            <a:r>
              <a:rPr lang="cs-CZ" sz="2200" dirty="0" smtClean="0">
                <a:latin typeface="Calibri" pitchFamily="34" charset="0"/>
              </a:rPr>
              <a:t>: </a:t>
            </a:r>
            <a:r>
              <a:rPr lang="cs-CZ" sz="2200" dirty="0" err="1" smtClean="0">
                <a:latin typeface="Calibri" pitchFamily="34" charset="0"/>
              </a:rPr>
              <a:t>Clarinet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Factory</a:t>
            </a: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Wolfgang Amadeus Mozart: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Koncert pro klarinet A dur</a:t>
            </a:r>
            <a:endParaRPr lang="cs-CZ" sz="2200" dirty="0">
              <a:latin typeface="Calibri" pitchFamily="34" charset="0"/>
            </a:endParaRPr>
          </a:p>
        </p:txBody>
      </p:sp>
      <p:pic>
        <p:nvPicPr>
          <p:cNvPr id="10242" name="Picture 2" descr="Soubor:Klarinetove dily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700808"/>
            <a:ext cx="1388622" cy="446449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995936" y="5877272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17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3728" y="573325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16</a:t>
            </a:r>
            <a:endParaRPr lang="cs-CZ" sz="1200" dirty="0"/>
          </a:p>
        </p:txBody>
      </p:sp>
      <p:sp>
        <p:nvSpPr>
          <p:cNvPr id="9" name="Tlačítko akce: Návrat 8">
            <a:hlinkClick r:id="rId6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FAGOT, </a:t>
            </a:r>
            <a:r>
              <a:rPr lang="cs-CZ" sz="2800" dirty="0" err="1" smtClean="0"/>
              <a:t>fagotto</a:t>
            </a:r>
            <a:r>
              <a:rPr lang="cs-CZ" sz="2800" dirty="0" smtClean="0"/>
              <a:t>, </a:t>
            </a:r>
            <a:r>
              <a:rPr lang="cs-CZ" sz="2800" dirty="0" err="1" smtClean="0"/>
              <a:t>bassoon</a:t>
            </a:r>
            <a:r>
              <a:rPr lang="cs-CZ" sz="2800" dirty="0" smtClean="0"/>
              <a:t>	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262px-FoxBassoon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628800"/>
            <a:ext cx="1979637" cy="4525963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16016" y="1916832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basový, drsný, komický,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lkavý, neotesaný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1700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Wolfgang Amadeus Mozart: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Koncert pro fagot B dur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573325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18</a:t>
            </a:r>
            <a:endParaRPr lang="cs-CZ" sz="1200" dirty="0"/>
          </a:p>
        </p:txBody>
      </p:sp>
      <p:pic>
        <p:nvPicPr>
          <p:cNvPr id="8194" name="Picture 2" descr="http://upload.wikimedia.org/wikipedia/commons/thumb/8/8d/Fagot-prurez.png/150px-Fagot-prurez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700808"/>
            <a:ext cx="1584176" cy="4319520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995936" y="5661248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LESNÍ ROH, </a:t>
            </a:r>
            <a:r>
              <a:rPr lang="cs-CZ" sz="2800" dirty="0" err="1" smtClean="0"/>
              <a:t>corno</a:t>
            </a:r>
            <a:r>
              <a:rPr lang="cs-CZ" sz="2800" dirty="0" smtClean="0"/>
              <a:t>, </a:t>
            </a:r>
            <a:r>
              <a:rPr lang="cs-CZ" sz="2800" dirty="0" err="1" smtClean="0"/>
              <a:t>french</a:t>
            </a:r>
            <a:r>
              <a:rPr lang="cs-CZ" sz="2800" i="1" dirty="0" smtClean="0"/>
              <a:t> </a:t>
            </a:r>
            <a:r>
              <a:rPr lang="cs-CZ" sz="2800" dirty="0" err="1" smtClean="0"/>
              <a:t>horn</a:t>
            </a:r>
            <a:r>
              <a:rPr lang="cs-CZ" sz="2800" dirty="0" smtClean="0"/>
              <a:t>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800px-French_horn_front[1]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2493058"/>
            <a:ext cx="3886200" cy="2764060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860032" y="1844824"/>
            <a:ext cx="4119587" cy="421569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slavnostní, daleký, malebný,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     zřetelný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ladění: v F, v B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1700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Bedřich Smetana: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fanfáry k předehře k opeře Libuše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Leoš Janáček: </a:t>
            </a:r>
            <a:r>
              <a:rPr lang="cs-CZ" sz="2200" dirty="0" err="1" smtClean="0">
                <a:latin typeface="Calibri" pitchFamily="34" charset="0"/>
              </a:rPr>
              <a:t>Sinfonietta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4797152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20</a:t>
            </a:r>
            <a:endParaRPr lang="cs-CZ" sz="1200" dirty="0"/>
          </a:p>
        </p:txBody>
      </p:sp>
      <p:sp>
        <p:nvSpPr>
          <p:cNvPr id="8" name="Tlačítko akce: Návrat 7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TRUBKA, tromba, trumpet	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170px-Trumpet_american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628800"/>
            <a:ext cx="1288800" cy="4525963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0" y="1916832"/>
            <a:ext cx="4299100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jasný, svěží, břeskný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příbuzní: </a:t>
            </a:r>
            <a:r>
              <a:rPr lang="cs-CZ" sz="2200" dirty="0" err="1" smtClean="0">
                <a:latin typeface="Calibri" pitchFamily="34" charset="0"/>
              </a:rPr>
              <a:t>cornet</a:t>
            </a:r>
            <a:r>
              <a:rPr lang="cs-CZ" sz="2200" dirty="0" smtClean="0">
                <a:latin typeface="Calibri" pitchFamily="34" charset="0"/>
              </a:rPr>
              <a:t>, clarina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1800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</a:t>
            </a: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Joseph</a:t>
            </a:r>
            <a:r>
              <a:rPr lang="cs-CZ" sz="2200" dirty="0" smtClean="0">
                <a:latin typeface="Calibri" pitchFamily="34" charset="0"/>
              </a:rPr>
              <a:t> Haydn: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Koncert pro trubku a orchestr Es dur</a:t>
            </a:r>
            <a:endParaRPr lang="cs-CZ" sz="2200" dirty="0">
              <a:latin typeface="Calibri" pitchFamily="34" charset="0"/>
            </a:endParaRPr>
          </a:p>
        </p:txBody>
      </p:sp>
      <p:pic>
        <p:nvPicPr>
          <p:cNvPr id="6146" name="Picture 2" descr="http://upload.wikimedia.org/wikipedia/commons/thumb/e/e0/Eheiii.jpg/400px-Eheiii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1421501" y="3267131"/>
            <a:ext cx="4284777" cy="129614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3851920" y="5733256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22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805264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21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9" name="Tlačítko akce: Návrat 8">
            <a:hlinkClick r:id="rId5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POZOUN, trombone, </a:t>
            </a:r>
            <a:r>
              <a:rPr lang="cs-CZ" sz="2800" dirty="0" err="1" smtClean="0"/>
              <a:t>trombone</a:t>
            </a:r>
            <a:r>
              <a:rPr lang="cs-CZ" sz="2800" dirty="0" smtClean="0"/>
              <a:t>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800px-Trombone_CG_Bach42AG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2417763"/>
            <a:ext cx="3886200" cy="2914650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88024" y="1988840"/>
            <a:ext cx="3886200" cy="407168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sytý, temný, bojovný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altový, basový, kontrabasový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Hector Berlioz: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5. věta, Sabat 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Fantastická symfonie</a:t>
            </a:r>
          </a:p>
          <a:p>
            <a:pPr>
              <a:buNone/>
            </a:pPr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Bedřich Smetana: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Calibri" pitchFamily="34" charset="0"/>
              </a:rPr>
              <a:t>Šárka, Má vlast</a:t>
            </a:r>
            <a:endParaRPr lang="cs-CZ" sz="22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5013176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23</a:t>
            </a:r>
            <a:endParaRPr lang="cs-CZ" sz="1200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TUBA, </a:t>
            </a:r>
            <a:r>
              <a:rPr lang="cs-CZ" sz="2800" dirty="0" err="1" smtClean="0"/>
              <a:t>tuba</a:t>
            </a:r>
            <a:r>
              <a:rPr lang="cs-CZ" sz="2800" dirty="0" smtClean="0"/>
              <a:t>, </a:t>
            </a:r>
            <a:r>
              <a:rPr lang="cs-CZ" sz="2800" dirty="0" err="1" smtClean="0"/>
              <a:t>tuba</a:t>
            </a:r>
            <a:r>
              <a:rPr lang="cs-CZ" sz="2800" dirty="0" smtClean="0"/>
              <a:t>			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Two_F_tubas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09600" y="1931988"/>
            <a:ext cx="3886200" cy="3886200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88024" y="2276872"/>
            <a:ext cx="3886200" cy="270352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</a:t>
            </a:r>
            <a:r>
              <a:rPr lang="cs-CZ" sz="2200" dirty="0" err="1" smtClean="0">
                <a:latin typeface="Calibri" pitchFamily="34" charset="0"/>
              </a:rPr>
              <a:t>nabubřelý</a:t>
            </a:r>
            <a:r>
              <a:rPr lang="cs-CZ" sz="2200" dirty="0" smtClean="0">
                <a:latin typeface="Calibri" pitchFamily="34" charset="0"/>
              </a:rPr>
              <a:t>, basový, hlučný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příbuzní: eufonium, suzafon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1840</a:t>
            </a:r>
          </a:p>
          <a:p>
            <a:pPr>
              <a:buNone/>
            </a:pPr>
            <a:r>
              <a:rPr lang="cs-CZ" sz="2000" dirty="0" smtClean="0"/>
              <a:t>  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5085184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24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TYMPÁNY				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Standard_timpani_setup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2204864"/>
            <a:ext cx="4320480" cy="3240360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92080" y="2132856"/>
            <a:ext cx="3456384" cy="35283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zvuk: vyladěný tón</a:t>
            </a: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v orchestru od roku 1800</a:t>
            </a:r>
          </a:p>
          <a:p>
            <a:endParaRPr lang="cs-CZ" sz="2200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latin typeface="Calibri" pitchFamily="34" charset="0"/>
              </a:rPr>
              <a:t>      </a:t>
            </a: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Carl</a:t>
            </a:r>
            <a:r>
              <a:rPr lang="cs-CZ" sz="2200" dirty="0" smtClean="0">
                <a:latin typeface="Calibri" pitchFamily="34" charset="0"/>
              </a:rPr>
              <a:t> </a:t>
            </a:r>
            <a:r>
              <a:rPr lang="cs-CZ" sz="2200" dirty="0" err="1" smtClean="0">
                <a:latin typeface="Calibri" pitchFamily="34" charset="0"/>
              </a:rPr>
              <a:t>Orff</a:t>
            </a:r>
            <a:r>
              <a:rPr lang="cs-CZ" sz="2200" dirty="0" smtClean="0">
                <a:latin typeface="Calibri" pitchFamily="34" charset="0"/>
              </a:rPr>
              <a:t>: </a:t>
            </a:r>
          </a:p>
          <a:p>
            <a:pPr>
              <a:buNone/>
            </a:pPr>
            <a:r>
              <a:rPr lang="cs-CZ" sz="2200" dirty="0" err="1" smtClean="0">
                <a:latin typeface="Calibri" pitchFamily="34" charset="0"/>
              </a:rPr>
              <a:t>Carmina</a:t>
            </a:r>
            <a:r>
              <a:rPr lang="cs-CZ" sz="2200" dirty="0" smtClean="0">
                <a:latin typeface="Calibri" pitchFamily="34" charset="0"/>
              </a:rPr>
              <a:t> Burana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koncertní provedení </a:t>
            </a:r>
          </a:p>
          <a:p>
            <a:pPr>
              <a:buNone/>
            </a:pPr>
            <a:r>
              <a:rPr lang="cs-CZ" sz="2000" dirty="0" smtClean="0">
                <a:latin typeface="Calibri" pitchFamily="34" charset="0"/>
              </a:rPr>
              <a:t>PS IUVENTUS Svitavy</a:t>
            </a:r>
            <a:endParaRPr lang="cs-CZ" sz="20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5085184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25</a:t>
            </a:r>
            <a:endParaRPr lang="cs-CZ" sz="1200" dirty="0"/>
          </a:p>
        </p:txBody>
      </p:sp>
      <p:sp>
        <p:nvSpPr>
          <p:cNvPr id="7" name="Tlačítko akce: Návrat 6">
            <a:hlinkClick r:id="rId3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BUBEN							</a:t>
            </a:r>
            <a:r>
              <a:rPr lang="cs-CZ" sz="1200" dirty="0" smtClean="0"/>
              <a:t>         </a:t>
            </a:r>
            <a:endParaRPr lang="cs-CZ" sz="2800" dirty="0"/>
          </a:p>
        </p:txBody>
      </p:sp>
      <p:pic>
        <p:nvPicPr>
          <p:cNvPr id="5" name="Zástupný symbol pro obsah 4" descr="150px-Spazzole-brushes[1]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860032" y="3717032"/>
            <a:ext cx="3255950" cy="2105514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Zástupný symbol pro obsah 5" descr="220px-Thoth08BigasDrumEvansChalmette[1]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827584" y="1700808"/>
            <a:ext cx="3135911" cy="4176464"/>
          </a:xfrm>
          <a:prstGeom prst="round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275856" y="5517232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26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68344" y="5445224"/>
            <a:ext cx="3545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27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916832"/>
            <a:ext cx="439248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Calibri" pitchFamily="34" charset="0"/>
              </a:rPr>
              <a:t>zvuk: nejobjemnější, nejintenzivnější  </a:t>
            </a:r>
          </a:p>
          <a:p>
            <a:pPr algn="ctr"/>
            <a:endParaRPr lang="cs-CZ" sz="2200" dirty="0" smtClean="0">
              <a:latin typeface="Calibri" pitchFamily="34" charset="0"/>
            </a:endParaRPr>
          </a:p>
          <a:p>
            <a:pPr algn="ctr"/>
            <a:r>
              <a:rPr lang="cs-CZ" sz="2200" dirty="0" smtClean="0">
                <a:latin typeface="Calibri" pitchFamily="34" charset="0"/>
              </a:rPr>
              <a:t>v orchestru od roku 1840</a:t>
            </a:r>
          </a:p>
          <a:p>
            <a:pPr algn="ctr"/>
            <a:r>
              <a:rPr lang="cs-CZ" sz="2200" dirty="0" smtClean="0">
                <a:latin typeface="Calibri" pitchFamily="34" charset="0"/>
              </a:rPr>
              <a:t>  </a:t>
            </a:r>
          </a:p>
          <a:p>
            <a:endParaRPr lang="cs-CZ" sz="2200" dirty="0">
              <a:latin typeface="Calibri" pitchFamily="34" charset="0"/>
            </a:endParaRPr>
          </a:p>
        </p:txBody>
      </p:sp>
      <p:sp>
        <p:nvSpPr>
          <p:cNvPr id="9" name="Tlačítko akce: Návrat 8">
            <a:hlinkClick r:id="rId4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ÚKOLY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Autofit/>
          </a:bodyPr>
          <a:lstStyle/>
          <a:p>
            <a:pPr marL="51435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Dle jakých znaků jsou nástroje rozděleny do skupin?</a:t>
            </a: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dle materiálu, z něhož jsou vyrobeny</a:t>
            </a: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dle způsobu hry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 startAt="2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Dle jakých hledisek jsou nástroje seřazeny ve skupinách?</a:t>
            </a: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podle výšky tónu, podle velikosti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 startAt="3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Podle těchto hledisek seřaď : strunné nástroje</a:t>
            </a: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                                   dechové nástroje</a:t>
            </a:r>
          </a:p>
          <a:p>
            <a:pPr marL="514350" indent="-514350">
              <a:lnSpc>
                <a:spcPct val="12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                                   bicí nástroje</a:t>
            </a:r>
          </a:p>
          <a:p>
            <a:pPr marL="514350" indent="-514350">
              <a:lnSpc>
                <a:spcPct val="120000"/>
              </a:lnSpc>
              <a:buFont typeface="+mj-lt"/>
              <a:buAutoNum type="arabicPeriod" startAt="3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>
              <a:buFont typeface="+mj-lt"/>
              <a:buAutoNum type="arabicPeriod" startAt="3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                           </a:t>
            </a:r>
          </a:p>
          <a:p>
            <a:pPr marL="514350" indent="-51435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                                           </a:t>
            </a:r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2708920"/>
            <a:ext cx="25202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87624" y="2204864"/>
            <a:ext cx="48965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59632" y="3789040"/>
            <a:ext cx="43204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6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700" dirty="0" smtClean="0">
                <a:latin typeface="Calibri" pitchFamily="34" charset="0"/>
              </a:rPr>
              <a:t>Pro j</a:t>
            </a:r>
            <a:r>
              <a:rPr lang="cs-CZ" sz="2700" dirty="0" smtClean="0">
                <a:latin typeface="Calibri" pitchFamily="34" charset="0"/>
                <a:cs typeface="Calibri" pitchFamily="34" charset="0"/>
              </a:rPr>
              <a:t>aké sólové nástroje napsali skladatelé  následující koncerty?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400" dirty="0" smtClean="0">
                <a:latin typeface="Calibri" pitchFamily="34" charset="0"/>
                <a:cs typeface="Calibri" pitchFamily="34" charset="0"/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    J. S.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Bach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: Koncert pro dvoje housle a orchestr</a:t>
            </a:r>
          </a:p>
          <a:p>
            <a:pPr marL="0" indent="0"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    A. Dvořák: Koncert pro violoncello a orchestr b moll,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op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. 104</a:t>
            </a:r>
          </a:p>
          <a:p>
            <a:pPr marL="0" indent="0"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    L. van Beethoven: Óda na radost, 4. věta, Symfonie č. IX </a:t>
            </a:r>
          </a:p>
          <a:p>
            <a:pPr marL="0" indent="0"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    P. I. Čajkovskij: Klavírní koncert č. 1 b moll,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op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. 23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B. Smetana: Vyšehrad, Má vlast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C.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Debussy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: Preludium k Faunovu odpoledni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J. S.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Bach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: Braniborský koncert č. 1, č. 2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Dvořák: Largo, 2. věta, Symfonie č. 9 e moll, Z Nového světa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W. A. Mozart: Koncert pro klarinet A dur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W. A. Mozart: Koncert pro fagot B dur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L. Janáček: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Sinfonietta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J. Haydn: Koncert pro trubku a orchestr Es dur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B. Smetana: Šárka, Má vlast</a:t>
            </a:r>
          </a:p>
          <a:p>
            <a:pPr>
              <a:buFont typeface="Wingdings" pitchFamily="2" charset="2"/>
              <a:buChar char="ü"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C.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Orff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</a:rPr>
              <a:t>Carmina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 Burana</a:t>
            </a:r>
          </a:p>
          <a:p>
            <a:pPr>
              <a:buFont typeface="Wingdings" pitchFamily="2" charset="2"/>
              <a:buChar char="ü"/>
            </a:pPr>
            <a:endParaRPr lang="cs-CZ" sz="1600" dirty="0" smtClean="0"/>
          </a:p>
          <a:p>
            <a:pPr>
              <a:buFont typeface="Wingdings" pitchFamily="2" charset="2"/>
              <a:buChar char="ü"/>
            </a:pPr>
            <a:endParaRPr lang="cs-CZ" sz="1600" dirty="0" smtClean="0"/>
          </a:p>
          <a:p>
            <a:pPr>
              <a:buFont typeface="Wingdings" pitchFamily="2" charset="2"/>
              <a:buChar char="ü"/>
            </a:pPr>
            <a:endParaRPr lang="cs-CZ" sz="1600" dirty="0" smtClean="0"/>
          </a:p>
          <a:p>
            <a:pPr>
              <a:buFont typeface="Wingdings" pitchFamily="2" charset="2"/>
              <a:buChar char="ü"/>
            </a:pPr>
            <a:endParaRPr lang="cs-CZ" sz="1600" dirty="0" smtClean="0"/>
          </a:p>
          <a:p>
            <a:pPr>
              <a:buFont typeface="Wingdings" pitchFamily="2" charset="2"/>
              <a:buChar char="ü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ü"/>
            </a:pPr>
            <a:endParaRPr lang="cs-CZ" sz="2000" dirty="0" smtClean="0"/>
          </a:p>
          <a:p>
            <a:pPr marL="0" indent="0">
              <a:buFont typeface="Wingdings" pitchFamily="2" charset="2"/>
              <a:buChar char="ü"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Font typeface="Wingdings" pitchFamily="2" charset="2"/>
              <a:buChar char="ü"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Font typeface="Wingdings" pitchFamily="2" charset="2"/>
              <a:buChar char="ü"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Font typeface="Wingdings" pitchFamily="2" charset="2"/>
              <a:buChar char="ü"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95936" y="1628800"/>
            <a:ext cx="72008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872" y="1988840"/>
            <a:ext cx="115212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55776" y="2636912"/>
            <a:ext cx="7703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4293096"/>
            <a:ext cx="79208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07904" y="4653136"/>
            <a:ext cx="57606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75856" y="5301208"/>
            <a:ext cx="72008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vrat 10">
            <a:hlinkClick r:id="rId2" action="ppaction://hlinksldjump" highlightClick="1"/>
          </p:cNvPr>
          <p:cNvSpPr/>
          <p:nvPr/>
        </p:nvSpPr>
        <p:spPr>
          <a:xfrm>
            <a:off x="8676456" y="6381328"/>
            <a:ext cx="144016" cy="1440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7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7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0"/>
            <a:ext cx="8229600" cy="68580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smtClean="0">
                <a:latin typeface="Calibri" pitchFamily="34" charset="0"/>
              </a:rPr>
              <a:t>Citace obrázku:</a:t>
            </a:r>
            <a:endParaRPr lang="cs-CZ" sz="1200" dirty="0" smtClean="0">
              <a:latin typeface="Calibri" pitchFamily="34" charset="0"/>
            </a:endParaRP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PETE.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&lt;http://cs.wikipedia.org/wiki/Soubor:Orchestr.png&gt;.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FRINCK51.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http://cs.wikipedia.org/wiki/Soubor:Old_violin.jpg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 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&lt;http://cs.wikipedia.org/wiki/Soubor:Bow_Cello.jpg&gt;. 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JUST PLAIN BILL.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&lt;http://cs.wikipedia.org/wiki/Soubor:Bratsche.jpg&gt;.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 GAINSBOROUGH, Thomas. Viola </a:t>
            </a:r>
            <a:r>
              <a:rPr lang="cs-CZ" sz="1200" dirty="0" err="1" smtClean="0">
                <a:latin typeface="Calibri" pitchFamily="34" charset="0"/>
              </a:rPr>
              <a:t>da</a:t>
            </a:r>
            <a:r>
              <a:rPr lang="cs-CZ" sz="1200" dirty="0" smtClean="0">
                <a:latin typeface="Calibri" pitchFamily="34" charset="0"/>
              </a:rPr>
              <a:t> gamba.</a:t>
            </a:r>
            <a:r>
              <a:rPr lang="cs-CZ" sz="1200" i="1" dirty="0" err="1" smtClean="0">
                <a:latin typeface="Calibri" pitchFamily="34" charset="0"/>
              </a:rPr>
              <a:t>commons.wikimedia.org</a:t>
            </a:r>
            <a:r>
              <a:rPr lang="cs-CZ" sz="1200" dirty="0" smtClean="0">
                <a:latin typeface="Calibri" pitchFamily="34" charset="0"/>
              </a:rPr>
              <a:t> [online]. [cit. 31.7.2012]. Dostupný na WWW: &lt;http://en.wikipedia.org/wiki/File:Karl_Friedrich_Abel_by_Thomas_Gainsborough.jpg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 FEITSCHER, </a:t>
            </a:r>
            <a:r>
              <a:rPr lang="cs-CZ" sz="1200" dirty="0" err="1" smtClean="0">
                <a:latin typeface="Calibri" pitchFamily="34" charset="0"/>
              </a:rPr>
              <a:t>Georg</a:t>
            </a:r>
            <a:r>
              <a:rPr lang="cs-CZ" sz="1200" dirty="0" smtClean="0">
                <a:latin typeface="Calibri" pitchFamily="34" charset="0"/>
              </a:rPr>
              <a:t>. Violoncello. </a:t>
            </a:r>
            <a:r>
              <a:rPr lang="cs-CZ" sz="1200" dirty="0" err="1" smtClean="0">
                <a:latin typeface="Calibri" pitchFamily="34" charset="0"/>
              </a:rPr>
              <a:t>commons.wikimedia.org</a:t>
            </a:r>
            <a:r>
              <a:rPr lang="cs-CZ" sz="1200" dirty="0" smtClean="0">
                <a:latin typeface="Calibri" pitchFamily="34" charset="0"/>
              </a:rPr>
              <a:t>  [online]. [cit. 29.7.2012]. Dostupný na WWW: &lt;http://en.wikipedia.org/wiki/File:Cello_front_side.png&gt;.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USER:ANDREWKEPERT.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&lt;http://en.wikipedia.org/wiki/File:AGK_bass1_full.jpg&gt;. </a:t>
            </a:r>
          </a:p>
          <a:p>
            <a:pPr>
              <a:buFont typeface="+mj-lt"/>
              <a:buAutoNum type="arabicPeriod"/>
            </a:pPr>
            <a:r>
              <a:rPr lang="en-US" sz="1200" dirty="0" smtClean="0">
                <a:latin typeface="Calibri" pitchFamily="34" charset="0"/>
              </a:rPr>
              <a:t>GRYFFINDOR AND USER:MEGODENAS. </a:t>
            </a:r>
            <a:r>
              <a:rPr lang="cs-CZ" sz="1200" dirty="0" smtClean="0">
                <a:latin typeface="Calibri" pitchFamily="34" charset="0"/>
              </a:rPr>
              <a:t>Klavír. </a:t>
            </a:r>
            <a:r>
              <a:rPr lang="cs-CZ" sz="1200" dirty="0" err="1" smtClean="0">
                <a:latin typeface="Calibri" pitchFamily="34" charset="0"/>
              </a:rPr>
              <a:t>commons.wikimedia.org</a:t>
            </a:r>
            <a:r>
              <a:rPr lang="cs-CZ" sz="1200" i="1" dirty="0" smtClean="0">
                <a:latin typeface="Calibri" pitchFamily="34" charset="0"/>
              </a:rPr>
              <a:t> </a:t>
            </a:r>
            <a:r>
              <a:rPr lang="en-US" sz="1200" dirty="0" smtClean="0">
                <a:latin typeface="Calibri" pitchFamily="34" charset="0"/>
              </a:rPr>
              <a:t> [online]. [cit. 30.7.2012]. </a:t>
            </a:r>
            <a:r>
              <a:rPr lang="en-US" sz="1200" dirty="0" err="1" smtClean="0">
                <a:latin typeface="Calibri" pitchFamily="34" charset="0"/>
              </a:rPr>
              <a:t>Dostupný</a:t>
            </a:r>
            <a:r>
              <a:rPr lang="en-US" sz="1200" dirty="0" smtClean="0">
                <a:latin typeface="Calibri" pitchFamily="34" charset="0"/>
              </a:rPr>
              <a:t> </a:t>
            </a:r>
            <a:r>
              <a:rPr lang="en-US" sz="1200" dirty="0" err="1" smtClean="0">
                <a:latin typeface="Calibri" pitchFamily="34" charset="0"/>
              </a:rPr>
              <a:t>na</a:t>
            </a:r>
            <a:r>
              <a:rPr lang="en-US" sz="1200" dirty="0" smtClean="0">
                <a:latin typeface="Calibri" pitchFamily="34" charset="0"/>
              </a:rPr>
              <a:t> WWW: http://en.wikipedia.org/wiki/File:Grand_piano_and_upright_piano.jpg</a:t>
            </a:r>
            <a:endParaRPr lang="cs-CZ" sz="1200" dirty="0" smtClean="0">
              <a:latin typeface="Calibri" pitchFamily="34" charset="0"/>
            </a:endParaRP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RATIGAN.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&lt;http://cs.wikipedia.org/wiki/Soubor:Harpe.png&gt;.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&lt;http://cs.wikipedia.org/wiki/Soubor:Harp_pedals.jpg&gt;.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&lt;http://cs.wikipedia.org/wiki/Soubor:Piccolo_flute2.jpg&gt;. 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&lt;http://cs.wikipedia.org/wiki/Soubor:Western_concert_flute_2.JPG&gt;.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AVIAD2001.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&lt;http://cs.wikipedia.org/wiki/Soubor:Traverso_007.jpg&gt;.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HUSTVEDT.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&lt;http://cs.wikipedia.org/wiki/Soubor:Oboe_modern.jpg&gt;.</a:t>
            </a:r>
          </a:p>
          <a:p>
            <a:pPr>
              <a:buFont typeface="+mj-lt"/>
              <a:buAutoNum type="arabicPeriod"/>
            </a:pPr>
            <a:r>
              <a:rPr lang="cs-CZ" sz="1200" dirty="0" smtClean="0">
                <a:latin typeface="Calibri" pitchFamily="34" charset="0"/>
              </a:rPr>
              <a:t>HUSTVEDT.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&lt;http://cs.wikipedia.org/wiki/Soubor:English_Horn_picture.jpg&gt;. </a:t>
            </a:r>
          </a:p>
          <a:p>
            <a:pPr>
              <a:buFont typeface="+mj-lt"/>
              <a:buAutoNum type="arabicPeriod"/>
            </a:pPr>
            <a:endParaRPr lang="cs-CZ" sz="1200" dirty="0" smtClean="0">
              <a:latin typeface="Calibri" pitchFamily="34" charset="0"/>
            </a:endParaRPr>
          </a:p>
          <a:p>
            <a:pPr>
              <a:buFont typeface="+mj-lt"/>
              <a:buAutoNum type="arabicPeriod"/>
            </a:pPr>
            <a:endParaRPr lang="cs-CZ" sz="1200" dirty="0" smtClean="0">
              <a:latin typeface="Calibri" pitchFamily="34" charset="0"/>
            </a:endParaRPr>
          </a:p>
          <a:p>
            <a:pPr marL="228600" indent="-228600">
              <a:buNone/>
            </a:pPr>
            <a:endParaRPr lang="cs-CZ" sz="12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6543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0"/>
            <a:ext cx="8229600" cy="6858000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6"/>
            </a:pPr>
            <a:r>
              <a:rPr lang="cs-CZ" sz="1200" dirty="0" smtClean="0">
                <a:latin typeface="Calibri" pitchFamily="34" charset="0"/>
              </a:rPr>
              <a:t>MEZZOFORTIST.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&lt;http://cs.wikipedia.org/wiki/Soubor:Clarinets_german.jpg&gt;. 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sz="1200" dirty="0" smtClean="0">
                <a:latin typeface="Calibri" pitchFamily="34" charset="0"/>
              </a:rPr>
              <a:t>PETE.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&lt;http://cs.wikipedia.org/wiki/Soubor:Klarinetove_dily.PNG&gt;.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sz="1200" dirty="0" smtClean="0">
                <a:latin typeface="Calibri" pitchFamily="34" charset="0"/>
              </a:rPr>
              <a:t>GREGORY F. MAXWELL.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&lt;http://cs.wikipedia.org/wiki/Soubor:FoxBassoon.jpg&gt;. 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sz="1200" dirty="0" smtClean="0">
                <a:latin typeface="Calibri" pitchFamily="34" charset="0"/>
              </a:rPr>
              <a:t>PETE.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</a:t>
            </a:r>
          </a:p>
          <a:p>
            <a:pPr marL="514350" indent="-514350">
              <a:buNone/>
            </a:pPr>
            <a:r>
              <a:rPr lang="cs-CZ" sz="1200" dirty="0" smtClean="0">
                <a:latin typeface="Calibri" pitchFamily="34" charset="0"/>
              </a:rPr>
              <a:t>	&lt;http://cs.wikipedia.org/wiki/Soubor:Fagot-prurez.png&gt;.</a:t>
            </a:r>
          </a:p>
          <a:p>
            <a:pPr marL="514350" indent="-514350">
              <a:buFont typeface="+mj-lt"/>
              <a:buAutoNum type="arabicPeriod" startAt="20"/>
            </a:pPr>
            <a:r>
              <a:rPr lang="cs-CZ" sz="1200" dirty="0" smtClean="0">
                <a:latin typeface="Calibri" pitchFamily="34" charset="0"/>
              </a:rPr>
              <a:t>NEZNÁMÝ.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&lt;http://cs.wikipedia.org/wiki/Soubor:French_horn_front.png&gt;.</a:t>
            </a:r>
          </a:p>
          <a:p>
            <a:pPr marL="514350" indent="-514350">
              <a:buFont typeface="+mj-lt"/>
              <a:buAutoNum type="arabicPeriod" startAt="21"/>
            </a:pPr>
            <a:r>
              <a:rPr lang="cs-CZ" sz="1200" dirty="0" smtClean="0">
                <a:latin typeface="Calibri" pitchFamily="34" charset="0"/>
              </a:rPr>
              <a:t>DBENZHUSER.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&lt;http://cs.wikipedia.org/wiki/Soubor:Trumpet_american.jpg&gt;. 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sz="1200" dirty="0" smtClean="0">
                <a:latin typeface="Calibri" pitchFamily="34" charset="0"/>
              </a:rPr>
              <a:t>PÉREZ.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</a:t>
            </a:r>
          </a:p>
          <a:p>
            <a:pPr marL="514350" indent="-514350">
              <a:buNone/>
            </a:pPr>
            <a:r>
              <a:rPr lang="cs-CZ" sz="1200" dirty="0" smtClean="0">
                <a:latin typeface="Calibri" pitchFamily="34" charset="0"/>
              </a:rPr>
              <a:t>	&lt;http://cs.wikipedia.org/wiki/Soubor:Eheiii.jpg&gt;.</a:t>
            </a:r>
          </a:p>
          <a:p>
            <a:pPr marL="514350" indent="-514350">
              <a:buFont typeface="+mj-lt"/>
              <a:buAutoNum type="arabicPeriod" startAt="23"/>
            </a:pPr>
            <a:r>
              <a:rPr lang="cs-CZ" sz="1200" dirty="0" smtClean="0">
                <a:latin typeface="Calibri" pitchFamily="34" charset="0"/>
              </a:rPr>
              <a:t>FLAMM.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&lt;http://cs.wikipedia.org/wiki/Soubor:Trombone_CG_Bach42AG.jpg&gt;. </a:t>
            </a:r>
          </a:p>
          <a:p>
            <a:pPr marL="514350" indent="-514350">
              <a:buFont typeface="+mj-lt"/>
              <a:buAutoNum type="arabicPeriod" startAt="24"/>
            </a:pPr>
            <a:r>
              <a:rPr lang="cs-CZ" sz="1200" dirty="0" smtClean="0">
                <a:latin typeface="Calibri" pitchFamily="34" charset="0"/>
              </a:rPr>
              <a:t>BENUTZER:ACHIAS.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&lt;http://cs.wikipedia.org/wiki/Soubor:Two_F_tubas.jpg&gt;. </a:t>
            </a:r>
          </a:p>
          <a:p>
            <a:pPr marL="514350" indent="-514350">
              <a:buFont typeface="+mj-lt"/>
              <a:buAutoNum type="arabicPeriod" startAt="25"/>
            </a:pPr>
            <a:r>
              <a:rPr lang="cs-CZ" sz="1200" dirty="0" smtClean="0">
                <a:latin typeface="Calibri" pitchFamily="34" charset="0"/>
              </a:rPr>
              <a:t>FLAMURAI.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&lt;http://cs.wikipedia.org/wiki/Soubor:Standard_timpani_setup.jpg&gt;. </a:t>
            </a:r>
          </a:p>
          <a:p>
            <a:pPr marL="514350" indent="-514350">
              <a:buFont typeface="+mj-lt"/>
              <a:buAutoNum type="arabicPeriod" startAt="26"/>
            </a:pPr>
            <a:r>
              <a:rPr lang="cs-CZ" sz="1200" dirty="0" smtClean="0">
                <a:latin typeface="Calibri" pitchFamily="34" charset="0"/>
              </a:rPr>
              <a:t>INFROGMATION OF NEW ORLEANS.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&lt;http://cs.wikipedia.org/wiki/Soubor:Thoth08BigasDrumEvansChalmette.jpg&gt;. </a:t>
            </a:r>
          </a:p>
          <a:p>
            <a:pPr marL="514350" indent="-514350">
              <a:buAutoNum type="arabicPeriod" startAt="27"/>
            </a:pPr>
            <a:r>
              <a:rPr lang="cs-CZ" sz="1200" dirty="0" smtClean="0">
                <a:latin typeface="Calibri" pitchFamily="34" charset="0"/>
              </a:rPr>
              <a:t>VIAMES MARINO. </a:t>
            </a:r>
            <a:r>
              <a:rPr lang="cs-CZ" sz="1200" i="1" dirty="0" err="1" smtClean="0">
                <a:latin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</a:rPr>
              <a:t> [online]. [cit. 15.10.2012]. Dostupný na WWW: &lt;http://cs.wikipedia.org/wiki/Soubor:Spazzole-brushes.jpg&gt;.   </a:t>
            </a:r>
          </a:p>
          <a:p>
            <a:pPr marL="514350" indent="-514350">
              <a:buNone/>
            </a:pPr>
            <a:r>
              <a:rPr lang="cs-CZ" sz="1200" dirty="0" smtClean="0">
                <a:latin typeface="Calibri" pitchFamily="34" charset="0"/>
              </a:rPr>
              <a:t>Citace knihy: </a:t>
            </a:r>
          </a:p>
          <a:p>
            <a:pPr marL="514350" indent="-514350">
              <a:buNone/>
            </a:pPr>
            <a:r>
              <a:rPr lang="cs-CZ" sz="1200" dirty="0" smtClean="0">
                <a:latin typeface="Calibri" pitchFamily="34" charset="0"/>
              </a:rPr>
              <a:t>WAUGH, Alexander. </a:t>
            </a:r>
            <a:r>
              <a:rPr lang="cs-CZ" sz="1200" i="1" dirty="0" smtClean="0">
                <a:latin typeface="Calibri" pitchFamily="34" charset="0"/>
              </a:rPr>
              <a:t>Vážná hudba. Nový přístup k poslechu.</a:t>
            </a:r>
            <a:r>
              <a:rPr lang="cs-CZ" sz="1200" dirty="0" smtClean="0">
                <a:latin typeface="Calibri" pitchFamily="34" charset="0"/>
              </a:rPr>
              <a:t>. Bratislava: Vydavatelství SLOVO, s.r.o., Bratislava, 1995, ISBN 80-857 11-20-6. 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12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548BB7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1403</TotalTime>
  <Words>1424</Words>
  <Application>Microsoft Office PowerPoint</Application>
  <PresentationFormat>Předvádění na obrazovce (4:3)</PresentationFormat>
  <Paragraphs>299</Paragraphs>
  <Slides>28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Medián</vt:lpstr>
      <vt:lpstr>Snímek 1</vt:lpstr>
      <vt:lpstr>Snímek 2</vt:lpstr>
      <vt:lpstr>NÁSTROJE   SYMFOnICKÉHO  ORCHESTRU</vt:lpstr>
      <vt:lpstr>   NÁSTROJE SYMFONICKÉHO ORCHESTRU</vt:lpstr>
      <vt:lpstr>SYMFONICKÝ ORCHESTR</vt:lpstr>
      <vt:lpstr>HOUSLE, violino, violin   Houslista Pavel Šporcl v datech - oficiální stránky                                                                                                                 Gabriela Demeterová</vt:lpstr>
      <vt:lpstr>VIOLA, viola, viola                                                                         Jiří Kabát -                                                       Jitka Hosprová - Wikipedie</vt:lpstr>
      <vt:lpstr>VIOLONCELLO, cello, cello                    Jan Páleníček – Wikipedie                                                                                                                                             Jiří Bárta     </vt:lpstr>
      <vt:lpstr>KONTRABAS, contrabbasso, double bass                   </vt:lpstr>
      <vt:lpstr>KLAVÍR, pianoforte, piano    </vt:lpstr>
      <vt:lpstr>KLAVÍR, piano        Jitka Čechová - klavír | Triart Management </vt:lpstr>
      <vt:lpstr>HARFA, arpa, harp              Na plovárně s Kateřinou Englichovou — Česká televize                 </vt:lpstr>
      <vt:lpstr>                                   Jiří Stivín                PIKOLA  PŘÍČNÁ FLÉTNA, flauto traverso, concert flute                </vt:lpstr>
      <vt:lpstr>BAROKNÍ PŘÍČNÁ FLÉTNA</vt:lpstr>
      <vt:lpstr>HOBOJ, oboe, oboe           </vt:lpstr>
      <vt:lpstr>ANGLICKÝ ROH, corno inglese, english horn             </vt:lpstr>
      <vt:lpstr>KLARINET, clarinetto, clarinet                  Clarinet Factory - Clarinet Factory                                       </vt:lpstr>
      <vt:lpstr>FAGOT, fagotto, bassoon             </vt:lpstr>
      <vt:lpstr>LESNÍ ROH, corno, french horn            </vt:lpstr>
      <vt:lpstr>TRUBKA, tromba, trumpet             </vt:lpstr>
      <vt:lpstr>POZOUN, trombone, trombone            </vt:lpstr>
      <vt:lpstr>TUBA, tuba, tuba               </vt:lpstr>
      <vt:lpstr>TYMPÁNY                </vt:lpstr>
      <vt:lpstr>BUBEN                </vt:lpstr>
      <vt:lpstr>ÚKOLY</vt:lpstr>
      <vt:lpstr> Pro jaké sólové nástroje napsali skladatelé  následující koncerty? </vt:lpstr>
      <vt:lpstr>Snímek 27</vt:lpstr>
      <vt:lpstr>Snímek 28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orchestr</dc:title>
  <dc:creator>pc</dc:creator>
  <cp:lastModifiedBy>Jobeš</cp:lastModifiedBy>
  <cp:revision>242</cp:revision>
  <dcterms:created xsi:type="dcterms:W3CDTF">2012-07-29T15:48:07Z</dcterms:created>
  <dcterms:modified xsi:type="dcterms:W3CDTF">2013-02-08T11:06:51Z</dcterms:modified>
</cp:coreProperties>
</file>