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23"/>
  </p:notesMasterIdLst>
  <p:sldIdLst>
    <p:sldId id="276" r:id="rId2"/>
    <p:sldId id="277" r:id="rId3"/>
    <p:sldId id="275" r:id="rId4"/>
    <p:sldId id="266" r:id="rId5"/>
    <p:sldId id="269" r:id="rId6"/>
    <p:sldId id="267" r:id="rId7"/>
    <p:sldId id="273" r:id="rId8"/>
    <p:sldId id="262" r:id="rId9"/>
    <p:sldId id="256" r:id="rId10"/>
    <p:sldId id="265" r:id="rId11"/>
    <p:sldId id="263" r:id="rId12"/>
    <p:sldId id="257" r:id="rId13"/>
    <p:sldId id="272" r:id="rId14"/>
    <p:sldId id="271" r:id="rId15"/>
    <p:sldId id="259" r:id="rId16"/>
    <p:sldId id="264" r:id="rId17"/>
    <p:sldId id="260" r:id="rId18"/>
    <p:sldId id="261" r:id="rId19"/>
    <p:sldId id="258" r:id="rId20"/>
    <p:sldId id="270" r:id="rId21"/>
    <p:sldId id="268" r:id="rId2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71" autoAdjust="0"/>
    <p:restoredTop sz="77471" autoAdjust="0"/>
  </p:normalViewPr>
  <p:slideViewPr>
    <p:cSldViewPr>
      <p:cViewPr varScale="1">
        <p:scale>
          <a:sx n="113" d="100"/>
          <a:sy n="113" d="100"/>
        </p:scale>
        <p:origin x="-1032" y="-96"/>
      </p:cViewPr>
      <p:guideLst>
        <p:guide orient="horz" pos="2160"/>
        <p:guide pos="2880"/>
      </p:guideLst>
    </p:cSldViewPr>
  </p:slideViewPr>
  <p:outlineViewPr>
    <p:cViewPr>
      <p:scale>
        <a:sx n="33" d="100"/>
        <a:sy n="33" d="100"/>
      </p:scale>
      <p:origin x="0" y="187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DFF19D-0C28-4CAC-8B86-B8EB370C640B}" type="datetimeFigureOut">
              <a:rPr lang="cs-CZ" smtClean="0"/>
              <a:pPr/>
              <a:t>7.2.2013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94C589-EC5E-4D33-89A6-249DAEA795FC}" type="slidenum">
              <a:rPr lang="cs-CZ" smtClean="0"/>
              <a:pPr/>
              <a:t>‹#›</a:t>
            </a:fld>
            <a:endParaRPr lang="cs-CZ"/>
          </a:p>
        </p:txBody>
      </p:sp>
    </p:spTree>
    <p:extLst>
      <p:ext uri="{BB962C8B-B14F-4D97-AF65-F5344CB8AC3E}">
        <p14:creationId xmlns="" xmlns:p14="http://schemas.microsoft.com/office/powerpoint/2010/main" val="65360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sz="1200" kern="1200" dirty="0" smtClean="0">
                <a:solidFill>
                  <a:schemeClr val="tx1"/>
                </a:solidFill>
                <a:latin typeface="+mn-lt"/>
                <a:ea typeface="+mn-ea"/>
                <a:cs typeface="+mn-cs"/>
              </a:rPr>
              <a:t>Estetika (lat. </a:t>
            </a:r>
            <a:r>
              <a:rPr lang="cs-CZ" sz="1200" i="1" kern="1200" dirty="0" err="1" smtClean="0">
                <a:solidFill>
                  <a:schemeClr val="tx1"/>
                </a:solidFill>
                <a:latin typeface="+mn-lt"/>
                <a:ea typeface="+mn-ea"/>
                <a:cs typeface="+mn-cs"/>
              </a:rPr>
              <a:t>aesthetica</a:t>
            </a:r>
            <a:r>
              <a:rPr lang="cs-CZ" sz="1200" kern="1200" dirty="0" smtClean="0">
                <a:solidFill>
                  <a:schemeClr val="tx1"/>
                </a:solidFill>
                <a:latin typeface="+mn-lt"/>
                <a:ea typeface="+mn-ea"/>
                <a:cs typeface="+mn-cs"/>
              </a:rPr>
              <a:t>, od řeckého </a:t>
            </a:r>
            <a:r>
              <a:rPr lang="cs-CZ" sz="1200" i="1" kern="1200" dirty="0" err="1" smtClean="0">
                <a:solidFill>
                  <a:schemeClr val="tx1"/>
                </a:solidFill>
                <a:latin typeface="+mn-lt"/>
                <a:ea typeface="+mn-ea"/>
                <a:cs typeface="+mn-cs"/>
              </a:rPr>
              <a:t>aisthésis</a:t>
            </a:r>
            <a:r>
              <a:rPr lang="cs-CZ" sz="1200" i="1" kern="1200" dirty="0" smtClean="0">
                <a:solidFill>
                  <a:schemeClr val="tx1"/>
                </a:solidFill>
                <a:latin typeface="+mn-lt"/>
                <a:ea typeface="+mn-ea"/>
                <a:cs typeface="+mn-cs"/>
              </a:rPr>
              <a:t> </a:t>
            </a:r>
            <a:r>
              <a:rPr lang="cs-CZ" sz="1200" kern="1200" dirty="0" smtClean="0">
                <a:solidFill>
                  <a:schemeClr val="tx1"/>
                </a:solidFill>
                <a:latin typeface="+mn-lt"/>
                <a:ea typeface="+mn-ea"/>
                <a:cs typeface="+mn-cs"/>
              </a:rPr>
              <a:t>= vnímání, zakoušení) je obor lidského myšlení, který má více než dvoutisíciletou písemnou tradici. Jako zvláštní humanitní disciplína zajištěná vlastní univerzitní katedrou byla přednášena na obnovené Karlově univerzitě již od jejího založení (1883) nepřetržitě až dodnes. Do estetických zkoumání se načas ponořily i takové osobnosti naší kultury jako byly Palacký, </a:t>
            </a:r>
            <a:r>
              <a:rPr lang="cs-CZ" sz="1200" kern="1200" dirty="0" err="1" smtClean="0">
                <a:solidFill>
                  <a:schemeClr val="tx1"/>
                </a:solidFill>
                <a:latin typeface="+mn-lt"/>
                <a:ea typeface="+mn-ea"/>
                <a:cs typeface="+mn-cs"/>
              </a:rPr>
              <a:t>Bolzano</a:t>
            </a:r>
            <a:r>
              <a:rPr lang="cs-CZ" sz="1200" kern="1200" dirty="0" smtClean="0">
                <a:solidFill>
                  <a:schemeClr val="tx1"/>
                </a:solidFill>
                <a:latin typeface="+mn-lt"/>
                <a:ea typeface="+mn-ea"/>
                <a:cs typeface="+mn-cs"/>
              </a:rPr>
              <a:t>, Hostinský, Masaryk i Čapek, Šalda či Březina. Profesorem estetiky je i světoznámý italský spisovatel </a:t>
            </a:r>
            <a:r>
              <a:rPr lang="cs-CZ" sz="1200" kern="1200" dirty="0" err="1" smtClean="0">
                <a:solidFill>
                  <a:schemeClr val="tx1"/>
                </a:solidFill>
                <a:latin typeface="+mn-lt"/>
                <a:ea typeface="+mn-ea"/>
                <a:cs typeface="+mn-cs"/>
              </a:rPr>
              <a:t>Umberto</a:t>
            </a:r>
            <a:r>
              <a:rPr lang="cs-CZ" sz="1200" kern="1200" dirty="0" smtClean="0">
                <a:solidFill>
                  <a:schemeClr val="tx1"/>
                </a:solidFill>
                <a:latin typeface="+mn-lt"/>
                <a:ea typeface="+mn-ea"/>
                <a:cs typeface="+mn-cs"/>
              </a:rPr>
              <a:t> </a:t>
            </a:r>
            <a:r>
              <a:rPr lang="cs-CZ" sz="1200" kern="1200" dirty="0" err="1" smtClean="0">
                <a:solidFill>
                  <a:schemeClr val="tx1"/>
                </a:solidFill>
                <a:latin typeface="+mn-lt"/>
                <a:ea typeface="+mn-ea"/>
                <a:cs typeface="+mn-cs"/>
              </a:rPr>
              <a:t>Eco</a:t>
            </a:r>
            <a:r>
              <a:rPr lang="cs-CZ" sz="1200" kern="1200" dirty="0" smtClean="0">
                <a:solidFill>
                  <a:schemeClr val="tx1"/>
                </a:solidFill>
                <a:latin typeface="+mn-lt"/>
                <a:ea typeface="+mn-ea"/>
                <a:cs typeface="+mn-cs"/>
              </a:rPr>
              <a:t>. </a:t>
            </a:r>
          </a:p>
          <a:p>
            <a:r>
              <a:rPr lang="cs-CZ" sz="1200" kern="1200" dirty="0" smtClean="0">
                <a:solidFill>
                  <a:schemeClr val="tx1"/>
                </a:solidFill>
                <a:latin typeface="+mn-lt"/>
                <a:ea typeface="+mn-ea"/>
                <a:cs typeface="+mn-cs"/>
              </a:rPr>
              <a:t> </a:t>
            </a:r>
          </a:p>
          <a:p>
            <a:r>
              <a:rPr lang="cs-CZ" sz="1200" kern="1200" dirty="0" smtClean="0">
                <a:solidFill>
                  <a:schemeClr val="tx1"/>
                </a:solidFill>
                <a:latin typeface="+mn-lt"/>
                <a:ea typeface="+mn-ea"/>
                <a:cs typeface="+mn-cs"/>
              </a:rPr>
              <a:t> </a:t>
            </a:r>
          </a:p>
          <a:p>
            <a:r>
              <a:rPr lang="cs-CZ" sz="1200" kern="1200" dirty="0" smtClean="0">
                <a:solidFill>
                  <a:schemeClr val="tx1"/>
                </a:solidFill>
                <a:latin typeface="+mn-lt"/>
                <a:ea typeface="+mn-ea"/>
                <a:cs typeface="+mn-cs"/>
              </a:rPr>
              <a:t>Estetika se zabývá vztahy mezi filosofií, psychologií, literaturou a uměním (divadlem, hudbou, malířstvím apod.), přičemž hlavní důraz klade na schopnost výkladu (interpretace) uměleckých děl a otázek souvisejících s lidskou kulturou. Dějinám krásných umění v užším smyslu (sochařství, malířství, architektuře) estetika nevyučuje, pouze se k nim odkazuje. </a:t>
            </a:r>
          </a:p>
          <a:p>
            <a:r>
              <a:rPr lang="cs-CZ" sz="1200" kern="1200" dirty="0" smtClean="0">
                <a:solidFill>
                  <a:schemeClr val="tx1"/>
                </a:solidFill>
                <a:latin typeface="+mn-lt"/>
                <a:ea typeface="+mn-ea"/>
                <a:cs typeface="+mn-cs"/>
              </a:rPr>
              <a:t> </a:t>
            </a:r>
          </a:p>
          <a:p>
            <a:endParaRPr lang="cs-CZ" dirty="0"/>
          </a:p>
        </p:txBody>
      </p:sp>
      <p:sp>
        <p:nvSpPr>
          <p:cNvPr id="4" name="Zástupný symbol pro číslo snímku 3"/>
          <p:cNvSpPr>
            <a:spLocks noGrp="1"/>
          </p:cNvSpPr>
          <p:nvPr>
            <p:ph type="sldNum" sz="quarter" idx="10"/>
          </p:nvPr>
        </p:nvSpPr>
        <p:spPr/>
        <p:txBody>
          <a:bodyPr/>
          <a:lstStyle/>
          <a:p>
            <a:fld id="{C694C589-EC5E-4D33-89A6-249DAEA795FC}" type="slidenum">
              <a:rPr lang="cs-CZ" smtClean="0"/>
              <a:pPr/>
              <a:t>4</a:t>
            </a:fld>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fontScale="70000" lnSpcReduction="20000"/>
          </a:bodyPr>
          <a:lstStyle/>
          <a:p>
            <a:pPr rtl="0"/>
            <a:r>
              <a:rPr lang="cs-CZ" b="1" dirty="0" smtClean="0"/>
              <a:t>SYMBOLISMUS</a:t>
            </a:r>
            <a:r>
              <a:rPr lang="cs-CZ" dirty="0" smtClean="0"/>
              <a:t> </a:t>
            </a:r>
          </a:p>
          <a:p>
            <a:pPr rtl="0"/>
            <a:r>
              <a:rPr lang="cs-CZ" dirty="0" smtClean="0"/>
              <a:t>je umělecké hnutí, které vzniklo ve Francii roku 1886, největší rozmach byl na přelomu 19. a 20. století. </a:t>
            </a:r>
          </a:p>
          <a:p>
            <a:pPr rtl="0"/>
            <a:endParaRPr lang="cs-CZ" dirty="0" smtClean="0"/>
          </a:p>
          <a:p>
            <a:pPr rtl="0"/>
            <a:r>
              <a:rPr lang="cs-CZ" dirty="0" smtClean="0"/>
              <a:t>Jejich cílem bylo zobrazovat věci, které nelze racionálně popsat (nálady, emoce,myšlenky,city atp.).</a:t>
            </a:r>
            <a:r>
              <a:rPr lang="cs-CZ" baseline="0" dirty="0" smtClean="0"/>
              <a:t> </a:t>
            </a:r>
            <a:r>
              <a:rPr lang="cs-CZ" dirty="0" smtClean="0"/>
              <a:t>Symbolisté se snažili proniknout k podstatě skutečnosti - usilovali o vnímání umění všemi pěti smysly. </a:t>
            </a:r>
          </a:p>
          <a:p>
            <a:pPr rtl="0"/>
            <a:endParaRPr lang="cs-CZ" dirty="0" smtClean="0"/>
          </a:p>
          <a:p>
            <a:pPr rtl="0"/>
            <a:r>
              <a:rPr lang="cs-CZ" dirty="0" smtClean="0"/>
              <a:t>K tomu jim měl pomáhat symbol, který se měl stát prostředníkem mezi skutečným světem a „světem duše“.</a:t>
            </a:r>
            <a:r>
              <a:rPr lang="cs-CZ" baseline="0" dirty="0" smtClean="0"/>
              <a:t> </a:t>
            </a:r>
            <a:r>
              <a:rPr lang="cs-CZ" dirty="0" smtClean="0"/>
              <a:t>Symbol nebyl přímým pojmenováním věci (problému, stavu atp.), ale pouhým náznakem, sugescí podstaty věci.</a:t>
            </a:r>
          </a:p>
          <a:p>
            <a:pPr rtl="0"/>
            <a:endParaRPr lang="cs-CZ" dirty="0" smtClean="0"/>
          </a:p>
          <a:p>
            <a:pPr rtl="0"/>
            <a:r>
              <a:rPr lang="cs-CZ" sz="2800" b="1" dirty="0" smtClean="0"/>
              <a:t>Ve výtvarném umění </a:t>
            </a:r>
            <a:r>
              <a:rPr lang="cs-CZ" sz="2800" dirty="0" smtClean="0"/>
              <a:t>se tento směr nemohl zcela rozvinout, neboť některé jeho myšlenky byly podobné, jako u populárnější </a:t>
            </a:r>
            <a:r>
              <a:rPr lang="cs-CZ" sz="2800" b="1" dirty="0" smtClean="0">
                <a:solidFill>
                  <a:srgbClr val="FF0000"/>
                </a:solidFill>
              </a:rPr>
              <a:t>SECESE.</a:t>
            </a:r>
            <a:r>
              <a:rPr lang="cs-CZ" sz="2800" b="1" baseline="0" dirty="0" smtClean="0">
                <a:solidFill>
                  <a:srgbClr val="FF0000"/>
                </a:solidFill>
              </a:rPr>
              <a:t> </a:t>
            </a:r>
            <a:r>
              <a:rPr lang="cs-CZ" sz="2800" dirty="0" smtClean="0"/>
              <a:t>Výtvarné umění je reakcí nejen na naturalismus, ale především na impresionismus.</a:t>
            </a:r>
          </a:p>
          <a:p>
            <a:pPr rtl="0"/>
            <a:endParaRPr lang="cs-CZ" sz="2800" dirty="0" smtClean="0"/>
          </a:p>
          <a:p>
            <a:pPr rtl="0"/>
            <a:r>
              <a:rPr lang="cs-CZ" sz="2800" dirty="0" smtClean="0"/>
              <a:t>Malíři a sochaři: Paul </a:t>
            </a:r>
            <a:r>
              <a:rPr lang="cs-CZ" sz="2800" dirty="0" err="1" smtClean="0"/>
              <a:t>Gauguin</a:t>
            </a:r>
            <a:r>
              <a:rPr lang="cs-CZ" sz="2800" dirty="0" smtClean="0"/>
              <a:t>,</a:t>
            </a:r>
            <a:r>
              <a:rPr lang="cs-CZ" sz="2800" baseline="0" dirty="0" smtClean="0"/>
              <a:t> </a:t>
            </a:r>
            <a:r>
              <a:rPr lang="cs-CZ" sz="2800" dirty="0" smtClean="0"/>
              <a:t>Francouz;</a:t>
            </a:r>
            <a:r>
              <a:rPr lang="cs-CZ" sz="2800" baseline="0" dirty="0" smtClean="0"/>
              <a:t> </a:t>
            </a:r>
            <a:r>
              <a:rPr lang="cs-CZ" sz="2800" dirty="0" smtClean="0"/>
              <a:t>Gustav </a:t>
            </a:r>
            <a:r>
              <a:rPr lang="cs-CZ" sz="2800" dirty="0" err="1" smtClean="0"/>
              <a:t>Klimt</a:t>
            </a:r>
            <a:r>
              <a:rPr lang="cs-CZ" sz="2800" dirty="0" smtClean="0"/>
              <a:t>, Rakušan;</a:t>
            </a:r>
            <a:r>
              <a:rPr lang="cs-CZ" sz="2800" baseline="0" dirty="0" smtClean="0"/>
              <a:t> </a:t>
            </a:r>
            <a:r>
              <a:rPr lang="cs-CZ" sz="2800" dirty="0" smtClean="0"/>
              <a:t>Auguste Rodin,</a:t>
            </a:r>
            <a:r>
              <a:rPr lang="cs-CZ" sz="2800" baseline="0" dirty="0" smtClean="0"/>
              <a:t> </a:t>
            </a:r>
            <a:r>
              <a:rPr lang="cs-CZ" sz="2800" dirty="0" smtClean="0"/>
              <a:t>Francouz;</a:t>
            </a:r>
            <a:r>
              <a:rPr lang="cs-CZ" sz="2800" baseline="0" dirty="0" smtClean="0"/>
              <a:t> </a:t>
            </a:r>
            <a:r>
              <a:rPr lang="cs-CZ" sz="2800" dirty="0" smtClean="0"/>
              <a:t>František Bílek,</a:t>
            </a:r>
            <a:r>
              <a:rPr lang="cs-CZ" sz="2800" baseline="0" dirty="0" smtClean="0"/>
              <a:t> </a:t>
            </a:r>
            <a:r>
              <a:rPr lang="cs-CZ" sz="2800" dirty="0" smtClean="0"/>
              <a:t>Max </a:t>
            </a:r>
            <a:r>
              <a:rPr lang="cs-CZ" sz="2800" dirty="0" err="1" smtClean="0"/>
              <a:t>Švabinský</a:t>
            </a:r>
            <a:r>
              <a:rPr lang="cs-CZ" sz="2800" baseline="0" dirty="0" smtClean="0"/>
              <a:t>, </a:t>
            </a:r>
            <a:r>
              <a:rPr lang="cs-CZ" sz="2800" dirty="0" smtClean="0"/>
              <a:t>Jan Zrzavý.</a:t>
            </a:r>
          </a:p>
          <a:p>
            <a:endParaRPr lang="cs-CZ" dirty="0"/>
          </a:p>
        </p:txBody>
      </p:sp>
      <p:sp>
        <p:nvSpPr>
          <p:cNvPr id="4" name="Zástupný symbol pro číslo snímku 3"/>
          <p:cNvSpPr>
            <a:spLocks noGrp="1"/>
          </p:cNvSpPr>
          <p:nvPr>
            <p:ph type="sldNum" sz="quarter" idx="10"/>
          </p:nvPr>
        </p:nvSpPr>
        <p:spPr/>
        <p:txBody>
          <a:bodyPr/>
          <a:lstStyle/>
          <a:p>
            <a:fld id="{C694C589-EC5E-4D33-89A6-249DAEA795FC}" type="slidenum">
              <a:rPr lang="cs-CZ" smtClean="0"/>
              <a:pPr/>
              <a:t>16</a:t>
            </a:fld>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pPr rtl="0"/>
            <a:r>
              <a:rPr lang="cs-CZ" b="1" dirty="0" smtClean="0"/>
              <a:t>KUBISMUS</a:t>
            </a:r>
            <a:r>
              <a:rPr lang="cs-CZ" dirty="0" smtClean="0"/>
              <a:t> </a:t>
            </a:r>
          </a:p>
          <a:p>
            <a:pPr rtl="0"/>
            <a:r>
              <a:rPr lang="cs-CZ" dirty="0" smtClean="0"/>
              <a:t>Princip kubismu spočívá v jeho prostorové koncepci díla, předmět nezobrazuje jen z jednoho úhlu, ale z mnoha úhlů současně. </a:t>
            </a:r>
          </a:p>
          <a:p>
            <a:pPr rtl="0"/>
            <a:endParaRPr lang="cs-CZ" dirty="0" smtClean="0"/>
          </a:p>
          <a:p>
            <a:pPr rtl="0"/>
            <a:r>
              <a:rPr lang="cs-CZ" dirty="0" smtClean="0"/>
              <a:t>Zobrazovaný předmět byl rozkládán až na nejjednodušší geometrické tvary (především krychle - latinsky</a:t>
            </a:r>
            <a:r>
              <a:rPr lang="cs-CZ" b="1" i="0" dirty="0" smtClean="0"/>
              <a:t> CUBUS</a:t>
            </a:r>
            <a:r>
              <a:rPr lang="cs-CZ" dirty="0" smtClean="0"/>
              <a:t>), </a:t>
            </a:r>
          </a:p>
          <a:p>
            <a:pPr rtl="0"/>
            <a:endParaRPr lang="cs-CZ" dirty="0" smtClean="0"/>
          </a:p>
          <a:p>
            <a:pPr rtl="0"/>
            <a:r>
              <a:rPr lang="cs-CZ" dirty="0" smtClean="0"/>
              <a:t>které byly pak pomocí fantazie skládány do obrazu, proto zobrazené předměty působí dojmem, že jsou deformované a objevují se zároveň z několika pohledů. </a:t>
            </a:r>
          </a:p>
          <a:p>
            <a:pPr rtl="0"/>
            <a:endParaRPr lang="cs-CZ" dirty="0" smtClean="0"/>
          </a:p>
          <a:p>
            <a:pPr rtl="0"/>
            <a:r>
              <a:rPr lang="cs-CZ" dirty="0" smtClean="0"/>
              <a:t>Malíři: </a:t>
            </a:r>
            <a:r>
              <a:rPr lang="cs-CZ" dirty="0" err="1" smtClean="0"/>
              <a:t>Pablo</a:t>
            </a:r>
            <a:r>
              <a:rPr lang="cs-CZ" dirty="0" smtClean="0"/>
              <a:t> Picasso, Emil Filla,</a:t>
            </a:r>
            <a:r>
              <a:rPr lang="cs-CZ" baseline="0" dirty="0" smtClean="0"/>
              <a:t> </a:t>
            </a:r>
            <a:r>
              <a:rPr lang="cs-CZ" dirty="0" smtClean="0"/>
              <a:t>Josef Čapek,</a:t>
            </a:r>
            <a:r>
              <a:rPr lang="cs-CZ" baseline="0" dirty="0" smtClean="0"/>
              <a:t> </a:t>
            </a:r>
            <a:r>
              <a:rPr lang="cs-CZ" dirty="0" smtClean="0"/>
              <a:t>Bohumil Kubišta.</a:t>
            </a:r>
          </a:p>
          <a:p>
            <a:pPr rtl="0"/>
            <a:endParaRPr lang="cs-CZ" dirty="0" smtClean="0"/>
          </a:p>
          <a:p>
            <a:pPr rtl="0"/>
            <a:r>
              <a:rPr lang="cs-CZ" dirty="0" smtClean="0"/>
              <a:t>Architekti:</a:t>
            </a:r>
            <a:r>
              <a:rPr lang="cs-CZ" baseline="0" dirty="0" smtClean="0"/>
              <a:t> </a:t>
            </a:r>
            <a:r>
              <a:rPr lang="cs-CZ" dirty="0" smtClean="0"/>
              <a:t>Antoni </a:t>
            </a:r>
            <a:r>
              <a:rPr lang="cs-CZ" dirty="0" err="1" smtClean="0"/>
              <a:t>Gaudí</a:t>
            </a:r>
            <a:r>
              <a:rPr lang="cs-CZ" dirty="0" smtClean="0"/>
              <a:t>,</a:t>
            </a:r>
            <a:r>
              <a:rPr lang="cs-CZ" baseline="0" dirty="0" smtClean="0"/>
              <a:t> </a:t>
            </a:r>
            <a:r>
              <a:rPr lang="cs-CZ" dirty="0" smtClean="0"/>
              <a:t>Josef </a:t>
            </a:r>
            <a:r>
              <a:rPr lang="cs-CZ" dirty="0" err="1" smtClean="0"/>
              <a:t>Gočár</a:t>
            </a:r>
            <a:r>
              <a:rPr lang="cs-CZ" dirty="0" smtClean="0"/>
              <a:t> – Dům U Černé Matky Boží</a:t>
            </a:r>
            <a:r>
              <a:rPr lang="cs-CZ" baseline="0" dirty="0" smtClean="0"/>
              <a:t> </a:t>
            </a:r>
            <a:r>
              <a:rPr lang="cs-CZ" dirty="0" smtClean="0"/>
              <a:t>v Praze.</a:t>
            </a:r>
          </a:p>
          <a:p>
            <a:endParaRPr lang="cs-CZ" dirty="0"/>
          </a:p>
        </p:txBody>
      </p:sp>
      <p:sp>
        <p:nvSpPr>
          <p:cNvPr id="4" name="Zástupný symbol pro číslo snímku 3"/>
          <p:cNvSpPr>
            <a:spLocks noGrp="1"/>
          </p:cNvSpPr>
          <p:nvPr>
            <p:ph type="sldNum" sz="quarter" idx="10"/>
          </p:nvPr>
        </p:nvSpPr>
        <p:spPr/>
        <p:txBody>
          <a:bodyPr/>
          <a:lstStyle/>
          <a:p>
            <a:fld id="{C694C589-EC5E-4D33-89A6-249DAEA795FC}" type="slidenum">
              <a:rPr lang="cs-CZ" smtClean="0"/>
              <a:pPr/>
              <a:t>17</a:t>
            </a:fld>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pPr rtl="0"/>
            <a:r>
              <a:rPr lang="cs-CZ" b="1" dirty="0" smtClean="0"/>
              <a:t>POP-ART</a:t>
            </a:r>
          </a:p>
          <a:p>
            <a:pPr rtl="0"/>
            <a:r>
              <a:rPr lang="cs-CZ" dirty="0" smtClean="0"/>
              <a:t>Toto umění vzniklo v 50. letech v USA a Anglii.</a:t>
            </a:r>
          </a:p>
          <a:p>
            <a:pPr rtl="0"/>
            <a:endParaRPr lang="cs-CZ" dirty="0" smtClean="0"/>
          </a:p>
          <a:p>
            <a:pPr rtl="0"/>
            <a:r>
              <a:rPr lang="cs-CZ" dirty="0" smtClean="0"/>
              <a:t>Pop-</a:t>
            </a:r>
            <a:r>
              <a:rPr lang="cs-CZ" dirty="0" err="1" smtClean="0"/>
              <a:t>art</a:t>
            </a:r>
            <a:r>
              <a:rPr lang="cs-CZ" dirty="0" smtClean="0"/>
              <a:t> zdůrazňoval </a:t>
            </a:r>
            <a:r>
              <a:rPr lang="cs-CZ" dirty="0" err="1" smtClean="0"/>
              <a:t>kýčovnost</a:t>
            </a:r>
            <a:r>
              <a:rPr lang="cs-CZ" dirty="0" smtClean="0"/>
              <a:t>, barevnost a hlavně věřil ironii. </a:t>
            </a:r>
          </a:p>
          <a:p>
            <a:pPr rtl="0"/>
            <a:endParaRPr lang="cs-CZ" dirty="0" smtClean="0"/>
          </a:p>
          <a:p>
            <a:pPr rtl="0"/>
            <a:r>
              <a:rPr lang="cs-CZ" dirty="0" smtClean="0"/>
              <a:t>Pozornost zaměřovali k prostředí, kde žili, v umění to byly obchodní reklamy a </a:t>
            </a:r>
            <a:r>
              <a:rPr lang="cs-CZ" dirty="0" err="1" smtClean="0"/>
              <a:t>comicsové</a:t>
            </a:r>
            <a:r>
              <a:rPr lang="cs-CZ" dirty="0" smtClean="0"/>
              <a:t> seriály.</a:t>
            </a:r>
          </a:p>
          <a:p>
            <a:pPr rtl="0"/>
            <a:endParaRPr lang="cs-CZ" dirty="0" smtClean="0"/>
          </a:p>
          <a:p>
            <a:pPr rtl="0"/>
            <a:r>
              <a:rPr lang="cs-CZ" dirty="0" smtClean="0"/>
              <a:t>Anglický Pop-</a:t>
            </a:r>
            <a:r>
              <a:rPr lang="cs-CZ" dirty="0" err="1" smtClean="0"/>
              <a:t>art</a:t>
            </a:r>
            <a:r>
              <a:rPr lang="cs-CZ" dirty="0" smtClean="0"/>
              <a:t> kritizoval a ironizoval společnost a USA.  Pop-</a:t>
            </a:r>
            <a:r>
              <a:rPr lang="cs-CZ" dirty="0" err="1" smtClean="0"/>
              <a:t>art</a:t>
            </a:r>
            <a:r>
              <a:rPr lang="cs-CZ" dirty="0" smtClean="0"/>
              <a:t> byl pro obyčejné lidi. Byl jednoduchý a nebyl složitý po duchovní stránce.</a:t>
            </a:r>
          </a:p>
          <a:p>
            <a:pPr rtl="0"/>
            <a:endParaRPr lang="cs-CZ" dirty="0" smtClean="0"/>
          </a:p>
          <a:p>
            <a:pPr rtl="0"/>
            <a:r>
              <a:rPr lang="cs-CZ" dirty="0" smtClean="0"/>
              <a:t>Andy </a:t>
            </a:r>
            <a:r>
              <a:rPr lang="cs-CZ" dirty="0" err="1" smtClean="0"/>
              <a:t>Warhol</a:t>
            </a:r>
            <a:r>
              <a:rPr lang="cs-CZ" dirty="0" smtClean="0"/>
              <a:t>:</a:t>
            </a:r>
            <a:r>
              <a:rPr lang="cs-CZ" i="0" dirty="0" smtClean="0"/>
              <a:t> cyklus </a:t>
            </a:r>
            <a:r>
              <a:rPr lang="cs-CZ" i="0" dirty="0" err="1" smtClean="0"/>
              <a:t>Marilyn</a:t>
            </a:r>
            <a:r>
              <a:rPr lang="cs-CZ" i="0" dirty="0" smtClean="0"/>
              <a:t> </a:t>
            </a:r>
            <a:r>
              <a:rPr lang="cs-CZ" i="0" dirty="0" err="1" smtClean="0"/>
              <a:t>Monroe</a:t>
            </a:r>
            <a:endParaRPr lang="cs-CZ" i="0" dirty="0" smtClean="0"/>
          </a:p>
          <a:p>
            <a:endParaRPr lang="cs-CZ" dirty="0"/>
          </a:p>
        </p:txBody>
      </p:sp>
      <p:sp>
        <p:nvSpPr>
          <p:cNvPr id="4" name="Zástupný symbol pro číslo snímku 3"/>
          <p:cNvSpPr>
            <a:spLocks noGrp="1"/>
          </p:cNvSpPr>
          <p:nvPr>
            <p:ph type="sldNum" sz="quarter" idx="10"/>
          </p:nvPr>
        </p:nvSpPr>
        <p:spPr/>
        <p:txBody>
          <a:bodyPr/>
          <a:lstStyle/>
          <a:p>
            <a:fld id="{C694C589-EC5E-4D33-89A6-249DAEA795FC}" type="slidenum">
              <a:rPr lang="cs-CZ" smtClean="0"/>
              <a:pPr/>
              <a:t>18</a:t>
            </a:fld>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b="1" dirty="0" smtClean="0"/>
              <a:t>FILM</a:t>
            </a:r>
          </a:p>
          <a:p>
            <a:pPr>
              <a:lnSpc>
                <a:spcPct val="150000"/>
              </a:lnSpc>
            </a:pPr>
            <a:r>
              <a:rPr lang="cs-CZ" dirty="0" smtClean="0"/>
              <a:t>K rozvoji filmu, jako </a:t>
            </a:r>
            <a:r>
              <a:rPr lang="cs-CZ" dirty="0" err="1" smtClean="0"/>
              <a:t>tech</a:t>
            </a:r>
            <a:r>
              <a:rPr lang="cs-CZ" dirty="0" smtClean="0"/>
              <a:t>. vynálezu, jako druh umění, kulturního, společenského a hospodářského fenoménu došlo koncem 19. století. </a:t>
            </a:r>
          </a:p>
          <a:p>
            <a:pPr>
              <a:lnSpc>
                <a:spcPct val="150000"/>
              </a:lnSpc>
            </a:pPr>
            <a:endParaRPr lang="cs-CZ" dirty="0" smtClean="0"/>
          </a:p>
          <a:p>
            <a:pPr>
              <a:lnSpc>
                <a:spcPct val="150000"/>
              </a:lnSpc>
            </a:pPr>
            <a:r>
              <a:rPr lang="cs-CZ" dirty="0" smtClean="0"/>
              <a:t>První veřejné představení uskutečnili francouzští vynálezci kinematografického přístroje bratři Auguste a Louis </a:t>
            </a:r>
            <a:r>
              <a:rPr lang="cs-CZ" dirty="0" err="1" smtClean="0"/>
              <a:t>Lumièrové</a:t>
            </a:r>
            <a:r>
              <a:rPr lang="cs-CZ" baseline="0" dirty="0" smtClean="0"/>
              <a:t> </a:t>
            </a:r>
            <a:r>
              <a:rPr lang="cs-CZ" dirty="0" smtClean="0"/>
              <a:t>28. prosince 1895 v Paříži. </a:t>
            </a:r>
          </a:p>
          <a:p>
            <a:pPr>
              <a:lnSpc>
                <a:spcPct val="150000"/>
              </a:lnSpc>
            </a:pPr>
            <a:endParaRPr lang="cs-CZ" dirty="0" smtClean="0"/>
          </a:p>
          <a:p>
            <a:pPr>
              <a:lnSpc>
                <a:spcPct val="150000"/>
              </a:lnSpc>
            </a:pPr>
            <a:r>
              <a:rPr lang="cs-CZ" dirty="0" smtClean="0"/>
              <a:t>V českých zemích se poprvé promítalo 15. července 1896 v Karlových Varech.</a:t>
            </a:r>
          </a:p>
          <a:p>
            <a:pPr>
              <a:lnSpc>
                <a:spcPct val="150000"/>
              </a:lnSpc>
            </a:pPr>
            <a:endParaRPr lang="cs-CZ" dirty="0" smtClean="0"/>
          </a:p>
          <a:p>
            <a:pPr>
              <a:lnSpc>
                <a:spcPct val="150000"/>
              </a:lnSpc>
            </a:pPr>
            <a:r>
              <a:rPr lang="cs-CZ" dirty="0" smtClean="0"/>
              <a:t>První české snímky natočil Jan Kříženecký a v roce 1898 je promítal na Výstavě architektury a inženýrství v Praze v pavilonu Český kinematograf.</a:t>
            </a:r>
          </a:p>
          <a:p>
            <a:pPr>
              <a:lnSpc>
                <a:spcPct val="150000"/>
              </a:lnSpc>
            </a:pPr>
            <a:endParaRPr lang="cs-CZ" dirty="0" smtClean="0"/>
          </a:p>
          <a:p>
            <a:pPr>
              <a:lnSpc>
                <a:spcPct val="150000"/>
              </a:lnSpc>
            </a:pPr>
            <a:r>
              <a:rPr lang="cs-CZ" dirty="0" smtClean="0"/>
              <a:t>Před 1. světovou válkou vzniklo několik filmových společností (</a:t>
            </a:r>
            <a:r>
              <a:rPr lang="cs-CZ" dirty="0" err="1" smtClean="0"/>
              <a:t>Lucernafilmu</a:t>
            </a:r>
            <a:r>
              <a:rPr lang="cs-CZ" dirty="0" smtClean="0"/>
              <a:t>, založeného a zařízeného Miloš Havlem).</a:t>
            </a:r>
          </a:p>
        </p:txBody>
      </p:sp>
      <p:sp>
        <p:nvSpPr>
          <p:cNvPr id="4" name="Zástupný symbol pro číslo snímku 3"/>
          <p:cNvSpPr>
            <a:spLocks noGrp="1"/>
          </p:cNvSpPr>
          <p:nvPr>
            <p:ph type="sldNum" sz="quarter" idx="10"/>
          </p:nvPr>
        </p:nvSpPr>
        <p:spPr/>
        <p:txBody>
          <a:bodyPr/>
          <a:lstStyle/>
          <a:p>
            <a:fld id="{C694C589-EC5E-4D33-89A6-249DAEA795FC}" type="slidenum">
              <a:rPr lang="cs-CZ" smtClean="0"/>
              <a:pPr/>
              <a:t>19</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5" name="Zaoblený obdélník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Zaoblený obdélník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Nadpis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cs-CZ" smtClean="0"/>
              <a:t>Klepnutím lze upravit styl předlohy nadpisů.</a:t>
            </a:r>
            <a:endParaRPr kumimoji="0" lang="en-US"/>
          </a:p>
        </p:txBody>
      </p:sp>
      <p:sp>
        <p:nvSpPr>
          <p:cNvPr id="20" name="Podnadpis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19" name="Zástupný symbol pro datum 18"/>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11" name="Zástupný symbol pro číslo snímku 10"/>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a:xfrm>
            <a:off x="502920" y="530352"/>
            <a:ext cx="8183880" cy="4187952"/>
          </a:xfrm>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14" name="Zaoblený obdélník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Zaoblený obdélník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nchor="b"/>
          <a:lstStyle>
            <a:lvl1pPr>
              <a:defRPr b="1"/>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7" name="Zaoblený obdélník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5" name="Zaoblený obdélník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Obdélník s jedním zakulaceným rohem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BADB0660-8657-4CCD-825E-5670400AE136}" type="slidenum">
              <a:rPr lang="cs-CZ" smtClean="0"/>
              <a:pPr/>
              <a:t>‹#›</a:t>
            </a:fld>
            <a:endParaRPr lang="cs-CZ"/>
          </a:p>
        </p:txBody>
      </p:sp>
      <p:sp>
        <p:nvSpPr>
          <p:cNvPr id="3" name="Zástupný symbol pro obrázek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cs-CZ" smtClean="0"/>
              <a:t>Klepnutím na ikonu přidáte obrázek.</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502920" y="530352"/>
            <a:ext cx="8183880" cy="4187952"/>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533404"/>
            <a:ext cx="1981200" cy="5257799"/>
          </a:xfrm>
        </p:spPr>
        <p:txBody>
          <a:bodyPr vert="eaVe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533400" y="533402"/>
            <a:ext cx="5943600" cy="5257801"/>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ED0EEE8E-E133-4DD8-AFED-54290B9F6855}" type="datetimeFigureOut">
              <a:rPr lang="cs-CZ" smtClean="0"/>
              <a:pPr/>
              <a:t>7.2.2013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BADB0660-8657-4CCD-825E-5670400AE136}"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Zaoblený obdélník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Zaoblený obdélník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Zástupný symbol pro nadpis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cs-CZ" smtClean="0"/>
              <a:t>Klepnutím lze upravit styl předlohy nadpisů.</a:t>
            </a:r>
            <a:endParaRPr kumimoji="0" lang="en-US"/>
          </a:p>
        </p:txBody>
      </p:sp>
      <p:sp>
        <p:nvSpPr>
          <p:cNvPr id="4" name="Zástupný symbol pro text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5" name="Zástupný symbol pro datum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ED0EEE8E-E133-4DD8-AFED-54290B9F6855}" type="datetimeFigureOut">
              <a:rPr lang="cs-CZ" smtClean="0"/>
              <a:pPr/>
              <a:t>7.2.2013</a:t>
            </a:fld>
            <a:endParaRPr lang="cs-CZ"/>
          </a:p>
        </p:txBody>
      </p:sp>
      <p:sp>
        <p:nvSpPr>
          <p:cNvPr id="18" name="Zástupný symbol pro zápatí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cs-CZ"/>
          </a:p>
        </p:txBody>
      </p:sp>
      <p:sp>
        <p:nvSpPr>
          <p:cNvPr id="5" name="Zástupný symbol pro číslo snímku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ADB0660-8657-4CCD-825E-5670400AE136}"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slide" Target="slide11.xml"/><Relationship Id="rId7" Type="http://schemas.openxmlformats.org/officeDocument/2006/relationships/slide" Target="slide15.xml"/><Relationship Id="rId2" Type="http://schemas.openxmlformats.org/officeDocument/2006/relationships/slide" Target="slide10.xml"/><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slide" Target="slide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youtube.com/watch?v=3Mr4ck6dXzY&amp;feature=related" TargetMode="External"/><Relationship Id="rId1" Type="http://schemas.openxmlformats.org/officeDocument/2006/relationships/slideLayout" Target="../slideLayouts/slideLayout5.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5.xml"/><Relationship Id="rId4" Type="http://schemas.openxmlformats.org/officeDocument/2006/relationships/slide" Target="slide5.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5.xml"/><Relationship Id="rId4" Type="http://schemas.openxmlformats.org/officeDocument/2006/relationships/slide" Target="slide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xml"/><Relationship Id="rId4" Type="http://schemas.openxmlformats.org/officeDocument/2006/relationships/slide" Target="slide5.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xml"/><Relationship Id="rId4" Type="http://schemas.openxmlformats.org/officeDocument/2006/relationships/slide" Target="slide5.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xml"/><Relationship Id="rId4" Type="http://schemas.openxmlformats.org/officeDocument/2006/relationships/slide" Target="slide5.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5.xml"/><Relationship Id="rId4" Type="http://schemas.openxmlformats.org/officeDocument/2006/relationships/slide" Target="slide5.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slide" Target="slide5.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slide" Target="slide5.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slide" Target="slide5.xml"/><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slide" Target="slide5.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2050" name="Picture 2"/>
          <p:cNvPicPr>
            <a:picLocks noGrp="1" noChangeAspect="1" noChangeArrowheads="1"/>
          </p:cNvPicPr>
          <p:nvPr>
            <p:ph idx="1"/>
          </p:nvPr>
        </p:nvPicPr>
        <p:blipFill>
          <a:blip r:embed="rId2" cstate="print"/>
          <a:srcRect l="12498" t="3741" r="12513" b="4878"/>
          <a:stretch>
            <a:fillRect/>
          </a:stretch>
        </p:blipFill>
        <p:spPr bwMode="auto">
          <a:xfrm>
            <a:off x="0" y="0"/>
            <a:ext cx="9152004"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1027" name="Picture 3"/>
          <p:cNvPicPr>
            <a:picLocks noGrp="1" noChangeAspect="1" noChangeArrowheads="1"/>
          </p:cNvPicPr>
          <p:nvPr>
            <p:ph idx="1"/>
          </p:nvPr>
        </p:nvPicPr>
        <p:blipFill>
          <a:blip r:embed="rId2" cstate="print"/>
          <a:srcRect l="12937" r="13556"/>
          <a:stretch>
            <a:fillRect/>
          </a:stretch>
        </p:blipFill>
        <p:spPr bwMode="auto">
          <a:xfrm>
            <a:off x="0" y="0"/>
            <a:ext cx="9144000" cy="699729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502920" y="4581128"/>
            <a:ext cx="8183880" cy="1453912"/>
          </a:xfrm>
        </p:spPr>
        <p:txBody>
          <a:bodyPr>
            <a:noAutofit/>
          </a:bodyPr>
          <a:lstStyle/>
          <a:p>
            <a:pPr algn="ctr"/>
            <a:r>
              <a:rPr lang="cs-CZ" sz="4000" dirty="0" smtClean="0"/>
              <a:t/>
            </a:r>
            <a:br>
              <a:rPr lang="cs-CZ" sz="4000" dirty="0" smtClean="0"/>
            </a:br>
            <a:r>
              <a:rPr lang="cs-CZ" sz="4000" dirty="0" smtClean="0"/>
              <a:t>PERIODIZACE  HUDBY</a:t>
            </a:r>
            <a:br>
              <a:rPr lang="cs-CZ" sz="4000" dirty="0" smtClean="0"/>
            </a:br>
            <a:r>
              <a:rPr lang="cs-CZ" sz="4000" dirty="0" smtClean="0"/>
              <a:t>ESTETIKA</a:t>
            </a:r>
            <a:endParaRPr lang="cs-CZ" sz="4000" dirty="0"/>
          </a:p>
        </p:txBody>
      </p:sp>
      <p:sp>
        <p:nvSpPr>
          <p:cNvPr id="5" name="Podnadpis 4"/>
          <p:cNvSpPr>
            <a:spLocks noGrp="1"/>
          </p:cNvSpPr>
          <p:nvPr>
            <p:ph idx="1"/>
          </p:nvPr>
        </p:nvSpPr>
        <p:spPr/>
        <p:txBody>
          <a:bodyPr/>
          <a:lstStyle/>
          <a:p>
            <a:pPr algn="ctr"/>
            <a:r>
              <a:rPr lang="cs-CZ" dirty="0" smtClean="0">
                <a:hlinkClick r:id="rId2" action="ppaction://hlinksldjump"/>
              </a:rPr>
              <a:t>Hra na estetika</a:t>
            </a:r>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6"/>
          <p:cNvSpPr>
            <a:spLocks noGrp="1"/>
          </p:cNvSpPr>
          <p:nvPr>
            <p:ph type="title"/>
          </p:nvPr>
        </p:nvSpPr>
        <p:spPr/>
        <p:txBody>
          <a:bodyPr/>
          <a:lstStyle/>
          <a:p>
            <a:r>
              <a:rPr lang="cs-CZ" dirty="0" smtClean="0"/>
              <a:t>Co je estetika</a:t>
            </a:r>
            <a:endParaRPr lang="cs-CZ" dirty="0"/>
          </a:p>
        </p:txBody>
      </p:sp>
      <p:sp>
        <p:nvSpPr>
          <p:cNvPr id="4" name="Zástupný symbol pro obsah 3"/>
          <p:cNvSpPr>
            <a:spLocks noGrp="1"/>
          </p:cNvSpPr>
          <p:nvPr>
            <p:ph sz="half" idx="4294967295"/>
          </p:nvPr>
        </p:nvSpPr>
        <p:spPr>
          <a:xfrm>
            <a:off x="683568" y="620688"/>
            <a:ext cx="7848872" cy="4752528"/>
          </a:xfrm>
        </p:spPr>
        <p:txBody>
          <a:bodyPr>
            <a:noAutofit/>
          </a:bodyPr>
          <a:lstStyle/>
          <a:p>
            <a:pPr>
              <a:lnSpc>
                <a:spcPct val="150000"/>
              </a:lnSpc>
              <a:buNone/>
            </a:pPr>
            <a:r>
              <a:rPr lang="cs-CZ" sz="2000" dirty="0"/>
              <a:t>Estetika </a:t>
            </a:r>
            <a:r>
              <a:rPr lang="cs-CZ" sz="1600" dirty="0" smtClean="0"/>
              <a:t>od řeckého </a:t>
            </a:r>
            <a:r>
              <a:rPr lang="cs-CZ" sz="1600" i="1" dirty="0" err="1" smtClean="0"/>
              <a:t>aisthésis</a:t>
            </a:r>
            <a:r>
              <a:rPr lang="cs-CZ" sz="1600" i="1" dirty="0" smtClean="0"/>
              <a:t> </a:t>
            </a:r>
            <a:r>
              <a:rPr lang="cs-CZ" sz="1600" dirty="0" smtClean="0"/>
              <a:t>= vnímání, zakoušení  </a:t>
            </a:r>
            <a:endParaRPr lang="cs-CZ" sz="2000" dirty="0" smtClean="0"/>
          </a:p>
          <a:p>
            <a:pPr marL="342900" indent="-342900" algn="just">
              <a:lnSpc>
                <a:spcPct val="150000"/>
              </a:lnSpc>
              <a:buFont typeface="Wingdings" pitchFamily="2" charset="2"/>
              <a:buChar char="Ø"/>
            </a:pPr>
            <a:r>
              <a:rPr lang="cs-CZ" sz="1600" dirty="0" smtClean="0">
                <a:solidFill>
                  <a:schemeClr val="accent1"/>
                </a:solidFill>
              </a:rPr>
              <a:t>se zabývá vztahy mezi filosofií, psychologií, literaturou a uměním (divadlem, hudbou, malířstvím)</a:t>
            </a:r>
          </a:p>
          <a:p>
            <a:pPr>
              <a:lnSpc>
                <a:spcPct val="150000"/>
              </a:lnSpc>
              <a:buFont typeface="Wingdings" pitchFamily="2" charset="2"/>
              <a:buChar char="Ø"/>
            </a:pPr>
            <a:r>
              <a:rPr lang="cs-CZ" sz="1600" dirty="0" smtClean="0"/>
              <a:t>je obor lidského myšlení</a:t>
            </a:r>
            <a:r>
              <a:rPr lang="cs-CZ" sz="1600" dirty="0"/>
              <a:t>, který </a:t>
            </a:r>
            <a:r>
              <a:rPr lang="cs-CZ" sz="1600" dirty="0" smtClean="0"/>
              <a:t>má více </a:t>
            </a:r>
            <a:r>
              <a:rPr lang="cs-CZ" sz="1600" dirty="0"/>
              <a:t>než </a:t>
            </a:r>
            <a:r>
              <a:rPr lang="cs-CZ" sz="1600" dirty="0" smtClean="0"/>
              <a:t>2000 let písemnou tradici </a:t>
            </a:r>
          </a:p>
          <a:p>
            <a:pPr>
              <a:lnSpc>
                <a:spcPct val="150000"/>
              </a:lnSpc>
              <a:buFont typeface="Wingdings" pitchFamily="2" charset="2"/>
              <a:buChar char="Ø"/>
            </a:pPr>
            <a:r>
              <a:rPr lang="cs-CZ" sz="1600" dirty="0" smtClean="0"/>
              <a:t>byla </a:t>
            </a:r>
            <a:r>
              <a:rPr lang="cs-CZ" sz="1600" dirty="0"/>
              <a:t>přednášena na </a:t>
            </a:r>
            <a:r>
              <a:rPr lang="cs-CZ" sz="1600" dirty="0" smtClean="0"/>
              <a:t>Karlově </a:t>
            </a:r>
            <a:r>
              <a:rPr lang="cs-CZ" sz="1600" dirty="0"/>
              <a:t>univerzitě již </a:t>
            </a:r>
            <a:r>
              <a:rPr lang="cs-CZ" sz="1600" dirty="0" smtClean="0"/>
              <a:t>od </a:t>
            </a:r>
            <a:r>
              <a:rPr lang="cs-CZ" sz="1600" dirty="0"/>
              <a:t>jejího založení </a:t>
            </a:r>
            <a:r>
              <a:rPr lang="cs-CZ" sz="1600" dirty="0" smtClean="0"/>
              <a:t>(1883</a:t>
            </a:r>
            <a:r>
              <a:rPr lang="cs-CZ" sz="1600" dirty="0"/>
              <a:t>) </a:t>
            </a:r>
            <a:endParaRPr lang="cs-CZ" sz="1600" dirty="0" smtClean="0"/>
          </a:p>
          <a:p>
            <a:pPr marL="342900" indent="-342900" algn="just">
              <a:lnSpc>
                <a:spcPct val="150000"/>
              </a:lnSpc>
              <a:buFont typeface="Wingdings" pitchFamily="2" charset="2"/>
              <a:buChar char="Ø"/>
            </a:pPr>
            <a:r>
              <a:rPr lang="cs-CZ" sz="1600" dirty="0" smtClean="0"/>
              <a:t>hlavní důraz klade na </a:t>
            </a:r>
            <a:r>
              <a:rPr lang="cs-CZ" sz="1600" dirty="0" smtClean="0">
                <a:solidFill>
                  <a:schemeClr val="accent1"/>
                </a:solidFill>
              </a:rPr>
              <a:t>schopnost výkladu (interpretace) uměleckých děl</a:t>
            </a:r>
            <a:r>
              <a:rPr lang="cs-CZ" sz="1600" dirty="0" smtClean="0"/>
              <a:t> a otázek souvisejících s lidskou kulturou </a:t>
            </a:r>
          </a:p>
          <a:p>
            <a:pPr marL="342900" indent="-342900" algn="just">
              <a:lnSpc>
                <a:spcPct val="150000"/>
              </a:lnSpc>
              <a:buFont typeface="Wingdings" pitchFamily="2" charset="2"/>
              <a:buChar char="Ø"/>
            </a:pPr>
            <a:r>
              <a:rPr lang="cs-CZ" sz="1600" dirty="0" smtClean="0"/>
              <a:t>dějinám krásných umění v užším smyslu (sochařství, malířství, architektuře) estetika nevyučuje, pouze se k nim odkazuje</a:t>
            </a:r>
          </a:p>
          <a:p>
            <a:pPr algn="just">
              <a:lnSpc>
                <a:spcPct val="150000"/>
              </a:lnSpc>
              <a:buFont typeface="Wingdings" pitchFamily="2" charset="2"/>
              <a:buChar char="Ø"/>
            </a:pPr>
            <a:r>
              <a:rPr lang="cs-CZ" sz="1600" dirty="0" smtClean="0"/>
              <a:t>do estetických zkoumání se načas ponořily osobnosti Palacký, Čapek, Masaryk, Hostinský, Šalda, Březina </a:t>
            </a:r>
          </a:p>
          <a:p>
            <a:pPr algn="just">
              <a:lnSpc>
                <a:spcPct val="150000"/>
              </a:lnSpc>
              <a:buNone/>
            </a:pPr>
            <a:endParaRPr lang="cs-CZ" sz="1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5157192"/>
            <a:ext cx="8183880" cy="1253832"/>
          </a:xfrm>
        </p:spPr>
        <p:txBody>
          <a:bodyPr>
            <a:normAutofit fontScale="90000"/>
          </a:bodyPr>
          <a:lstStyle/>
          <a:p>
            <a:r>
              <a:rPr lang="cs-CZ" dirty="0" smtClean="0"/>
              <a:t/>
            </a:r>
            <a:br>
              <a:rPr lang="cs-CZ" dirty="0" smtClean="0"/>
            </a:br>
            <a:r>
              <a:rPr lang="cs-CZ" dirty="0" smtClean="0"/>
              <a:t/>
            </a:r>
            <a:br>
              <a:rPr lang="cs-CZ" dirty="0" smtClean="0"/>
            </a:br>
            <a:r>
              <a:rPr lang="cs-CZ" dirty="0" smtClean="0"/>
              <a:t>Umění v průběhu času</a:t>
            </a:r>
            <a:br>
              <a:rPr lang="cs-CZ" dirty="0" smtClean="0"/>
            </a:br>
            <a:endParaRPr lang="cs-CZ" dirty="0"/>
          </a:p>
        </p:txBody>
      </p:sp>
      <p:sp>
        <p:nvSpPr>
          <p:cNvPr id="3" name="Zástupný symbol pro obsah 2"/>
          <p:cNvSpPr>
            <a:spLocks noGrp="1"/>
          </p:cNvSpPr>
          <p:nvPr>
            <p:ph idx="1"/>
          </p:nvPr>
        </p:nvSpPr>
        <p:spPr>
          <a:xfrm>
            <a:off x="502920" y="530352"/>
            <a:ext cx="8183880" cy="5058888"/>
          </a:xfrm>
        </p:spPr>
        <p:txBody>
          <a:bodyPr>
            <a:noAutofit/>
          </a:bodyPr>
          <a:lstStyle/>
          <a:p>
            <a:pPr>
              <a:lnSpc>
                <a:spcPct val="170000"/>
              </a:lnSpc>
              <a:buNone/>
            </a:pPr>
            <a:r>
              <a:rPr lang="cs-CZ" sz="2000" dirty="0" smtClean="0"/>
              <a:t>Epochou </a:t>
            </a:r>
          </a:p>
          <a:p>
            <a:pPr>
              <a:lnSpc>
                <a:spcPct val="170000"/>
              </a:lnSpc>
              <a:buFont typeface="Wingdings" pitchFamily="2" charset="2"/>
              <a:buChar char="Ø"/>
            </a:pPr>
            <a:r>
              <a:rPr lang="cs-CZ" sz="1600" dirty="0" smtClean="0"/>
              <a:t>rozumíme významný časový úsek dějin, během kterého se utvářejí určité politické, společenské nebo duchovní události a síly formující život lidí:</a:t>
            </a:r>
          </a:p>
          <a:p>
            <a:pPr>
              <a:lnSpc>
                <a:spcPct val="170000"/>
              </a:lnSpc>
              <a:buNone/>
            </a:pPr>
            <a:r>
              <a:rPr lang="cs-CZ" sz="1600" dirty="0" smtClean="0">
                <a:solidFill>
                  <a:schemeClr val="accent1"/>
                </a:solidFill>
              </a:rPr>
              <a:t>    </a:t>
            </a:r>
            <a:r>
              <a:rPr lang="cs-CZ" sz="1600" dirty="0" smtClean="0">
                <a:solidFill>
                  <a:schemeClr val="accent1"/>
                </a:solidFill>
                <a:hlinkClick r:id="rId2" action="ppaction://hlinksldjump"/>
              </a:rPr>
              <a:t>středověk, </a:t>
            </a:r>
            <a:r>
              <a:rPr lang="cs-CZ" sz="1600" dirty="0" smtClean="0">
                <a:solidFill>
                  <a:schemeClr val="accent1"/>
                </a:solidFill>
                <a:hlinkClick r:id="rId3" action="ppaction://hlinksldjump"/>
              </a:rPr>
              <a:t>renesance, </a:t>
            </a:r>
            <a:r>
              <a:rPr lang="cs-CZ" sz="1600" dirty="0" smtClean="0">
                <a:solidFill>
                  <a:schemeClr val="accent1"/>
                </a:solidFill>
                <a:hlinkClick r:id="rId4" action="ppaction://hlinksldjump"/>
              </a:rPr>
              <a:t>baroko, </a:t>
            </a:r>
            <a:r>
              <a:rPr lang="cs-CZ" sz="1600" dirty="0" smtClean="0">
                <a:solidFill>
                  <a:schemeClr val="accent1"/>
                </a:solidFill>
                <a:hlinkClick r:id="rId5" action="ppaction://hlinksldjump"/>
              </a:rPr>
              <a:t>klasicismus, </a:t>
            </a:r>
            <a:r>
              <a:rPr lang="cs-CZ" sz="1600" dirty="0" smtClean="0">
                <a:solidFill>
                  <a:schemeClr val="accent1"/>
                </a:solidFill>
                <a:hlinkClick r:id="rId6" action="ppaction://hlinksldjump"/>
              </a:rPr>
              <a:t>romantismus, </a:t>
            </a:r>
            <a:r>
              <a:rPr lang="cs-CZ" sz="1600" dirty="0" smtClean="0">
                <a:solidFill>
                  <a:schemeClr val="accent1"/>
                </a:solidFill>
                <a:hlinkClick r:id="rId7" action="ppaction://hlinksldjump"/>
              </a:rPr>
              <a:t>impresionismus, </a:t>
            </a:r>
            <a:r>
              <a:rPr lang="cs-CZ" sz="1600" dirty="0" smtClean="0">
                <a:solidFill>
                  <a:schemeClr val="accent1"/>
                </a:solidFill>
                <a:hlinkClick r:id="rId8" action="ppaction://hlinksldjump"/>
              </a:rPr>
              <a:t>hudba 20. století</a:t>
            </a:r>
            <a:endParaRPr lang="cs-CZ" sz="1600" dirty="0" smtClean="0">
              <a:solidFill>
                <a:schemeClr val="accent1"/>
              </a:solidFill>
            </a:endParaRPr>
          </a:p>
          <a:p>
            <a:pPr>
              <a:lnSpc>
                <a:spcPct val="170000"/>
              </a:lnSpc>
              <a:buNone/>
            </a:pPr>
            <a:r>
              <a:rPr lang="cs-CZ" sz="2000" dirty="0" smtClean="0"/>
              <a:t>Styl </a:t>
            </a:r>
          </a:p>
          <a:p>
            <a:pPr>
              <a:lnSpc>
                <a:spcPct val="170000"/>
              </a:lnSpc>
              <a:buFont typeface="Wingdings" pitchFamily="2" charset="2"/>
              <a:buChar char="Ø"/>
            </a:pPr>
            <a:r>
              <a:rPr lang="cs-CZ" sz="1600" dirty="0" smtClean="0"/>
              <a:t>je způsob výběru a užívání uměleckých prostředků, způsob provedení uměleckého díla typický pro určité umělce, školu, dobu, směr (hudební):</a:t>
            </a:r>
          </a:p>
          <a:p>
            <a:pPr>
              <a:buNone/>
            </a:pPr>
            <a:r>
              <a:rPr lang="cs-CZ" sz="1600" dirty="0" smtClean="0"/>
              <a:t>    </a:t>
            </a:r>
            <a:r>
              <a:rPr lang="cs-CZ" sz="1600" dirty="0" smtClean="0">
                <a:solidFill>
                  <a:schemeClr val="accent1"/>
                </a:solidFill>
              </a:rPr>
              <a:t>harmonie, instrumentace, skladebný druh,… </a:t>
            </a:r>
            <a:endParaRPr lang="cs-CZ" sz="1600" dirty="0">
              <a:solidFill>
                <a:schemeClr val="accent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539552" y="4983480"/>
            <a:ext cx="8147248" cy="1051560"/>
          </a:xfrm>
        </p:spPr>
        <p:txBody>
          <a:bodyPr>
            <a:normAutofit/>
          </a:bodyPr>
          <a:lstStyle/>
          <a:p>
            <a:r>
              <a:rPr lang="cs-CZ" dirty="0" smtClean="0"/>
              <a:t>Hra na estetika,  </a:t>
            </a:r>
            <a:r>
              <a:rPr lang="cs-CZ" sz="2000" dirty="0" smtClean="0"/>
              <a:t>práce ve dvojicích</a:t>
            </a:r>
            <a:endParaRPr lang="cs-CZ" dirty="0"/>
          </a:p>
        </p:txBody>
      </p:sp>
      <p:sp>
        <p:nvSpPr>
          <p:cNvPr id="6" name="Zástupný symbol pro obsah 5"/>
          <p:cNvSpPr>
            <a:spLocks noGrp="1"/>
          </p:cNvSpPr>
          <p:nvPr>
            <p:ph idx="1"/>
          </p:nvPr>
        </p:nvSpPr>
        <p:spPr>
          <a:xfrm>
            <a:off x="502920" y="530352"/>
            <a:ext cx="8183880" cy="4626840"/>
          </a:xfrm>
        </p:spPr>
        <p:txBody>
          <a:bodyPr>
            <a:noAutofit/>
          </a:bodyPr>
          <a:lstStyle/>
          <a:p>
            <a:pPr marL="457200" indent="-457200">
              <a:lnSpc>
                <a:spcPct val="150000"/>
              </a:lnSpc>
              <a:buFont typeface="+mj-lt"/>
              <a:buAutoNum type="arabicPeriod"/>
            </a:pPr>
            <a:endParaRPr lang="cs-CZ" sz="1800" dirty="0" smtClean="0"/>
          </a:p>
          <a:p>
            <a:pPr marL="457200" indent="-457200">
              <a:lnSpc>
                <a:spcPct val="150000"/>
              </a:lnSpc>
              <a:buFont typeface="+mj-lt"/>
              <a:buAutoNum type="arabicPeriod"/>
            </a:pPr>
            <a:r>
              <a:rPr lang="cs-CZ" sz="1800" dirty="0" smtClean="0"/>
              <a:t>Prohlédni si obrázek. </a:t>
            </a:r>
          </a:p>
          <a:p>
            <a:pPr marL="457200" indent="-457200">
              <a:lnSpc>
                <a:spcPct val="150000"/>
              </a:lnSpc>
              <a:buFont typeface="+mj-lt"/>
              <a:buAutoNum type="arabicPeriod"/>
            </a:pPr>
            <a:r>
              <a:rPr lang="cs-CZ" sz="1800" dirty="0" smtClean="0"/>
              <a:t>Najdi do dvojice studenta, který má na obrázku podobný </a:t>
            </a:r>
            <a:r>
              <a:rPr lang="cs-CZ" sz="1800" dirty="0"/>
              <a:t>ideál krásy</a:t>
            </a:r>
            <a:r>
              <a:rPr lang="cs-CZ" sz="1800" dirty="0" smtClean="0"/>
              <a:t>.</a:t>
            </a:r>
          </a:p>
          <a:p>
            <a:pPr marL="457200" indent="-457200">
              <a:lnSpc>
                <a:spcPct val="150000"/>
              </a:lnSpc>
              <a:buFont typeface="+mj-lt"/>
              <a:buAutoNum type="arabicPeriod"/>
            </a:pPr>
            <a:r>
              <a:rPr lang="cs-CZ" sz="1800" dirty="0" smtClean="0"/>
              <a:t>Popište, co je na obrázku a jakými typickými znaky je utvářen.</a:t>
            </a:r>
          </a:p>
          <a:p>
            <a:pPr marL="457200" indent="-457200">
              <a:lnSpc>
                <a:spcPct val="150000"/>
              </a:lnSpc>
              <a:buFont typeface="+mj-lt"/>
              <a:buAutoNum type="arabicPeriod"/>
            </a:pPr>
            <a:r>
              <a:rPr lang="cs-CZ" sz="1800" dirty="0" smtClean="0"/>
              <a:t>Napište ve dvojici pět typických znaků pro vaše obrázky.</a:t>
            </a:r>
          </a:p>
          <a:p>
            <a:pPr marL="457200" indent="-457200">
              <a:lnSpc>
                <a:spcPct val="150000"/>
              </a:lnSpc>
              <a:buFont typeface="+mj-lt"/>
              <a:buAutoNum type="arabicPeriod"/>
            </a:pPr>
            <a:r>
              <a:rPr lang="cs-CZ" sz="1800" dirty="0" smtClean="0"/>
              <a:t>Přiřaďte k obrázkům umělecké styly.</a:t>
            </a:r>
          </a:p>
          <a:p>
            <a:pPr marL="457200" indent="-457200">
              <a:lnSpc>
                <a:spcPct val="150000"/>
              </a:lnSpc>
              <a:buFont typeface="+mj-lt"/>
              <a:buAutoNum type="arabicPeriod"/>
            </a:pPr>
            <a:r>
              <a:rPr lang="cs-CZ" sz="1800" dirty="0" smtClean="0"/>
              <a:t>Kontrola výsledků.</a:t>
            </a:r>
          </a:p>
          <a:p>
            <a:pPr marL="457200" indent="-457200">
              <a:lnSpc>
                <a:spcPct val="150000"/>
              </a:lnSpc>
              <a:buFont typeface="+mj-lt"/>
              <a:buAutoNum type="arabicPeriod"/>
            </a:pPr>
            <a:r>
              <a:rPr lang="cs-CZ" sz="1800" dirty="0" smtClean="0"/>
              <a:t>Tvorba pětilístků ve dvojici.</a:t>
            </a:r>
          </a:p>
          <a:p>
            <a:pPr marL="457200" indent="-457200">
              <a:lnSpc>
                <a:spcPct val="150000"/>
              </a:lnSpc>
              <a:buNone/>
            </a:pPr>
            <a:r>
              <a:rPr lang="cs-CZ" sz="1800" dirty="0" smtClean="0"/>
              <a:t>     </a:t>
            </a:r>
          </a:p>
          <a:p>
            <a:pPr marL="457200" indent="-457200">
              <a:lnSpc>
                <a:spcPct val="150000"/>
              </a:lnSpc>
              <a:buFont typeface="+mj-lt"/>
              <a:buAutoNum type="arabicPeriod"/>
            </a:pPr>
            <a:endParaRPr lang="cs-CZ" sz="1800" dirty="0" smtClean="0"/>
          </a:p>
          <a:p>
            <a:pPr>
              <a:lnSpc>
                <a:spcPct val="150000"/>
              </a:lnSpc>
            </a:pPr>
            <a:endParaRPr lang="cs-CZ"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p:cTn id="7" dur="1000" fill="hold"/>
                                        <p:tgtEl>
                                          <p:spTgt spid="6">
                                            <p:txEl>
                                              <p:pRg st="2" end="2"/>
                                            </p:txEl>
                                          </p:spTgt>
                                        </p:tgtEl>
                                        <p:attrNameLst>
                                          <p:attrName>ppt_w</p:attrName>
                                        </p:attrNameLst>
                                      </p:cBhvr>
                                      <p:tavLst>
                                        <p:tav tm="0">
                                          <p:val>
                                            <p:strVal val="#ppt_w*0.70"/>
                                          </p:val>
                                        </p:tav>
                                        <p:tav tm="100000">
                                          <p:val>
                                            <p:strVal val="#ppt_w"/>
                                          </p:val>
                                        </p:tav>
                                      </p:tavLst>
                                    </p:anim>
                                    <p:anim calcmode="lin" valueType="num">
                                      <p:cBhvr>
                                        <p:cTn id="8" dur="1000" fill="hold"/>
                                        <p:tgtEl>
                                          <p:spTgt spid="6">
                                            <p:txEl>
                                              <p:pRg st="2" end="2"/>
                                            </p:txEl>
                                          </p:spTgt>
                                        </p:tgtEl>
                                        <p:attrNameLst>
                                          <p:attrName>ppt_h</p:attrName>
                                        </p:attrNameLst>
                                      </p:cBhvr>
                                      <p:tavLst>
                                        <p:tav tm="0">
                                          <p:val>
                                            <p:strVal val="#ppt_h"/>
                                          </p:val>
                                        </p:tav>
                                        <p:tav tm="100000">
                                          <p:val>
                                            <p:strVal val="#ppt_h"/>
                                          </p:val>
                                        </p:tav>
                                      </p:tavLst>
                                    </p:anim>
                                    <p:animEffect transition="in" filter="fade">
                                      <p:cBhvr>
                                        <p:cTn id="9" dur="1000"/>
                                        <p:tgtEl>
                                          <p:spTgt spid="6">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6">
                                            <p:txEl>
                                              <p:pRg st="3" end="3"/>
                                            </p:txEl>
                                          </p:spTgt>
                                        </p:tgtEl>
                                        <p:attrNameLst>
                                          <p:attrName>style.visibility</p:attrName>
                                        </p:attrNameLst>
                                      </p:cBhvr>
                                      <p:to>
                                        <p:strVal val="visible"/>
                                      </p:to>
                                    </p:set>
                                    <p:anim calcmode="lin" valueType="num">
                                      <p:cBhvr>
                                        <p:cTn id="14" dur="1000" fill="hold"/>
                                        <p:tgtEl>
                                          <p:spTgt spid="6">
                                            <p:txEl>
                                              <p:pRg st="3" end="3"/>
                                            </p:txEl>
                                          </p:spTgt>
                                        </p:tgtEl>
                                        <p:attrNameLst>
                                          <p:attrName>ppt_w</p:attrName>
                                        </p:attrNameLst>
                                      </p:cBhvr>
                                      <p:tavLst>
                                        <p:tav tm="0">
                                          <p:val>
                                            <p:strVal val="#ppt_w*0.70"/>
                                          </p:val>
                                        </p:tav>
                                        <p:tav tm="100000">
                                          <p:val>
                                            <p:strVal val="#ppt_w"/>
                                          </p:val>
                                        </p:tav>
                                      </p:tavLst>
                                    </p:anim>
                                    <p:anim calcmode="lin" valueType="num">
                                      <p:cBhvr>
                                        <p:cTn id="15" dur="1000" fill="hold"/>
                                        <p:tgtEl>
                                          <p:spTgt spid="6">
                                            <p:txEl>
                                              <p:pRg st="3" end="3"/>
                                            </p:txEl>
                                          </p:spTgt>
                                        </p:tgtEl>
                                        <p:attrNameLst>
                                          <p:attrName>ppt_h</p:attrName>
                                        </p:attrNameLst>
                                      </p:cBhvr>
                                      <p:tavLst>
                                        <p:tav tm="0">
                                          <p:val>
                                            <p:strVal val="#ppt_h"/>
                                          </p:val>
                                        </p:tav>
                                        <p:tav tm="100000">
                                          <p:val>
                                            <p:strVal val="#ppt_h"/>
                                          </p:val>
                                        </p:tav>
                                      </p:tavLst>
                                    </p:anim>
                                    <p:animEffect transition="in" filter="fade">
                                      <p:cBhvr>
                                        <p:cTn id="16" dur="1000"/>
                                        <p:tgtEl>
                                          <p:spTgt spid="6">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 calcmode="lin" valueType="num">
                                      <p:cBhvr>
                                        <p:cTn id="21" dur="1000" fill="hold"/>
                                        <p:tgtEl>
                                          <p:spTgt spid="6">
                                            <p:txEl>
                                              <p:pRg st="4" end="4"/>
                                            </p:txEl>
                                          </p:spTgt>
                                        </p:tgtEl>
                                        <p:attrNameLst>
                                          <p:attrName>ppt_w</p:attrName>
                                        </p:attrNameLst>
                                      </p:cBhvr>
                                      <p:tavLst>
                                        <p:tav tm="0">
                                          <p:val>
                                            <p:strVal val="#ppt_w*0.70"/>
                                          </p:val>
                                        </p:tav>
                                        <p:tav tm="100000">
                                          <p:val>
                                            <p:strVal val="#ppt_w"/>
                                          </p:val>
                                        </p:tav>
                                      </p:tavLst>
                                    </p:anim>
                                    <p:anim calcmode="lin" valueType="num">
                                      <p:cBhvr>
                                        <p:cTn id="22" dur="1000" fill="hold"/>
                                        <p:tgtEl>
                                          <p:spTgt spid="6">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6">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anim calcmode="lin" valueType="num">
                                      <p:cBhvr>
                                        <p:cTn id="28" dur="1000" fill="hold"/>
                                        <p:tgtEl>
                                          <p:spTgt spid="6">
                                            <p:txEl>
                                              <p:pRg st="5" end="5"/>
                                            </p:txEl>
                                          </p:spTgt>
                                        </p:tgtEl>
                                        <p:attrNameLst>
                                          <p:attrName>ppt_w</p:attrName>
                                        </p:attrNameLst>
                                      </p:cBhvr>
                                      <p:tavLst>
                                        <p:tav tm="0">
                                          <p:val>
                                            <p:strVal val="#ppt_w*0.70"/>
                                          </p:val>
                                        </p:tav>
                                        <p:tav tm="100000">
                                          <p:val>
                                            <p:strVal val="#ppt_w"/>
                                          </p:val>
                                        </p:tav>
                                      </p:tavLst>
                                    </p:anim>
                                    <p:anim calcmode="lin" valueType="num">
                                      <p:cBhvr>
                                        <p:cTn id="29" dur="1000" fill="hold"/>
                                        <p:tgtEl>
                                          <p:spTgt spid="6">
                                            <p:txEl>
                                              <p:pRg st="5" end="5"/>
                                            </p:txEl>
                                          </p:spTgt>
                                        </p:tgtEl>
                                        <p:attrNameLst>
                                          <p:attrName>ppt_h</p:attrName>
                                        </p:attrNameLst>
                                      </p:cBhvr>
                                      <p:tavLst>
                                        <p:tav tm="0">
                                          <p:val>
                                            <p:strVal val="#ppt_h"/>
                                          </p:val>
                                        </p:tav>
                                        <p:tav tm="100000">
                                          <p:val>
                                            <p:strVal val="#ppt_h"/>
                                          </p:val>
                                        </p:tav>
                                      </p:tavLst>
                                    </p:anim>
                                    <p:animEffect transition="in" filter="fade">
                                      <p:cBhvr>
                                        <p:cTn id="30" dur="1000"/>
                                        <p:tgtEl>
                                          <p:spTgt spid="6">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 calcmode="lin" valueType="num">
                                      <p:cBhvr>
                                        <p:cTn id="35" dur="1000" fill="hold"/>
                                        <p:tgtEl>
                                          <p:spTgt spid="6">
                                            <p:txEl>
                                              <p:pRg st="6" end="6"/>
                                            </p:txEl>
                                          </p:spTgt>
                                        </p:tgtEl>
                                        <p:attrNameLst>
                                          <p:attrName>ppt_w</p:attrName>
                                        </p:attrNameLst>
                                      </p:cBhvr>
                                      <p:tavLst>
                                        <p:tav tm="0">
                                          <p:val>
                                            <p:strVal val="#ppt_w*0.70"/>
                                          </p:val>
                                        </p:tav>
                                        <p:tav tm="100000">
                                          <p:val>
                                            <p:strVal val="#ppt_w"/>
                                          </p:val>
                                        </p:tav>
                                      </p:tavLst>
                                    </p:anim>
                                    <p:anim calcmode="lin" valueType="num">
                                      <p:cBhvr>
                                        <p:cTn id="36" dur="1000" fill="hold"/>
                                        <p:tgtEl>
                                          <p:spTgt spid="6">
                                            <p:txEl>
                                              <p:pRg st="6" end="6"/>
                                            </p:txEl>
                                          </p:spTgt>
                                        </p:tgtEl>
                                        <p:attrNameLst>
                                          <p:attrName>ppt_h</p:attrName>
                                        </p:attrNameLst>
                                      </p:cBhvr>
                                      <p:tavLst>
                                        <p:tav tm="0">
                                          <p:val>
                                            <p:strVal val="#ppt_h"/>
                                          </p:val>
                                        </p:tav>
                                        <p:tav tm="100000">
                                          <p:val>
                                            <p:strVal val="#ppt_h"/>
                                          </p:val>
                                        </p:tav>
                                      </p:tavLst>
                                    </p:anim>
                                    <p:animEffect transition="in" filter="fade">
                                      <p:cBhvr>
                                        <p:cTn id="37" dur="10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 calcmode="lin" valueType="num">
                                      <p:cBhvr>
                                        <p:cTn id="42" dur="1000" fill="hold"/>
                                        <p:tgtEl>
                                          <p:spTgt spid="6">
                                            <p:txEl>
                                              <p:pRg st="7" end="7"/>
                                            </p:txEl>
                                          </p:spTgt>
                                        </p:tgtEl>
                                        <p:attrNameLst>
                                          <p:attrName>ppt_w</p:attrName>
                                        </p:attrNameLst>
                                      </p:cBhvr>
                                      <p:tavLst>
                                        <p:tav tm="0">
                                          <p:val>
                                            <p:strVal val="#ppt_w*0.70"/>
                                          </p:val>
                                        </p:tav>
                                        <p:tav tm="100000">
                                          <p:val>
                                            <p:strVal val="#ppt_w"/>
                                          </p:val>
                                        </p:tav>
                                      </p:tavLst>
                                    </p:anim>
                                    <p:anim calcmode="lin" valueType="num">
                                      <p:cBhvr>
                                        <p:cTn id="43" dur="1000" fill="hold"/>
                                        <p:tgtEl>
                                          <p:spTgt spid="6">
                                            <p:txEl>
                                              <p:pRg st="7" end="7"/>
                                            </p:txEl>
                                          </p:spTgt>
                                        </p:tgtEl>
                                        <p:attrNameLst>
                                          <p:attrName>ppt_h</p:attrName>
                                        </p:attrNameLst>
                                      </p:cBhvr>
                                      <p:tavLst>
                                        <p:tav tm="0">
                                          <p:val>
                                            <p:strVal val="#ppt_h"/>
                                          </p:val>
                                        </p:tav>
                                        <p:tav tm="100000">
                                          <p:val>
                                            <p:strVal val="#ppt_h"/>
                                          </p:val>
                                        </p:tav>
                                      </p:tavLst>
                                    </p:anim>
                                    <p:animEffect transition="in" filter="fade">
                                      <p:cBhvr>
                                        <p:cTn id="44"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smtClean="0"/>
              <a:t>Pětilístek</a:t>
            </a:r>
            <a:endParaRPr lang="cs-CZ" dirty="0"/>
          </a:p>
        </p:txBody>
      </p:sp>
      <p:sp>
        <p:nvSpPr>
          <p:cNvPr id="6" name="TextovéPole 5"/>
          <p:cNvSpPr txBox="1"/>
          <p:nvPr/>
        </p:nvSpPr>
        <p:spPr>
          <a:xfrm>
            <a:off x="1979712" y="1988840"/>
            <a:ext cx="1796902" cy="400110"/>
          </a:xfrm>
          <a:prstGeom prst="rect">
            <a:avLst/>
          </a:prstGeom>
          <a:noFill/>
        </p:spPr>
        <p:txBody>
          <a:bodyPr wrap="none" rtlCol="0">
            <a:spAutoFit/>
          </a:bodyPr>
          <a:lstStyle/>
          <a:p>
            <a:r>
              <a:rPr lang="cs-CZ" sz="2000" dirty="0" smtClean="0">
                <a:latin typeface="Calibri" pitchFamily="34" charset="0"/>
                <a:cs typeface="Calibri" pitchFamily="34" charset="0"/>
              </a:rPr>
              <a:t>sloveso pohybu</a:t>
            </a:r>
            <a:endParaRPr lang="cs-CZ" sz="2000" dirty="0">
              <a:latin typeface="Calibri" pitchFamily="34" charset="0"/>
              <a:cs typeface="Calibri" pitchFamily="34" charset="0"/>
            </a:endParaRPr>
          </a:p>
        </p:txBody>
      </p:sp>
      <p:sp>
        <p:nvSpPr>
          <p:cNvPr id="7" name="TextovéPole 6"/>
          <p:cNvSpPr txBox="1"/>
          <p:nvPr/>
        </p:nvSpPr>
        <p:spPr>
          <a:xfrm>
            <a:off x="5436096" y="1988840"/>
            <a:ext cx="1944216" cy="400110"/>
          </a:xfrm>
          <a:prstGeom prst="rect">
            <a:avLst/>
          </a:prstGeom>
          <a:noFill/>
        </p:spPr>
        <p:txBody>
          <a:bodyPr wrap="square" rtlCol="0">
            <a:spAutoFit/>
          </a:bodyPr>
          <a:lstStyle/>
          <a:p>
            <a:pPr algn="ctr"/>
            <a:r>
              <a:rPr lang="cs-CZ" sz="2000" dirty="0" smtClean="0">
                <a:latin typeface="Calibri" pitchFamily="34" charset="0"/>
                <a:cs typeface="Calibri" pitchFamily="34" charset="0"/>
              </a:rPr>
              <a:t>sloveso pohybu</a:t>
            </a:r>
            <a:endParaRPr lang="cs-CZ" sz="2000" dirty="0">
              <a:latin typeface="Calibri" pitchFamily="34" charset="0"/>
              <a:cs typeface="Calibri" pitchFamily="34" charset="0"/>
            </a:endParaRPr>
          </a:p>
        </p:txBody>
      </p:sp>
      <p:sp>
        <p:nvSpPr>
          <p:cNvPr id="8" name="TextovéPole 7"/>
          <p:cNvSpPr txBox="1"/>
          <p:nvPr/>
        </p:nvSpPr>
        <p:spPr>
          <a:xfrm>
            <a:off x="611560" y="2708920"/>
            <a:ext cx="2160240" cy="400110"/>
          </a:xfrm>
          <a:prstGeom prst="rect">
            <a:avLst/>
          </a:prstGeom>
          <a:noFill/>
        </p:spPr>
        <p:txBody>
          <a:bodyPr wrap="square" rtlCol="0">
            <a:spAutoFit/>
          </a:bodyPr>
          <a:lstStyle/>
          <a:p>
            <a:pPr algn="ctr"/>
            <a:r>
              <a:rPr lang="cs-CZ" sz="2000" dirty="0" smtClean="0">
                <a:latin typeface="Calibri" pitchFamily="34" charset="0"/>
                <a:cs typeface="Calibri" pitchFamily="34" charset="0"/>
              </a:rPr>
              <a:t>přídavné jméno</a:t>
            </a:r>
            <a:endParaRPr lang="cs-CZ" sz="2000" dirty="0">
              <a:latin typeface="Calibri" pitchFamily="34" charset="0"/>
              <a:cs typeface="Calibri" pitchFamily="34" charset="0"/>
            </a:endParaRPr>
          </a:p>
        </p:txBody>
      </p:sp>
      <p:sp>
        <p:nvSpPr>
          <p:cNvPr id="10" name="TextovéPole 9"/>
          <p:cNvSpPr txBox="1"/>
          <p:nvPr/>
        </p:nvSpPr>
        <p:spPr>
          <a:xfrm>
            <a:off x="3491880" y="2708920"/>
            <a:ext cx="2088232" cy="400110"/>
          </a:xfrm>
          <a:prstGeom prst="rect">
            <a:avLst/>
          </a:prstGeom>
          <a:noFill/>
        </p:spPr>
        <p:txBody>
          <a:bodyPr wrap="square" rtlCol="0">
            <a:spAutoFit/>
          </a:bodyPr>
          <a:lstStyle/>
          <a:p>
            <a:pPr algn="ctr"/>
            <a:r>
              <a:rPr lang="cs-CZ" sz="2000" dirty="0" smtClean="0">
                <a:latin typeface="Calibri" pitchFamily="34" charset="0"/>
                <a:cs typeface="Calibri" pitchFamily="34" charset="0"/>
              </a:rPr>
              <a:t>přídavné jméno</a:t>
            </a:r>
            <a:endParaRPr lang="cs-CZ" sz="2000" dirty="0">
              <a:latin typeface="Calibri" pitchFamily="34" charset="0"/>
              <a:cs typeface="Calibri" pitchFamily="34" charset="0"/>
            </a:endParaRPr>
          </a:p>
        </p:txBody>
      </p:sp>
      <p:sp>
        <p:nvSpPr>
          <p:cNvPr id="11" name="TextovéPole 10"/>
          <p:cNvSpPr txBox="1"/>
          <p:nvPr/>
        </p:nvSpPr>
        <p:spPr>
          <a:xfrm>
            <a:off x="6300192" y="2708920"/>
            <a:ext cx="2016224" cy="400110"/>
          </a:xfrm>
          <a:prstGeom prst="rect">
            <a:avLst/>
          </a:prstGeom>
          <a:noFill/>
        </p:spPr>
        <p:txBody>
          <a:bodyPr wrap="square" rtlCol="0">
            <a:spAutoFit/>
          </a:bodyPr>
          <a:lstStyle/>
          <a:p>
            <a:pPr algn="ctr"/>
            <a:r>
              <a:rPr lang="cs-CZ" sz="2000" dirty="0" smtClean="0">
                <a:latin typeface="Calibri" pitchFamily="34" charset="0"/>
                <a:cs typeface="Calibri" pitchFamily="34" charset="0"/>
              </a:rPr>
              <a:t>přídavné jméno</a:t>
            </a:r>
            <a:endParaRPr lang="cs-CZ" sz="2000" dirty="0">
              <a:latin typeface="Calibri" pitchFamily="34" charset="0"/>
              <a:cs typeface="Calibri" pitchFamily="34" charset="0"/>
            </a:endParaRPr>
          </a:p>
        </p:txBody>
      </p:sp>
      <p:cxnSp>
        <p:nvCxnSpPr>
          <p:cNvPr id="13" name="Přímá spojovací šipka 12"/>
          <p:cNvCxnSpPr/>
          <p:nvPr/>
        </p:nvCxnSpPr>
        <p:spPr>
          <a:xfrm>
            <a:off x="2123728" y="1412776"/>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Přímá spojovací čára 15"/>
          <p:cNvCxnSpPr/>
          <p:nvPr/>
        </p:nvCxnSpPr>
        <p:spPr>
          <a:xfrm>
            <a:off x="1835696" y="1988840"/>
            <a:ext cx="20162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Přímá spojovací čára 19"/>
          <p:cNvCxnSpPr/>
          <p:nvPr/>
        </p:nvCxnSpPr>
        <p:spPr>
          <a:xfrm>
            <a:off x="5364088" y="1988840"/>
            <a:ext cx="20162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Přímá spojovací čára 20"/>
          <p:cNvCxnSpPr/>
          <p:nvPr/>
        </p:nvCxnSpPr>
        <p:spPr>
          <a:xfrm>
            <a:off x="611560" y="2708920"/>
            <a:ext cx="20162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Přímá spojovací čára 21"/>
          <p:cNvCxnSpPr/>
          <p:nvPr/>
        </p:nvCxnSpPr>
        <p:spPr>
          <a:xfrm>
            <a:off x="3563888" y="2708920"/>
            <a:ext cx="20162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Přímá spojovací čára 22"/>
          <p:cNvCxnSpPr/>
          <p:nvPr/>
        </p:nvCxnSpPr>
        <p:spPr>
          <a:xfrm>
            <a:off x="6300192" y="2708920"/>
            <a:ext cx="20162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Přímá spojovací čára 23"/>
          <p:cNvCxnSpPr/>
          <p:nvPr/>
        </p:nvCxnSpPr>
        <p:spPr>
          <a:xfrm>
            <a:off x="3563888" y="1268760"/>
            <a:ext cx="20162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Přímá spojovací čára 24"/>
          <p:cNvCxnSpPr/>
          <p:nvPr/>
        </p:nvCxnSpPr>
        <p:spPr>
          <a:xfrm>
            <a:off x="3635896" y="4869160"/>
            <a:ext cx="20162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Přímá spojovací čára 25"/>
          <p:cNvCxnSpPr/>
          <p:nvPr/>
        </p:nvCxnSpPr>
        <p:spPr>
          <a:xfrm>
            <a:off x="6660232" y="4149080"/>
            <a:ext cx="17281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Přímá spojovací čára 26"/>
          <p:cNvCxnSpPr/>
          <p:nvPr/>
        </p:nvCxnSpPr>
        <p:spPr>
          <a:xfrm>
            <a:off x="4860032" y="4149080"/>
            <a:ext cx="158417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Přímá spojovací čára 27"/>
          <p:cNvCxnSpPr/>
          <p:nvPr/>
        </p:nvCxnSpPr>
        <p:spPr>
          <a:xfrm>
            <a:off x="2771800" y="4149080"/>
            <a:ext cx="1800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Přímá spojovací čára 28"/>
          <p:cNvCxnSpPr/>
          <p:nvPr/>
        </p:nvCxnSpPr>
        <p:spPr>
          <a:xfrm>
            <a:off x="539552" y="4149080"/>
            <a:ext cx="1800200" cy="0"/>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ovéPole 33"/>
          <p:cNvSpPr txBox="1"/>
          <p:nvPr/>
        </p:nvSpPr>
        <p:spPr>
          <a:xfrm>
            <a:off x="683568" y="4149080"/>
            <a:ext cx="1532599" cy="400110"/>
          </a:xfrm>
          <a:prstGeom prst="rect">
            <a:avLst/>
          </a:prstGeom>
          <a:noFill/>
        </p:spPr>
        <p:txBody>
          <a:bodyPr wrap="none" rtlCol="0">
            <a:spAutoFit/>
          </a:bodyPr>
          <a:lstStyle/>
          <a:p>
            <a:r>
              <a:rPr lang="cs-CZ" sz="2000" dirty="0" smtClean="0">
                <a:latin typeface="Calibri" pitchFamily="34" charset="0"/>
                <a:cs typeface="Calibri" pitchFamily="34" charset="0"/>
              </a:rPr>
              <a:t>věta  </a:t>
            </a:r>
            <a:r>
              <a:rPr lang="cs-CZ" dirty="0" smtClean="0">
                <a:latin typeface="Calibri" pitchFamily="34" charset="0"/>
                <a:cs typeface="Calibri" pitchFamily="34" charset="0"/>
              </a:rPr>
              <a:t>(4 slova)</a:t>
            </a:r>
            <a:endParaRPr lang="cs-CZ" sz="2000" dirty="0">
              <a:latin typeface="Calibri" pitchFamily="34" charset="0"/>
              <a:cs typeface="Calibri" pitchFamily="34" charset="0"/>
            </a:endParaRPr>
          </a:p>
        </p:txBody>
      </p:sp>
      <p:sp>
        <p:nvSpPr>
          <p:cNvPr id="35" name="TextovéPole 34"/>
          <p:cNvSpPr txBox="1"/>
          <p:nvPr/>
        </p:nvSpPr>
        <p:spPr>
          <a:xfrm>
            <a:off x="3563888" y="1268760"/>
            <a:ext cx="2016224" cy="400110"/>
          </a:xfrm>
          <a:prstGeom prst="rect">
            <a:avLst/>
          </a:prstGeom>
          <a:noFill/>
        </p:spPr>
        <p:txBody>
          <a:bodyPr wrap="square" rtlCol="0">
            <a:spAutoFit/>
          </a:bodyPr>
          <a:lstStyle/>
          <a:p>
            <a:pPr algn="ctr"/>
            <a:r>
              <a:rPr lang="cs-CZ" sz="2000" dirty="0" smtClean="0">
                <a:latin typeface="Calibri" pitchFamily="34" charset="0"/>
                <a:cs typeface="Calibri" pitchFamily="34" charset="0"/>
              </a:rPr>
              <a:t>epocha, styl</a:t>
            </a:r>
            <a:endParaRPr lang="cs-CZ" sz="2000" dirty="0">
              <a:latin typeface="Calibri" pitchFamily="34" charset="0"/>
              <a:cs typeface="Calibri" pitchFamily="34" charset="0"/>
            </a:endParaRPr>
          </a:p>
        </p:txBody>
      </p:sp>
      <p:sp>
        <p:nvSpPr>
          <p:cNvPr id="30" name="TextovéPole 29"/>
          <p:cNvSpPr txBox="1"/>
          <p:nvPr/>
        </p:nvSpPr>
        <p:spPr>
          <a:xfrm>
            <a:off x="3635896" y="4869160"/>
            <a:ext cx="2088232" cy="400110"/>
          </a:xfrm>
          <a:prstGeom prst="rect">
            <a:avLst/>
          </a:prstGeom>
          <a:noFill/>
        </p:spPr>
        <p:txBody>
          <a:bodyPr wrap="square" rtlCol="0">
            <a:spAutoFit/>
          </a:bodyPr>
          <a:lstStyle/>
          <a:p>
            <a:pPr algn="ctr"/>
            <a:r>
              <a:rPr lang="cs-CZ" sz="2000" dirty="0" smtClean="0">
                <a:latin typeface="Calibri" pitchFamily="34" charset="0"/>
                <a:cs typeface="Calibri" pitchFamily="34" charset="0"/>
              </a:rPr>
              <a:t>synonymum</a:t>
            </a:r>
            <a:endParaRPr lang="cs-CZ" sz="20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6"/>
          <p:cNvSpPr>
            <a:spLocks noGrp="1"/>
          </p:cNvSpPr>
          <p:nvPr>
            <p:ph type="title"/>
          </p:nvPr>
        </p:nvSpPr>
        <p:spPr>
          <a:xfrm>
            <a:off x="467544" y="5229200"/>
            <a:ext cx="8183880" cy="1051560"/>
          </a:xfrm>
        </p:spPr>
        <p:txBody>
          <a:bodyPr>
            <a:normAutofit fontScale="90000"/>
          </a:bodyPr>
          <a:lstStyle/>
          <a:p>
            <a:r>
              <a:rPr lang="cs-CZ" dirty="0" smtClean="0"/>
              <a:t>Pravěk                          </a:t>
            </a:r>
            <a:r>
              <a:rPr lang="cs-CZ" sz="2700" dirty="0" smtClean="0"/>
              <a:t>šaman </a:t>
            </a:r>
            <a:r>
              <a:rPr lang="cs-CZ" sz="2700" dirty="0" err="1" smtClean="0"/>
              <a:t>Gendos</a:t>
            </a:r>
            <a:r>
              <a:rPr lang="cs-CZ" sz="2700" dirty="0" smtClean="0"/>
              <a:t/>
            </a:r>
            <a:br>
              <a:rPr lang="cs-CZ" sz="2700" dirty="0" smtClean="0"/>
            </a:br>
            <a:r>
              <a:rPr lang="cs-CZ" sz="2700" dirty="0" smtClean="0"/>
              <a:t>                                   </a:t>
            </a:r>
            <a:r>
              <a:rPr lang="cs-CZ" sz="1300" dirty="0" err="1" smtClean="0">
                <a:latin typeface="Calibri" pitchFamily="34" charset="0"/>
                <a:cs typeface="Calibri" pitchFamily="34" charset="0"/>
                <a:hlinkClick r:id="rId2"/>
              </a:rPr>
              <a:t>Gendos</a:t>
            </a:r>
            <a:r>
              <a:rPr lang="cs-CZ" sz="1300" dirty="0" smtClean="0">
                <a:latin typeface="Calibri" pitchFamily="34" charset="0"/>
                <a:cs typeface="Calibri" pitchFamily="34" charset="0"/>
                <a:hlinkClick r:id="rId2"/>
              </a:rPr>
              <a:t> </a:t>
            </a:r>
            <a:r>
              <a:rPr lang="cs-CZ" sz="1300" dirty="0" err="1" smtClean="0">
                <a:latin typeface="Calibri" pitchFamily="34" charset="0"/>
                <a:cs typeface="Calibri" pitchFamily="34" charset="0"/>
                <a:hlinkClick r:id="rId2"/>
              </a:rPr>
              <a:t>from</a:t>
            </a:r>
            <a:r>
              <a:rPr lang="cs-CZ" sz="1300" dirty="0" smtClean="0">
                <a:latin typeface="Calibri" pitchFamily="34" charset="0"/>
                <a:cs typeface="Calibri" pitchFamily="34" charset="0"/>
                <a:hlinkClick r:id="rId2"/>
              </a:rPr>
              <a:t> </a:t>
            </a:r>
            <a:r>
              <a:rPr lang="cs-CZ" sz="1300" dirty="0" err="1" smtClean="0">
                <a:latin typeface="Calibri" pitchFamily="34" charset="0"/>
                <a:cs typeface="Calibri" pitchFamily="34" charset="0"/>
                <a:hlinkClick r:id="rId2"/>
              </a:rPr>
              <a:t>Tuva</a:t>
            </a:r>
            <a:r>
              <a:rPr lang="cs-CZ" sz="1300" dirty="0" smtClean="0">
                <a:latin typeface="Calibri" pitchFamily="34" charset="0"/>
                <a:cs typeface="Calibri" pitchFamily="34" charset="0"/>
                <a:hlinkClick r:id="rId2"/>
              </a:rPr>
              <a:t> </a:t>
            </a:r>
            <a:r>
              <a:rPr lang="cs-CZ" sz="1300" dirty="0" err="1" smtClean="0">
                <a:latin typeface="Calibri" pitchFamily="34" charset="0"/>
                <a:cs typeface="Calibri" pitchFamily="34" charset="0"/>
                <a:hlinkClick r:id="rId2"/>
              </a:rPr>
              <a:t>performs</a:t>
            </a:r>
            <a:r>
              <a:rPr lang="cs-CZ" sz="1300" dirty="0" smtClean="0">
                <a:latin typeface="Calibri" pitchFamily="34" charset="0"/>
                <a:cs typeface="Calibri" pitchFamily="34" charset="0"/>
                <a:hlinkClick r:id="rId2"/>
              </a:rPr>
              <a:t> </a:t>
            </a:r>
            <a:r>
              <a:rPr lang="cs-CZ" sz="1300" dirty="0" err="1" smtClean="0">
                <a:latin typeface="Calibri" pitchFamily="34" charset="0"/>
                <a:cs typeface="Calibri" pitchFamily="34" charset="0"/>
                <a:hlinkClick r:id="rId2"/>
              </a:rPr>
              <a:t>shamanic</a:t>
            </a:r>
            <a:r>
              <a:rPr lang="cs-CZ" sz="1300" dirty="0" smtClean="0">
                <a:latin typeface="Calibri" pitchFamily="34" charset="0"/>
                <a:cs typeface="Calibri" pitchFamily="34" charset="0"/>
                <a:hlinkClick r:id="rId2"/>
              </a:rPr>
              <a:t> </a:t>
            </a:r>
            <a:r>
              <a:rPr lang="cs-CZ" sz="1300" dirty="0" err="1" smtClean="0">
                <a:latin typeface="Calibri" pitchFamily="34" charset="0"/>
                <a:cs typeface="Calibri" pitchFamily="34" charset="0"/>
                <a:hlinkClick r:id="rId2"/>
              </a:rPr>
              <a:t>ritual</a:t>
            </a:r>
            <a:r>
              <a:rPr lang="cs-CZ" sz="1300" dirty="0" smtClean="0">
                <a:latin typeface="Calibri" pitchFamily="34" charset="0"/>
                <a:cs typeface="Calibri" pitchFamily="34" charset="0"/>
                <a:hlinkClick r:id="rId2"/>
              </a:rPr>
              <a:t>. Fragment 1. - </a:t>
            </a:r>
            <a:r>
              <a:rPr lang="cs-CZ" sz="1300" dirty="0" err="1" smtClean="0">
                <a:latin typeface="Calibri" pitchFamily="34" charset="0"/>
                <a:cs typeface="Calibri" pitchFamily="34" charset="0"/>
                <a:hlinkClick r:id="rId2"/>
              </a:rPr>
              <a:t>YouTube</a:t>
            </a:r>
            <a:endParaRPr lang="cs-CZ" sz="1300" dirty="0">
              <a:latin typeface="Calibri" pitchFamily="34" charset="0"/>
              <a:cs typeface="Calibri" pitchFamily="34" charset="0"/>
            </a:endParaRPr>
          </a:p>
        </p:txBody>
      </p:sp>
      <p:sp>
        <p:nvSpPr>
          <p:cNvPr id="8" name="Zástupný symbol pro text 7"/>
          <p:cNvSpPr>
            <a:spLocks noGrp="1"/>
          </p:cNvSpPr>
          <p:nvPr>
            <p:ph type="body" idx="1"/>
          </p:nvPr>
        </p:nvSpPr>
        <p:spPr>
          <a:xfrm>
            <a:off x="607224" y="579438"/>
            <a:ext cx="4540840" cy="792162"/>
          </a:xfrm>
        </p:spPr>
        <p:txBody>
          <a:bodyPr>
            <a:normAutofit/>
          </a:bodyPr>
          <a:lstStyle/>
          <a:p>
            <a:pPr algn="ctr"/>
            <a:r>
              <a:rPr lang="cs-CZ" sz="2000" dirty="0" err="1" smtClean="0"/>
              <a:t>Lascaux</a:t>
            </a:r>
            <a:r>
              <a:rPr lang="cs-CZ" sz="2000" dirty="0" smtClean="0"/>
              <a:t>, skalní malby</a:t>
            </a:r>
            <a:endParaRPr lang="cs-CZ" sz="2000" dirty="0"/>
          </a:p>
        </p:txBody>
      </p:sp>
      <p:sp>
        <p:nvSpPr>
          <p:cNvPr id="10" name="Zástupný symbol pro text 9"/>
          <p:cNvSpPr>
            <a:spLocks noGrp="1"/>
          </p:cNvSpPr>
          <p:nvPr>
            <p:ph type="body" sz="half" idx="3"/>
          </p:nvPr>
        </p:nvSpPr>
        <p:spPr>
          <a:xfrm>
            <a:off x="5436096" y="548680"/>
            <a:ext cx="2952329" cy="792162"/>
          </a:xfrm>
        </p:spPr>
        <p:txBody>
          <a:bodyPr>
            <a:normAutofit/>
          </a:bodyPr>
          <a:lstStyle/>
          <a:p>
            <a:r>
              <a:rPr lang="cs-CZ" sz="2000" dirty="0" smtClean="0"/>
              <a:t>Věstonická Venuše</a:t>
            </a:r>
            <a:endParaRPr lang="cs-CZ" sz="2000" dirty="0"/>
          </a:p>
        </p:txBody>
      </p:sp>
      <p:pic>
        <p:nvPicPr>
          <p:cNvPr id="12" name="Zástupný symbol pro obsah 11" descr="pravěk.jpg"/>
          <p:cNvPicPr>
            <a:picLocks noGrp="1" noChangeAspect="1"/>
          </p:cNvPicPr>
          <p:nvPr>
            <p:ph sz="quarter" idx="2"/>
          </p:nvPr>
        </p:nvPicPr>
        <p:blipFill>
          <a:blip r:embed="rId3" cstate="print"/>
          <a:stretch>
            <a:fillRect/>
          </a:stretch>
        </p:blipFill>
        <p:spPr>
          <a:xfrm>
            <a:off x="611560" y="1844824"/>
            <a:ext cx="4564827" cy="2664296"/>
          </a:xfrm>
          <a:prstGeom prst="roundRect">
            <a:avLst/>
          </a:prstGeom>
        </p:spPr>
      </p:pic>
      <p:pic>
        <p:nvPicPr>
          <p:cNvPr id="15" name="Zástupný symbol pro obsah 14" descr="307px-Vestonicka_venuse_edit[1].jpg"/>
          <p:cNvPicPr>
            <a:picLocks noGrp="1" noChangeAspect="1"/>
          </p:cNvPicPr>
          <p:nvPr>
            <p:ph sz="quarter" idx="4"/>
          </p:nvPr>
        </p:nvPicPr>
        <p:blipFill>
          <a:blip r:embed="rId4" cstate="print"/>
          <a:stretch>
            <a:fillRect/>
          </a:stretch>
        </p:blipFill>
        <p:spPr>
          <a:xfrm>
            <a:off x="6156176" y="1556792"/>
            <a:ext cx="1785371" cy="3489325"/>
          </a:xfrm>
          <a:prstGeom prst="roundRect">
            <a:avLst/>
          </a:prstGeom>
        </p:spPr>
      </p:pic>
      <p:sp>
        <p:nvSpPr>
          <p:cNvPr id="9" name="TextovéPole 8"/>
          <p:cNvSpPr txBox="1"/>
          <p:nvPr/>
        </p:nvSpPr>
        <p:spPr>
          <a:xfrm>
            <a:off x="4788024" y="4077072"/>
            <a:ext cx="263214"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1</a:t>
            </a:r>
            <a:endParaRPr lang="cs-CZ" sz="1200" dirty="0">
              <a:solidFill>
                <a:schemeClr val="bg1"/>
              </a:solidFill>
              <a:latin typeface="Calibri" pitchFamily="34" charset="0"/>
              <a:cs typeface="Calibri" pitchFamily="34" charset="0"/>
            </a:endParaRPr>
          </a:p>
        </p:txBody>
      </p:sp>
      <p:sp>
        <p:nvSpPr>
          <p:cNvPr id="11" name="TextovéPole 10"/>
          <p:cNvSpPr txBox="1"/>
          <p:nvPr/>
        </p:nvSpPr>
        <p:spPr>
          <a:xfrm>
            <a:off x="7596336" y="4653136"/>
            <a:ext cx="263214"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2</a:t>
            </a:r>
            <a:endParaRPr lang="cs-CZ" sz="1200" dirty="0">
              <a:solidFill>
                <a:schemeClr val="bg1"/>
              </a:solidFill>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smtClean="0"/>
              <a:t>Antika              </a:t>
            </a:r>
            <a:r>
              <a:rPr lang="cs-CZ" sz="2400" dirty="0" smtClean="0"/>
              <a:t>poslech: </a:t>
            </a:r>
            <a:r>
              <a:rPr lang="cs-CZ" sz="2400" dirty="0" err="1" smtClean="0"/>
              <a:t>Seikilova</a:t>
            </a:r>
            <a:r>
              <a:rPr lang="cs-CZ" sz="2400" dirty="0" smtClean="0"/>
              <a:t> píseň</a:t>
            </a:r>
            <a:endParaRPr lang="cs-CZ" dirty="0"/>
          </a:p>
        </p:txBody>
      </p:sp>
      <p:sp>
        <p:nvSpPr>
          <p:cNvPr id="9" name="Zástupný symbol pro text 8"/>
          <p:cNvSpPr>
            <a:spLocks noGrp="1"/>
          </p:cNvSpPr>
          <p:nvPr>
            <p:ph type="body" idx="1"/>
          </p:nvPr>
        </p:nvSpPr>
        <p:spPr>
          <a:xfrm>
            <a:off x="971600" y="548680"/>
            <a:ext cx="2880320" cy="792162"/>
          </a:xfrm>
        </p:spPr>
        <p:txBody>
          <a:bodyPr>
            <a:normAutofit/>
          </a:bodyPr>
          <a:lstStyle/>
          <a:p>
            <a:pPr algn="ctr"/>
            <a:r>
              <a:rPr lang="cs-CZ" sz="2000" dirty="0" err="1" smtClean="0"/>
              <a:t>Afrodité</a:t>
            </a:r>
            <a:r>
              <a:rPr lang="cs-CZ" sz="2000" dirty="0" smtClean="0"/>
              <a:t> </a:t>
            </a:r>
            <a:r>
              <a:rPr lang="cs-CZ" sz="2000" dirty="0" err="1" smtClean="0"/>
              <a:t>Knidská</a:t>
            </a:r>
            <a:endParaRPr lang="cs-CZ" sz="2000" dirty="0"/>
          </a:p>
        </p:txBody>
      </p:sp>
      <p:sp>
        <p:nvSpPr>
          <p:cNvPr id="10" name="Zástupný symbol pro text 9"/>
          <p:cNvSpPr>
            <a:spLocks noGrp="1"/>
          </p:cNvSpPr>
          <p:nvPr>
            <p:ph type="body" sz="half" idx="3"/>
          </p:nvPr>
        </p:nvSpPr>
        <p:spPr>
          <a:xfrm>
            <a:off x="5364088" y="620688"/>
            <a:ext cx="2304256" cy="792162"/>
          </a:xfrm>
        </p:spPr>
        <p:txBody>
          <a:bodyPr>
            <a:normAutofit/>
          </a:bodyPr>
          <a:lstStyle/>
          <a:p>
            <a:pPr algn="ctr"/>
            <a:r>
              <a:rPr lang="cs-CZ" sz="2000" dirty="0" smtClean="0"/>
              <a:t>Diskobolos</a:t>
            </a:r>
            <a:endParaRPr lang="cs-CZ" sz="2000" dirty="0"/>
          </a:p>
        </p:txBody>
      </p:sp>
      <p:pic>
        <p:nvPicPr>
          <p:cNvPr id="7" name="Zástupný symbol pro obsah 6" descr="Antika_Afrodité knidská.jpg"/>
          <p:cNvPicPr>
            <a:picLocks noGrp="1" noChangeAspect="1"/>
          </p:cNvPicPr>
          <p:nvPr>
            <p:ph sz="quarter" idx="2"/>
          </p:nvPr>
        </p:nvPicPr>
        <p:blipFill>
          <a:blip r:embed="rId2" cstate="print"/>
          <a:stretch>
            <a:fillRect/>
          </a:stretch>
        </p:blipFill>
        <p:spPr>
          <a:xfrm>
            <a:off x="1403648" y="1340768"/>
            <a:ext cx="1800200" cy="3890887"/>
          </a:xfrm>
          <a:prstGeom prst="roundRect">
            <a:avLst/>
          </a:prstGeom>
        </p:spPr>
      </p:pic>
      <p:pic>
        <p:nvPicPr>
          <p:cNvPr id="8" name="Zástupný symbol pro obsah 7" descr="Antika_diskobolos.jpg"/>
          <p:cNvPicPr>
            <a:picLocks noGrp="1" noChangeAspect="1"/>
          </p:cNvPicPr>
          <p:nvPr>
            <p:ph sz="quarter" idx="4"/>
          </p:nvPr>
        </p:nvPicPr>
        <p:blipFill>
          <a:blip r:embed="rId3" cstate="print"/>
          <a:stretch>
            <a:fillRect/>
          </a:stretch>
        </p:blipFill>
        <p:spPr>
          <a:xfrm>
            <a:off x="5364088" y="1340768"/>
            <a:ext cx="2318508" cy="3960440"/>
          </a:xfrm>
          <a:prstGeom prst="roundRect">
            <a:avLst/>
          </a:prstGeom>
        </p:spPr>
      </p:pic>
      <p:sp>
        <p:nvSpPr>
          <p:cNvPr id="11" name="TextovéPole 10"/>
          <p:cNvSpPr txBox="1"/>
          <p:nvPr/>
        </p:nvSpPr>
        <p:spPr>
          <a:xfrm>
            <a:off x="7308304" y="4869160"/>
            <a:ext cx="263214"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4</a:t>
            </a:r>
            <a:endParaRPr lang="cs-CZ" sz="1200" dirty="0">
              <a:solidFill>
                <a:schemeClr val="bg1"/>
              </a:solidFill>
              <a:latin typeface="Calibri" pitchFamily="34" charset="0"/>
              <a:cs typeface="Calibri" pitchFamily="34" charset="0"/>
            </a:endParaRPr>
          </a:p>
        </p:txBody>
      </p:sp>
      <p:sp>
        <p:nvSpPr>
          <p:cNvPr id="12" name="TextovéPole 11"/>
          <p:cNvSpPr txBox="1"/>
          <p:nvPr/>
        </p:nvSpPr>
        <p:spPr>
          <a:xfrm>
            <a:off x="2915816" y="4797152"/>
            <a:ext cx="263214"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3</a:t>
            </a:r>
            <a:endParaRPr lang="cs-CZ" sz="1200" dirty="0">
              <a:solidFill>
                <a:schemeClr val="bg1"/>
              </a:solidFill>
              <a:latin typeface="Calibri" pitchFamily="34" charset="0"/>
              <a:cs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2920" y="5229200"/>
            <a:ext cx="8183880" cy="1008112"/>
          </a:xfrm>
        </p:spPr>
        <p:txBody>
          <a:bodyPr>
            <a:normAutofit fontScale="90000"/>
          </a:bodyPr>
          <a:lstStyle/>
          <a:p>
            <a:r>
              <a:rPr lang="cs-CZ" dirty="0" smtClean="0"/>
              <a:t/>
            </a:r>
            <a:br>
              <a:rPr lang="cs-CZ" dirty="0" smtClean="0"/>
            </a:br>
            <a:r>
              <a:rPr lang="cs-CZ" dirty="0" smtClean="0"/>
              <a:t/>
            </a:r>
            <a:br>
              <a:rPr lang="cs-CZ" dirty="0" smtClean="0"/>
            </a:br>
            <a:r>
              <a:rPr lang="cs-CZ" dirty="0" smtClean="0"/>
              <a:t/>
            </a:r>
            <a:br>
              <a:rPr lang="cs-CZ" dirty="0" smtClean="0"/>
            </a:br>
            <a:r>
              <a:rPr lang="cs-CZ" dirty="0" smtClean="0"/>
              <a:t>Středověk             </a:t>
            </a:r>
            <a:r>
              <a:rPr lang="cs-CZ" sz="2700" dirty="0" err="1" smtClean="0"/>
              <a:t>Machaut</a:t>
            </a:r>
            <a:r>
              <a:rPr lang="cs-CZ" sz="2700" dirty="0" smtClean="0"/>
              <a:t>: Mše o Marii   </a:t>
            </a:r>
            <a:r>
              <a:rPr lang="cs-CZ" sz="2000" dirty="0" smtClean="0"/>
              <a:t/>
            </a:r>
            <a:br>
              <a:rPr lang="cs-CZ" sz="2000" dirty="0" smtClean="0"/>
            </a:br>
            <a:endParaRPr lang="cs-CZ" sz="2000" dirty="0"/>
          </a:p>
        </p:txBody>
      </p:sp>
      <p:sp>
        <p:nvSpPr>
          <p:cNvPr id="3" name="Zástupný symbol pro text 2"/>
          <p:cNvSpPr>
            <a:spLocks noGrp="1"/>
          </p:cNvSpPr>
          <p:nvPr>
            <p:ph type="body" idx="1"/>
          </p:nvPr>
        </p:nvSpPr>
        <p:spPr>
          <a:xfrm>
            <a:off x="971600" y="579438"/>
            <a:ext cx="2952328" cy="792162"/>
          </a:xfrm>
        </p:spPr>
        <p:txBody>
          <a:bodyPr>
            <a:normAutofit/>
          </a:bodyPr>
          <a:lstStyle/>
          <a:p>
            <a:pPr algn="ctr"/>
            <a:r>
              <a:rPr lang="cs-CZ" sz="2000" dirty="0" smtClean="0"/>
              <a:t>Filip VI.</a:t>
            </a:r>
            <a:endParaRPr lang="cs-CZ" sz="2000" dirty="0"/>
          </a:p>
        </p:txBody>
      </p:sp>
      <p:sp>
        <p:nvSpPr>
          <p:cNvPr id="5" name="Zástupný symbol pro text 4"/>
          <p:cNvSpPr>
            <a:spLocks noGrp="1"/>
          </p:cNvSpPr>
          <p:nvPr>
            <p:ph type="body" sz="half" idx="3"/>
          </p:nvPr>
        </p:nvSpPr>
        <p:spPr>
          <a:xfrm>
            <a:off x="5580112" y="548680"/>
            <a:ext cx="2376265" cy="792162"/>
          </a:xfrm>
        </p:spPr>
        <p:txBody>
          <a:bodyPr>
            <a:normAutofit/>
          </a:bodyPr>
          <a:lstStyle/>
          <a:p>
            <a:pPr algn="ctr"/>
            <a:r>
              <a:rPr lang="de-DE" sz="2000" dirty="0" smtClean="0"/>
              <a:t>Madonna</a:t>
            </a:r>
            <a:endParaRPr lang="cs-CZ" sz="2000" dirty="0"/>
          </a:p>
        </p:txBody>
      </p:sp>
      <p:pic>
        <p:nvPicPr>
          <p:cNvPr id="8" name="Zástupný symbol pro obsah 7" descr="středověk-mAdona.jpg"/>
          <p:cNvPicPr>
            <a:picLocks noGrp="1" noChangeAspect="1"/>
          </p:cNvPicPr>
          <p:nvPr>
            <p:ph sz="quarter" idx="4"/>
          </p:nvPr>
        </p:nvPicPr>
        <p:blipFill>
          <a:blip r:embed="rId2" cstate="print"/>
          <a:stretch>
            <a:fillRect/>
          </a:stretch>
        </p:blipFill>
        <p:spPr>
          <a:xfrm>
            <a:off x="5580112" y="1340768"/>
            <a:ext cx="2251565" cy="3938597"/>
          </a:xfrm>
          <a:prstGeom prst="roundRect">
            <a:avLst/>
          </a:prstGeom>
        </p:spPr>
      </p:pic>
      <p:pic>
        <p:nvPicPr>
          <p:cNvPr id="10" name="Zástupný symbol pro obsah 9" descr="Filip6_davidBruce[1].jpg"/>
          <p:cNvPicPr>
            <a:picLocks noGrp="1" noChangeAspect="1"/>
          </p:cNvPicPr>
          <p:nvPr>
            <p:ph sz="quarter" idx="2"/>
          </p:nvPr>
        </p:nvPicPr>
        <p:blipFill>
          <a:blip r:embed="rId3" cstate="print"/>
          <a:stretch>
            <a:fillRect/>
          </a:stretch>
        </p:blipFill>
        <p:spPr>
          <a:xfrm>
            <a:off x="1043608" y="1412776"/>
            <a:ext cx="2989431" cy="3528392"/>
          </a:xfrm>
          <a:prstGeom prst="roundRect">
            <a:avLst/>
          </a:prstGeom>
        </p:spPr>
      </p:pic>
      <p:sp>
        <p:nvSpPr>
          <p:cNvPr id="7" name="TextovéPole 6"/>
          <p:cNvSpPr txBox="1"/>
          <p:nvPr/>
        </p:nvSpPr>
        <p:spPr>
          <a:xfrm>
            <a:off x="3779912" y="4437112"/>
            <a:ext cx="263214" cy="276999"/>
          </a:xfrm>
          <a:prstGeom prst="rect">
            <a:avLst/>
          </a:prstGeom>
          <a:noFill/>
        </p:spPr>
        <p:txBody>
          <a:bodyPr wrap="none" rtlCol="0">
            <a:spAutoFit/>
          </a:bodyPr>
          <a:lstStyle/>
          <a:p>
            <a:r>
              <a:rPr lang="cs-CZ" sz="1200" dirty="0" smtClean="0">
                <a:latin typeface="Calibri" pitchFamily="34" charset="0"/>
                <a:cs typeface="Calibri" pitchFamily="34" charset="0"/>
              </a:rPr>
              <a:t>5</a:t>
            </a:r>
            <a:endParaRPr lang="cs-CZ" sz="1200" dirty="0">
              <a:latin typeface="Calibri" pitchFamily="34" charset="0"/>
              <a:cs typeface="Calibri" pitchFamily="34" charset="0"/>
            </a:endParaRPr>
          </a:p>
        </p:txBody>
      </p:sp>
      <p:sp>
        <p:nvSpPr>
          <p:cNvPr id="9" name="TextovéPole 8"/>
          <p:cNvSpPr txBox="1"/>
          <p:nvPr/>
        </p:nvSpPr>
        <p:spPr>
          <a:xfrm>
            <a:off x="7452320" y="4869160"/>
            <a:ext cx="263214"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6</a:t>
            </a:r>
            <a:endParaRPr lang="cs-CZ" sz="1200" dirty="0">
              <a:solidFill>
                <a:schemeClr val="bg1"/>
              </a:solidFill>
              <a:latin typeface="Calibri" pitchFamily="34" charset="0"/>
              <a:cs typeface="Calibri" pitchFamily="34" charset="0"/>
            </a:endParaRPr>
          </a:p>
        </p:txBody>
      </p:sp>
      <p:sp>
        <p:nvSpPr>
          <p:cNvPr id="13" name="Tlačítko akce: Návrat 12">
            <a:hlinkClick r:id="rId4"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37808"/>
          </a:xfrm>
        </p:spPr>
        <p:txBody>
          <a:bodyPr/>
          <a:lstStyle/>
          <a:p>
            <a:r>
              <a:rPr lang="cs-CZ" dirty="0" smtClean="0"/>
              <a:t>Renesance </a:t>
            </a:r>
            <a:r>
              <a:rPr lang="cs-CZ" sz="2400" dirty="0" smtClean="0"/>
              <a:t>        </a:t>
            </a:r>
            <a:r>
              <a:rPr lang="cs-CZ" sz="2400" dirty="0" err="1" smtClean="0"/>
              <a:t>Lasso</a:t>
            </a:r>
            <a:r>
              <a:rPr lang="cs-CZ" sz="2400" dirty="0" smtClean="0"/>
              <a:t>: </a:t>
            </a:r>
            <a:r>
              <a:rPr lang="cs-CZ" sz="2400" dirty="0" err="1" smtClean="0"/>
              <a:t>Mattona</a:t>
            </a:r>
            <a:r>
              <a:rPr lang="cs-CZ" sz="2400" dirty="0" smtClean="0"/>
              <a:t> </a:t>
            </a:r>
            <a:r>
              <a:rPr lang="cs-CZ" sz="2400" dirty="0" err="1" smtClean="0"/>
              <a:t>mia</a:t>
            </a:r>
            <a:r>
              <a:rPr lang="cs-CZ" sz="2400" dirty="0" smtClean="0"/>
              <a:t> cara</a:t>
            </a:r>
            <a:endParaRPr lang="cs-CZ" dirty="0"/>
          </a:p>
        </p:txBody>
      </p:sp>
      <p:sp>
        <p:nvSpPr>
          <p:cNvPr id="3" name="Zástupný symbol pro text 2"/>
          <p:cNvSpPr>
            <a:spLocks noGrp="1"/>
          </p:cNvSpPr>
          <p:nvPr>
            <p:ph type="body" idx="1"/>
          </p:nvPr>
        </p:nvSpPr>
        <p:spPr>
          <a:xfrm>
            <a:off x="1187624" y="548680"/>
            <a:ext cx="2520280" cy="792162"/>
          </a:xfrm>
        </p:spPr>
        <p:txBody>
          <a:bodyPr>
            <a:normAutofit/>
          </a:bodyPr>
          <a:lstStyle/>
          <a:p>
            <a:pPr algn="ctr"/>
            <a:r>
              <a:rPr lang="cs-CZ" sz="2000" dirty="0" smtClean="0"/>
              <a:t>Albrecht </a:t>
            </a:r>
            <a:r>
              <a:rPr lang="cs-CZ" sz="2000" dirty="0" err="1" smtClean="0"/>
              <a:t>Dürer</a:t>
            </a:r>
            <a:r>
              <a:rPr lang="cs-CZ" sz="2000" dirty="0" smtClean="0"/>
              <a:t> Autoportrét</a:t>
            </a:r>
            <a:endParaRPr lang="cs-CZ" sz="2000" dirty="0"/>
          </a:p>
        </p:txBody>
      </p:sp>
      <p:sp>
        <p:nvSpPr>
          <p:cNvPr id="5" name="Zástupný symbol pro text 4"/>
          <p:cNvSpPr>
            <a:spLocks noGrp="1"/>
          </p:cNvSpPr>
          <p:nvPr>
            <p:ph type="body" sz="half" idx="3"/>
          </p:nvPr>
        </p:nvSpPr>
        <p:spPr>
          <a:xfrm>
            <a:off x="5076056" y="548680"/>
            <a:ext cx="2808312" cy="792162"/>
          </a:xfrm>
        </p:spPr>
        <p:txBody>
          <a:bodyPr>
            <a:normAutofit/>
          </a:bodyPr>
          <a:lstStyle/>
          <a:p>
            <a:pPr algn="ctr"/>
            <a:r>
              <a:rPr lang="cs-CZ" sz="2000" dirty="0" err="1" smtClean="0"/>
              <a:t>Leonardo</a:t>
            </a:r>
            <a:r>
              <a:rPr lang="cs-CZ" sz="2000" dirty="0" smtClean="0"/>
              <a:t> </a:t>
            </a:r>
            <a:r>
              <a:rPr lang="cs-CZ" sz="2000" dirty="0" err="1" smtClean="0"/>
              <a:t>da</a:t>
            </a:r>
            <a:r>
              <a:rPr lang="cs-CZ" sz="2000" dirty="0" smtClean="0"/>
              <a:t> Vinci </a:t>
            </a:r>
            <a:r>
              <a:rPr lang="cs-CZ" sz="2000" dirty="0" err="1" smtClean="0"/>
              <a:t>Mona</a:t>
            </a:r>
            <a:r>
              <a:rPr lang="cs-CZ" sz="2000" dirty="0" smtClean="0"/>
              <a:t> </a:t>
            </a:r>
            <a:r>
              <a:rPr lang="cs-CZ" sz="2000" dirty="0" err="1" smtClean="0"/>
              <a:t>Lisa</a:t>
            </a:r>
            <a:endParaRPr lang="cs-CZ" sz="2000" dirty="0"/>
          </a:p>
        </p:txBody>
      </p:sp>
      <p:pic>
        <p:nvPicPr>
          <p:cNvPr id="7" name="Zástupný symbol pro obsah 6" descr="renesance_durer_autoportret.jpg"/>
          <p:cNvPicPr>
            <a:picLocks noGrp="1" noChangeAspect="1"/>
          </p:cNvPicPr>
          <p:nvPr>
            <p:ph sz="quarter" idx="2"/>
          </p:nvPr>
        </p:nvPicPr>
        <p:blipFill>
          <a:blip r:embed="rId2" cstate="print"/>
          <a:stretch>
            <a:fillRect/>
          </a:stretch>
        </p:blipFill>
        <p:spPr>
          <a:xfrm>
            <a:off x="1187624" y="1484784"/>
            <a:ext cx="2671728" cy="3744416"/>
          </a:xfrm>
          <a:prstGeom prst="roundRect">
            <a:avLst/>
          </a:prstGeom>
        </p:spPr>
      </p:pic>
      <p:pic>
        <p:nvPicPr>
          <p:cNvPr id="10" name="Zástupný symbol pro obsah 9" descr="renesance_mona.jpg"/>
          <p:cNvPicPr>
            <a:picLocks noGrp="1" noChangeAspect="1"/>
          </p:cNvPicPr>
          <p:nvPr>
            <p:ph sz="quarter" idx="4"/>
          </p:nvPr>
        </p:nvPicPr>
        <p:blipFill>
          <a:blip r:embed="rId3" cstate="print"/>
          <a:stretch>
            <a:fillRect/>
          </a:stretch>
        </p:blipFill>
        <p:spPr>
          <a:xfrm>
            <a:off x="5004048" y="1556792"/>
            <a:ext cx="2816221" cy="3677379"/>
          </a:xfrm>
          <a:prstGeom prst="roundRect">
            <a:avLst/>
          </a:prstGeom>
        </p:spPr>
      </p:pic>
      <p:sp>
        <p:nvSpPr>
          <p:cNvPr id="8" name="TextovéPole 7"/>
          <p:cNvSpPr txBox="1"/>
          <p:nvPr/>
        </p:nvSpPr>
        <p:spPr>
          <a:xfrm>
            <a:off x="7380312" y="4797152"/>
            <a:ext cx="263214"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8</a:t>
            </a:r>
            <a:endParaRPr lang="cs-CZ" sz="1200" dirty="0">
              <a:solidFill>
                <a:schemeClr val="bg1"/>
              </a:solidFill>
              <a:latin typeface="Calibri" pitchFamily="34" charset="0"/>
              <a:cs typeface="Calibri" pitchFamily="34" charset="0"/>
            </a:endParaRPr>
          </a:p>
        </p:txBody>
      </p:sp>
      <p:sp>
        <p:nvSpPr>
          <p:cNvPr id="9" name="TextovéPole 8"/>
          <p:cNvSpPr txBox="1"/>
          <p:nvPr/>
        </p:nvSpPr>
        <p:spPr>
          <a:xfrm>
            <a:off x="3491880" y="4797152"/>
            <a:ext cx="263214"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7</a:t>
            </a:r>
            <a:endParaRPr lang="cs-CZ" sz="1200" dirty="0">
              <a:solidFill>
                <a:schemeClr val="bg1"/>
              </a:solidFill>
              <a:latin typeface="Calibri" pitchFamily="34" charset="0"/>
              <a:cs typeface="Calibri" pitchFamily="34" charset="0"/>
            </a:endParaRPr>
          </a:p>
        </p:txBody>
      </p:sp>
      <p:sp>
        <p:nvSpPr>
          <p:cNvPr id="11" name="Tlačítko akce: Návrat 10">
            <a:hlinkClick r:id="rId4"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Baroko      </a:t>
            </a:r>
            <a:r>
              <a:rPr lang="cs-CZ" sz="2400" dirty="0" err="1" smtClean="0"/>
              <a:t>Bach</a:t>
            </a:r>
            <a:r>
              <a:rPr lang="cs-CZ" sz="2400" dirty="0" smtClean="0"/>
              <a:t>: Braniborský koncert č.2</a:t>
            </a:r>
            <a:endParaRPr lang="cs-CZ" dirty="0"/>
          </a:p>
        </p:txBody>
      </p:sp>
      <p:sp>
        <p:nvSpPr>
          <p:cNvPr id="7" name="Zástupný symbol pro text 6"/>
          <p:cNvSpPr>
            <a:spLocks noGrp="1"/>
          </p:cNvSpPr>
          <p:nvPr>
            <p:ph type="body" idx="1"/>
          </p:nvPr>
        </p:nvSpPr>
        <p:spPr>
          <a:xfrm>
            <a:off x="607224" y="579438"/>
            <a:ext cx="4252808" cy="792162"/>
          </a:xfrm>
        </p:spPr>
        <p:txBody>
          <a:bodyPr>
            <a:normAutofit fontScale="70000" lnSpcReduction="20000"/>
          </a:bodyPr>
          <a:lstStyle/>
          <a:p>
            <a:pPr algn="ctr"/>
            <a:r>
              <a:rPr lang="cs-CZ" sz="2900" dirty="0" err="1" smtClean="0"/>
              <a:t>Rembrand</a:t>
            </a:r>
            <a:endParaRPr lang="cs-CZ" sz="2900" dirty="0" smtClean="0"/>
          </a:p>
          <a:p>
            <a:pPr algn="ctr"/>
            <a:r>
              <a:rPr lang="cs-CZ" dirty="0" smtClean="0"/>
              <a:t> Hodina anatomie doktora </a:t>
            </a:r>
            <a:r>
              <a:rPr lang="cs-CZ" dirty="0" err="1" smtClean="0"/>
              <a:t>Tulpa</a:t>
            </a:r>
            <a:endParaRPr lang="cs-CZ" dirty="0"/>
          </a:p>
        </p:txBody>
      </p:sp>
      <p:sp>
        <p:nvSpPr>
          <p:cNvPr id="8" name="Zástupný symbol pro text 7"/>
          <p:cNvSpPr>
            <a:spLocks noGrp="1"/>
          </p:cNvSpPr>
          <p:nvPr>
            <p:ph type="body" sz="half" idx="3"/>
          </p:nvPr>
        </p:nvSpPr>
        <p:spPr>
          <a:xfrm>
            <a:off x="5220071" y="579438"/>
            <a:ext cx="2880321" cy="792162"/>
          </a:xfrm>
        </p:spPr>
        <p:txBody>
          <a:bodyPr>
            <a:normAutofit/>
          </a:bodyPr>
          <a:lstStyle/>
          <a:p>
            <a:pPr algn="ctr"/>
            <a:r>
              <a:rPr lang="cs-CZ" sz="2000" dirty="0" err="1" smtClean="0"/>
              <a:t>Rubens</a:t>
            </a:r>
            <a:r>
              <a:rPr lang="cs-CZ" sz="2000" dirty="0" smtClean="0"/>
              <a:t> </a:t>
            </a:r>
          </a:p>
          <a:p>
            <a:pPr algn="ctr"/>
            <a:r>
              <a:rPr lang="cs-CZ" sz="2000" dirty="0" smtClean="0"/>
              <a:t>Tři grácie</a:t>
            </a:r>
            <a:endParaRPr lang="cs-CZ" sz="2000" dirty="0"/>
          </a:p>
        </p:txBody>
      </p:sp>
      <p:pic>
        <p:nvPicPr>
          <p:cNvPr id="5" name="Zástupný symbol pro obsah 4" descr="Baroko_rembrant.hodina anatomie.jpg"/>
          <p:cNvPicPr>
            <a:picLocks noGrp="1" noChangeAspect="1"/>
          </p:cNvPicPr>
          <p:nvPr>
            <p:ph sz="quarter" idx="2"/>
          </p:nvPr>
        </p:nvPicPr>
        <p:blipFill>
          <a:blip r:embed="rId2" cstate="print"/>
          <a:stretch>
            <a:fillRect/>
          </a:stretch>
        </p:blipFill>
        <p:spPr>
          <a:xfrm>
            <a:off x="608013" y="1716624"/>
            <a:ext cx="3930650" cy="2951677"/>
          </a:xfrm>
          <a:prstGeom prst="roundRect">
            <a:avLst/>
          </a:prstGeom>
        </p:spPr>
      </p:pic>
      <p:pic>
        <p:nvPicPr>
          <p:cNvPr id="6" name="Zástupný symbol pro obsah 5" descr="Baroko_tři grácie, rubens.jpg"/>
          <p:cNvPicPr>
            <a:picLocks noGrp="1" noChangeAspect="1"/>
          </p:cNvPicPr>
          <p:nvPr>
            <p:ph sz="quarter" idx="4"/>
          </p:nvPr>
        </p:nvPicPr>
        <p:blipFill>
          <a:blip r:embed="rId3" cstate="print"/>
          <a:stretch>
            <a:fillRect/>
          </a:stretch>
        </p:blipFill>
        <p:spPr>
          <a:xfrm>
            <a:off x="5220072" y="1628800"/>
            <a:ext cx="2861247" cy="3489325"/>
          </a:xfrm>
          <a:prstGeom prst="roundRect">
            <a:avLst/>
          </a:prstGeom>
        </p:spPr>
      </p:pic>
      <p:sp>
        <p:nvSpPr>
          <p:cNvPr id="9" name="TextovéPole 8"/>
          <p:cNvSpPr txBox="1"/>
          <p:nvPr/>
        </p:nvSpPr>
        <p:spPr>
          <a:xfrm>
            <a:off x="4067944" y="4221088"/>
            <a:ext cx="263214"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9</a:t>
            </a:r>
            <a:endParaRPr lang="cs-CZ" sz="1200" dirty="0">
              <a:solidFill>
                <a:schemeClr val="bg1"/>
              </a:solidFill>
              <a:latin typeface="Calibri" pitchFamily="34" charset="0"/>
              <a:cs typeface="Calibri" pitchFamily="34" charset="0"/>
            </a:endParaRPr>
          </a:p>
        </p:txBody>
      </p:sp>
      <p:sp>
        <p:nvSpPr>
          <p:cNvPr id="10" name="TextovéPole 9"/>
          <p:cNvSpPr txBox="1"/>
          <p:nvPr/>
        </p:nvSpPr>
        <p:spPr>
          <a:xfrm>
            <a:off x="7596336" y="4653136"/>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10</a:t>
            </a:r>
            <a:endParaRPr lang="cs-CZ" sz="1200" dirty="0">
              <a:solidFill>
                <a:schemeClr val="bg1"/>
              </a:solidFill>
              <a:latin typeface="Calibri" pitchFamily="34" charset="0"/>
              <a:cs typeface="Calibri" pitchFamily="34" charset="0"/>
            </a:endParaRPr>
          </a:p>
        </p:txBody>
      </p:sp>
      <p:sp>
        <p:nvSpPr>
          <p:cNvPr id="11" name="Tlačítko akce: Návrat 10">
            <a:hlinkClick r:id="rId4"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Klasicismus   </a:t>
            </a:r>
            <a:r>
              <a:rPr lang="cs-CZ" sz="2400" dirty="0" smtClean="0"/>
              <a:t>Mozart: Malá noční hudba</a:t>
            </a:r>
            <a:endParaRPr lang="cs-CZ" dirty="0"/>
          </a:p>
        </p:txBody>
      </p:sp>
      <p:sp>
        <p:nvSpPr>
          <p:cNvPr id="3" name="Zástupný symbol pro text 2"/>
          <p:cNvSpPr>
            <a:spLocks noGrp="1"/>
          </p:cNvSpPr>
          <p:nvPr>
            <p:ph type="body" idx="1"/>
          </p:nvPr>
        </p:nvSpPr>
        <p:spPr>
          <a:xfrm>
            <a:off x="971600" y="579438"/>
            <a:ext cx="2808312" cy="792162"/>
          </a:xfrm>
        </p:spPr>
        <p:txBody>
          <a:bodyPr>
            <a:normAutofit/>
          </a:bodyPr>
          <a:lstStyle/>
          <a:p>
            <a:pPr algn="ctr"/>
            <a:r>
              <a:rPr lang="cs-CZ" sz="2000" dirty="0" err="1" smtClean="0"/>
              <a:t>Dominique</a:t>
            </a:r>
            <a:r>
              <a:rPr lang="cs-CZ" sz="2000" dirty="0" smtClean="0"/>
              <a:t> </a:t>
            </a:r>
            <a:r>
              <a:rPr lang="cs-CZ" sz="2000" dirty="0" err="1" smtClean="0"/>
              <a:t>Ingres</a:t>
            </a:r>
            <a:r>
              <a:rPr lang="cs-CZ" sz="2000" dirty="0" smtClean="0"/>
              <a:t> Slečna </a:t>
            </a:r>
            <a:r>
              <a:rPr lang="cs-CZ" sz="2000" dirty="0" err="1" smtClean="0"/>
              <a:t>Rivierová</a:t>
            </a:r>
            <a:r>
              <a:rPr lang="cs-CZ" sz="2000" dirty="0" smtClean="0"/>
              <a:t> </a:t>
            </a:r>
            <a:endParaRPr lang="cs-CZ" sz="2000" dirty="0"/>
          </a:p>
        </p:txBody>
      </p:sp>
      <p:sp>
        <p:nvSpPr>
          <p:cNvPr id="4" name="Zástupný symbol pro text 3"/>
          <p:cNvSpPr>
            <a:spLocks noGrp="1"/>
          </p:cNvSpPr>
          <p:nvPr>
            <p:ph type="body" sz="half" idx="3"/>
          </p:nvPr>
        </p:nvSpPr>
        <p:spPr>
          <a:xfrm>
            <a:off x="5220072" y="579438"/>
            <a:ext cx="2448272" cy="792162"/>
          </a:xfrm>
        </p:spPr>
        <p:txBody>
          <a:bodyPr>
            <a:normAutofit/>
          </a:bodyPr>
          <a:lstStyle/>
          <a:p>
            <a:pPr algn="ctr"/>
            <a:r>
              <a:rPr lang="cs-CZ" sz="1900" dirty="0" smtClean="0"/>
              <a:t>J. Louis David</a:t>
            </a:r>
          </a:p>
          <a:p>
            <a:pPr algn="ctr"/>
            <a:r>
              <a:rPr lang="cs-CZ" sz="1900" dirty="0" smtClean="0"/>
              <a:t>Napoleon </a:t>
            </a:r>
            <a:endParaRPr lang="cs-CZ" sz="1900" dirty="0"/>
          </a:p>
        </p:txBody>
      </p:sp>
      <p:pic>
        <p:nvPicPr>
          <p:cNvPr id="7" name="Zástupný symbol pro obsah 6" descr="417px-Jean_Auguste_Dominique_Ingres_014[1].jpg"/>
          <p:cNvPicPr>
            <a:picLocks noGrp="1" noChangeAspect="1"/>
          </p:cNvPicPr>
          <p:nvPr>
            <p:ph sz="quarter" idx="2"/>
          </p:nvPr>
        </p:nvPicPr>
        <p:blipFill>
          <a:blip r:embed="rId2" cstate="print"/>
          <a:stretch>
            <a:fillRect/>
          </a:stretch>
        </p:blipFill>
        <p:spPr>
          <a:xfrm>
            <a:off x="1115616" y="1556792"/>
            <a:ext cx="2592288" cy="3723694"/>
          </a:xfrm>
          <a:prstGeom prst="roundRect">
            <a:avLst/>
          </a:prstGeom>
        </p:spPr>
      </p:pic>
      <p:pic>
        <p:nvPicPr>
          <p:cNvPr id="8" name="Zástupný symbol pro obsah 7" descr="364px-Jacques-Louis_David_017[1].jpg"/>
          <p:cNvPicPr>
            <a:picLocks noGrp="1" noChangeAspect="1"/>
          </p:cNvPicPr>
          <p:nvPr>
            <p:ph sz="quarter" idx="4"/>
          </p:nvPr>
        </p:nvPicPr>
        <p:blipFill>
          <a:blip r:embed="rId3" cstate="print"/>
          <a:stretch>
            <a:fillRect/>
          </a:stretch>
        </p:blipFill>
        <p:spPr>
          <a:xfrm>
            <a:off x="5292080" y="1447800"/>
            <a:ext cx="2448271" cy="4035612"/>
          </a:xfrm>
          <a:prstGeom prst="roundRect">
            <a:avLst/>
          </a:prstGeom>
        </p:spPr>
      </p:pic>
      <p:sp>
        <p:nvSpPr>
          <p:cNvPr id="9" name="TextovéPole 8"/>
          <p:cNvSpPr txBox="1"/>
          <p:nvPr/>
        </p:nvSpPr>
        <p:spPr>
          <a:xfrm>
            <a:off x="3275856" y="4869160"/>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11</a:t>
            </a:r>
            <a:endParaRPr lang="cs-CZ" sz="1200" dirty="0">
              <a:solidFill>
                <a:schemeClr val="bg1"/>
              </a:solidFill>
              <a:latin typeface="Calibri" pitchFamily="34" charset="0"/>
              <a:cs typeface="Calibri" pitchFamily="34" charset="0"/>
            </a:endParaRPr>
          </a:p>
        </p:txBody>
      </p:sp>
      <p:sp>
        <p:nvSpPr>
          <p:cNvPr id="10" name="TextovéPole 9"/>
          <p:cNvSpPr txBox="1"/>
          <p:nvPr/>
        </p:nvSpPr>
        <p:spPr>
          <a:xfrm>
            <a:off x="7308304" y="5013176"/>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12</a:t>
            </a:r>
            <a:endParaRPr lang="cs-CZ" sz="1200" dirty="0">
              <a:solidFill>
                <a:schemeClr val="bg1"/>
              </a:solidFill>
              <a:latin typeface="Calibri" pitchFamily="34" charset="0"/>
              <a:cs typeface="Calibri" pitchFamily="34" charset="0"/>
            </a:endParaRPr>
          </a:p>
        </p:txBody>
      </p:sp>
      <p:sp>
        <p:nvSpPr>
          <p:cNvPr id="11" name="Tlačítko akce: Návrat 10">
            <a:hlinkClick r:id="rId4"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Romantismus        </a:t>
            </a:r>
            <a:r>
              <a:rPr lang="cs-CZ" sz="2400" dirty="0" smtClean="0"/>
              <a:t>Smetana: Vltava</a:t>
            </a:r>
            <a:endParaRPr lang="cs-CZ" dirty="0"/>
          </a:p>
        </p:txBody>
      </p:sp>
      <p:sp>
        <p:nvSpPr>
          <p:cNvPr id="3" name="Zástupný symbol pro text 2"/>
          <p:cNvSpPr>
            <a:spLocks noGrp="1"/>
          </p:cNvSpPr>
          <p:nvPr>
            <p:ph type="body" idx="1"/>
          </p:nvPr>
        </p:nvSpPr>
        <p:spPr>
          <a:xfrm>
            <a:off x="899592" y="579438"/>
            <a:ext cx="3240360" cy="792162"/>
          </a:xfrm>
        </p:spPr>
        <p:txBody>
          <a:bodyPr>
            <a:normAutofit/>
          </a:bodyPr>
          <a:lstStyle/>
          <a:p>
            <a:pPr algn="ctr"/>
            <a:r>
              <a:rPr lang="cs-CZ" sz="1800" dirty="0" err="1" smtClean="0"/>
              <a:t>Caspar</a:t>
            </a:r>
            <a:r>
              <a:rPr lang="cs-CZ" sz="1800" dirty="0" smtClean="0"/>
              <a:t> David Friedrich</a:t>
            </a:r>
          </a:p>
          <a:p>
            <a:pPr algn="ctr"/>
            <a:r>
              <a:rPr lang="cs-CZ" sz="1800" dirty="0" smtClean="0"/>
              <a:t>Poutník v moři mraků</a:t>
            </a:r>
            <a:endParaRPr lang="cs-CZ" sz="1800" dirty="0"/>
          </a:p>
        </p:txBody>
      </p:sp>
      <p:sp>
        <p:nvSpPr>
          <p:cNvPr id="4" name="Zástupný symbol pro text 3"/>
          <p:cNvSpPr>
            <a:spLocks noGrp="1"/>
          </p:cNvSpPr>
          <p:nvPr>
            <p:ph type="body" sz="half" idx="3"/>
          </p:nvPr>
        </p:nvSpPr>
        <p:spPr>
          <a:xfrm>
            <a:off x="5292080" y="548680"/>
            <a:ext cx="2880320" cy="792162"/>
          </a:xfrm>
        </p:spPr>
        <p:txBody>
          <a:bodyPr>
            <a:normAutofit/>
          </a:bodyPr>
          <a:lstStyle/>
          <a:p>
            <a:pPr algn="ctr"/>
            <a:r>
              <a:rPr lang="cs-CZ" sz="1800" dirty="0" smtClean="0"/>
              <a:t>Skalní krajina </a:t>
            </a:r>
          </a:p>
          <a:p>
            <a:pPr algn="ctr"/>
            <a:r>
              <a:rPr lang="cs-CZ" sz="1800" dirty="0" smtClean="0"/>
              <a:t>v Saském Švýcarsku</a:t>
            </a:r>
            <a:endParaRPr lang="cs-CZ" sz="1800" dirty="0"/>
          </a:p>
        </p:txBody>
      </p:sp>
      <p:pic>
        <p:nvPicPr>
          <p:cNvPr id="7" name="Zástupný symbol pro obsah 6" descr="468px-Caspar_David_Friedrich_032[1].jpg"/>
          <p:cNvPicPr>
            <a:picLocks noGrp="1" noChangeAspect="1"/>
          </p:cNvPicPr>
          <p:nvPr>
            <p:ph sz="quarter" idx="2"/>
          </p:nvPr>
        </p:nvPicPr>
        <p:blipFill>
          <a:blip r:embed="rId2" cstate="print"/>
          <a:stretch>
            <a:fillRect/>
          </a:stretch>
        </p:blipFill>
        <p:spPr>
          <a:xfrm>
            <a:off x="899592" y="1484784"/>
            <a:ext cx="2954416" cy="3781400"/>
          </a:xfrm>
          <a:prstGeom prst="roundRect">
            <a:avLst/>
          </a:prstGeom>
        </p:spPr>
      </p:pic>
      <p:pic>
        <p:nvPicPr>
          <p:cNvPr id="8" name="Zástupný symbol pro obsah 7" descr="Caspar_David_Friedrich_-_Felsenlandschaft_im_Elbsandsteingebirge[1].jpg"/>
          <p:cNvPicPr>
            <a:picLocks noGrp="1" noChangeAspect="1"/>
          </p:cNvPicPr>
          <p:nvPr>
            <p:ph sz="quarter" idx="4"/>
          </p:nvPr>
        </p:nvPicPr>
        <p:blipFill>
          <a:blip r:embed="rId3" cstate="print"/>
          <a:stretch>
            <a:fillRect/>
          </a:stretch>
        </p:blipFill>
        <p:spPr>
          <a:xfrm>
            <a:off x="5220072" y="1412776"/>
            <a:ext cx="3047810" cy="3925416"/>
          </a:xfrm>
          <a:prstGeom prst="roundRect">
            <a:avLst/>
          </a:prstGeom>
        </p:spPr>
      </p:pic>
      <p:sp>
        <p:nvSpPr>
          <p:cNvPr id="9" name="TextovéPole 8"/>
          <p:cNvSpPr txBox="1"/>
          <p:nvPr/>
        </p:nvSpPr>
        <p:spPr>
          <a:xfrm>
            <a:off x="7812360" y="4869160"/>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14</a:t>
            </a:r>
            <a:endParaRPr lang="cs-CZ" sz="1200" dirty="0">
              <a:solidFill>
                <a:schemeClr val="bg1"/>
              </a:solidFill>
              <a:latin typeface="Calibri" pitchFamily="34" charset="0"/>
              <a:cs typeface="Calibri" pitchFamily="34" charset="0"/>
            </a:endParaRPr>
          </a:p>
        </p:txBody>
      </p:sp>
      <p:sp>
        <p:nvSpPr>
          <p:cNvPr id="10" name="TextovéPole 9"/>
          <p:cNvSpPr txBox="1"/>
          <p:nvPr/>
        </p:nvSpPr>
        <p:spPr>
          <a:xfrm>
            <a:off x="3347864" y="4797152"/>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13</a:t>
            </a:r>
            <a:endParaRPr lang="cs-CZ" sz="1200" dirty="0">
              <a:solidFill>
                <a:schemeClr val="bg1"/>
              </a:solidFill>
              <a:latin typeface="Calibri" pitchFamily="34" charset="0"/>
              <a:cs typeface="Calibri" pitchFamily="34" charset="0"/>
            </a:endParaRPr>
          </a:p>
        </p:txBody>
      </p:sp>
      <p:sp>
        <p:nvSpPr>
          <p:cNvPr id="11" name="Tlačítko akce: Návrat 10">
            <a:hlinkClick r:id="rId4"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Impresionismus    </a:t>
            </a:r>
            <a:r>
              <a:rPr lang="cs-CZ" sz="2400" dirty="0" err="1" smtClean="0"/>
              <a:t>Debussy</a:t>
            </a:r>
            <a:r>
              <a:rPr lang="cs-CZ" sz="2400" dirty="0" smtClean="0"/>
              <a:t>: </a:t>
            </a:r>
            <a:r>
              <a:rPr lang="cs-CZ" sz="2400" dirty="0" err="1" smtClean="0"/>
              <a:t>Syrinxs</a:t>
            </a:r>
            <a:endParaRPr lang="cs-CZ" dirty="0"/>
          </a:p>
        </p:txBody>
      </p:sp>
      <p:sp>
        <p:nvSpPr>
          <p:cNvPr id="7" name="Zástupný symbol pro text 6"/>
          <p:cNvSpPr>
            <a:spLocks noGrp="1"/>
          </p:cNvSpPr>
          <p:nvPr>
            <p:ph type="body" idx="1"/>
          </p:nvPr>
        </p:nvSpPr>
        <p:spPr/>
        <p:txBody>
          <a:bodyPr>
            <a:normAutofit/>
          </a:bodyPr>
          <a:lstStyle/>
          <a:p>
            <a:pPr algn="ctr"/>
            <a:r>
              <a:rPr lang="cs-CZ" sz="2000" dirty="0" err="1" smtClean="0"/>
              <a:t>Claude</a:t>
            </a:r>
            <a:r>
              <a:rPr lang="cs-CZ" sz="2000" dirty="0" smtClean="0"/>
              <a:t> Monet</a:t>
            </a:r>
          </a:p>
          <a:p>
            <a:pPr algn="ctr"/>
            <a:r>
              <a:rPr lang="cs-CZ" sz="2000" dirty="0" smtClean="0"/>
              <a:t> </a:t>
            </a:r>
            <a:r>
              <a:rPr lang="cs-CZ" sz="2000" dirty="0" err="1" smtClean="0"/>
              <a:t>Impression</a:t>
            </a:r>
            <a:endParaRPr lang="cs-CZ" sz="2000" dirty="0"/>
          </a:p>
        </p:txBody>
      </p:sp>
      <p:sp>
        <p:nvSpPr>
          <p:cNvPr id="8" name="Zástupný symbol pro text 7"/>
          <p:cNvSpPr>
            <a:spLocks noGrp="1"/>
          </p:cNvSpPr>
          <p:nvPr>
            <p:ph type="body" sz="half" idx="3"/>
          </p:nvPr>
        </p:nvSpPr>
        <p:spPr>
          <a:xfrm>
            <a:off x="5292080" y="548680"/>
            <a:ext cx="3024337" cy="792162"/>
          </a:xfrm>
        </p:spPr>
        <p:txBody>
          <a:bodyPr>
            <a:normAutofit/>
          </a:bodyPr>
          <a:lstStyle/>
          <a:p>
            <a:pPr algn="ctr"/>
            <a:r>
              <a:rPr lang="cs-CZ" sz="2000" dirty="0" smtClean="0"/>
              <a:t>Vincent van </a:t>
            </a:r>
            <a:r>
              <a:rPr lang="cs-CZ" sz="2000" dirty="0" err="1" smtClean="0"/>
              <a:t>Gogh</a:t>
            </a:r>
            <a:r>
              <a:rPr lang="cs-CZ" sz="2000" dirty="0" smtClean="0"/>
              <a:t> Slunečnice</a:t>
            </a:r>
            <a:endParaRPr lang="cs-CZ" sz="2000" dirty="0"/>
          </a:p>
        </p:txBody>
      </p:sp>
      <p:pic>
        <p:nvPicPr>
          <p:cNvPr id="5" name="Zástupný symbol pro obsah 4" descr="Impresionismus_monet.jpg"/>
          <p:cNvPicPr>
            <a:picLocks noGrp="1" noChangeAspect="1"/>
          </p:cNvPicPr>
          <p:nvPr>
            <p:ph sz="quarter" idx="2"/>
          </p:nvPr>
        </p:nvPicPr>
        <p:blipFill>
          <a:blip r:embed="rId2" cstate="print"/>
          <a:stretch>
            <a:fillRect/>
          </a:stretch>
        </p:blipFill>
        <p:spPr>
          <a:xfrm>
            <a:off x="683568" y="1772816"/>
            <a:ext cx="3931637" cy="3024336"/>
          </a:xfrm>
          <a:prstGeom prst="roundRect">
            <a:avLst/>
          </a:prstGeom>
        </p:spPr>
      </p:pic>
      <p:pic>
        <p:nvPicPr>
          <p:cNvPr id="6" name="Zástupný symbol pro obsah 5" descr="Impresionismus_vangog.jpg"/>
          <p:cNvPicPr>
            <a:picLocks noGrp="1" noChangeAspect="1"/>
          </p:cNvPicPr>
          <p:nvPr>
            <p:ph sz="quarter" idx="4"/>
          </p:nvPr>
        </p:nvPicPr>
        <p:blipFill>
          <a:blip r:embed="rId3" cstate="print"/>
          <a:stretch>
            <a:fillRect/>
          </a:stretch>
        </p:blipFill>
        <p:spPr>
          <a:xfrm>
            <a:off x="5364088" y="1484784"/>
            <a:ext cx="2966275" cy="3709392"/>
          </a:xfrm>
          <a:prstGeom prst="roundRect">
            <a:avLst/>
          </a:prstGeom>
        </p:spPr>
      </p:pic>
      <p:sp>
        <p:nvSpPr>
          <p:cNvPr id="9" name="TextovéPole 8"/>
          <p:cNvSpPr txBox="1"/>
          <p:nvPr/>
        </p:nvSpPr>
        <p:spPr>
          <a:xfrm>
            <a:off x="7884368" y="4725144"/>
            <a:ext cx="341760" cy="276999"/>
          </a:xfrm>
          <a:prstGeom prst="rect">
            <a:avLst/>
          </a:prstGeom>
          <a:noFill/>
        </p:spPr>
        <p:txBody>
          <a:bodyPr wrap="none" rtlCol="0">
            <a:spAutoFit/>
          </a:bodyPr>
          <a:lstStyle/>
          <a:p>
            <a:r>
              <a:rPr lang="cs-CZ" sz="1200" dirty="0" smtClean="0">
                <a:latin typeface="Calibri" pitchFamily="34" charset="0"/>
                <a:cs typeface="Calibri" pitchFamily="34" charset="0"/>
              </a:rPr>
              <a:t>16</a:t>
            </a:r>
            <a:endParaRPr lang="cs-CZ" sz="1200" dirty="0">
              <a:latin typeface="Calibri" pitchFamily="34" charset="0"/>
              <a:cs typeface="Calibri" pitchFamily="34" charset="0"/>
            </a:endParaRPr>
          </a:p>
        </p:txBody>
      </p:sp>
      <p:sp>
        <p:nvSpPr>
          <p:cNvPr id="10" name="TextovéPole 9"/>
          <p:cNvSpPr txBox="1"/>
          <p:nvPr/>
        </p:nvSpPr>
        <p:spPr>
          <a:xfrm>
            <a:off x="3995936" y="4437112"/>
            <a:ext cx="341760" cy="276999"/>
          </a:xfrm>
          <a:prstGeom prst="rect">
            <a:avLst/>
          </a:prstGeom>
          <a:noFill/>
        </p:spPr>
        <p:txBody>
          <a:bodyPr wrap="none" rtlCol="0">
            <a:spAutoFit/>
          </a:bodyPr>
          <a:lstStyle/>
          <a:p>
            <a:r>
              <a:rPr lang="cs-CZ" sz="1200" dirty="0" smtClean="0">
                <a:latin typeface="Calibri" pitchFamily="34" charset="0"/>
                <a:cs typeface="Calibri" pitchFamily="34" charset="0"/>
              </a:rPr>
              <a:t>15</a:t>
            </a:r>
            <a:endParaRPr lang="cs-CZ" sz="1200" dirty="0">
              <a:latin typeface="Calibri" pitchFamily="34" charset="0"/>
              <a:cs typeface="Calibri" pitchFamily="34" charset="0"/>
            </a:endParaRPr>
          </a:p>
        </p:txBody>
      </p:sp>
      <p:sp>
        <p:nvSpPr>
          <p:cNvPr id="11" name="Tlačítko akce: Návrat 10">
            <a:hlinkClick r:id="rId4"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Symbolismus      </a:t>
            </a:r>
            <a:r>
              <a:rPr lang="cs-CZ" sz="2400" dirty="0" smtClean="0"/>
              <a:t>Janáček: </a:t>
            </a:r>
            <a:r>
              <a:rPr lang="cs-CZ" sz="2400" dirty="0" err="1" smtClean="0"/>
              <a:t>Sinfonietta</a:t>
            </a:r>
            <a:endParaRPr lang="cs-CZ" sz="2400" dirty="0"/>
          </a:p>
        </p:txBody>
      </p:sp>
      <p:sp>
        <p:nvSpPr>
          <p:cNvPr id="3" name="Zástupný symbol pro text 2"/>
          <p:cNvSpPr>
            <a:spLocks noGrp="1"/>
          </p:cNvSpPr>
          <p:nvPr>
            <p:ph type="body" idx="1"/>
          </p:nvPr>
        </p:nvSpPr>
        <p:spPr/>
        <p:txBody>
          <a:bodyPr>
            <a:normAutofit/>
          </a:bodyPr>
          <a:lstStyle/>
          <a:p>
            <a:pPr algn="ctr"/>
            <a:r>
              <a:rPr lang="cs-CZ" sz="2000" dirty="0" smtClean="0"/>
              <a:t>Paul </a:t>
            </a:r>
            <a:r>
              <a:rPr lang="cs-CZ" sz="2000" dirty="0" err="1" smtClean="0"/>
              <a:t>Gauguin</a:t>
            </a:r>
            <a:endParaRPr lang="cs-CZ" sz="2000" dirty="0" smtClean="0"/>
          </a:p>
          <a:p>
            <a:pPr algn="ctr"/>
            <a:r>
              <a:rPr lang="cs-CZ" sz="2000" dirty="0" smtClean="0"/>
              <a:t>Tahitské ženy</a:t>
            </a:r>
            <a:endParaRPr lang="cs-CZ" sz="2000" dirty="0"/>
          </a:p>
        </p:txBody>
      </p:sp>
      <p:sp>
        <p:nvSpPr>
          <p:cNvPr id="5" name="Zástupný symbol pro text 4"/>
          <p:cNvSpPr>
            <a:spLocks noGrp="1"/>
          </p:cNvSpPr>
          <p:nvPr>
            <p:ph type="body" sz="half" idx="3"/>
          </p:nvPr>
        </p:nvSpPr>
        <p:spPr>
          <a:xfrm>
            <a:off x="4716015" y="579438"/>
            <a:ext cx="3816425" cy="792162"/>
          </a:xfrm>
        </p:spPr>
        <p:txBody>
          <a:bodyPr>
            <a:normAutofit/>
          </a:bodyPr>
          <a:lstStyle/>
          <a:p>
            <a:pPr algn="ctr"/>
            <a:r>
              <a:rPr lang="cs-CZ" sz="2000" dirty="0" smtClean="0"/>
              <a:t>Gustav </a:t>
            </a:r>
            <a:r>
              <a:rPr lang="cs-CZ" sz="2000" dirty="0" err="1" smtClean="0"/>
              <a:t>Klimt</a:t>
            </a:r>
            <a:endParaRPr lang="cs-CZ" sz="2000" dirty="0" smtClean="0"/>
          </a:p>
          <a:p>
            <a:pPr algn="ctr"/>
            <a:r>
              <a:rPr lang="cs-CZ" sz="2000" dirty="0" smtClean="0"/>
              <a:t> Polibek</a:t>
            </a:r>
            <a:endParaRPr lang="cs-CZ" sz="2000" dirty="0"/>
          </a:p>
        </p:txBody>
      </p:sp>
      <p:pic>
        <p:nvPicPr>
          <p:cNvPr id="7" name="Zástupný symbol pro obsah 6" descr="SYMBOL~1.JPG"/>
          <p:cNvPicPr>
            <a:picLocks noGrp="1" noChangeAspect="1"/>
          </p:cNvPicPr>
          <p:nvPr>
            <p:ph sz="quarter" idx="2"/>
          </p:nvPr>
        </p:nvPicPr>
        <p:blipFill>
          <a:blip r:embed="rId3" cstate="print"/>
          <a:stretch>
            <a:fillRect/>
          </a:stretch>
        </p:blipFill>
        <p:spPr>
          <a:xfrm>
            <a:off x="611560" y="1916832"/>
            <a:ext cx="3930650" cy="2933248"/>
          </a:xfrm>
          <a:prstGeom prst="roundRect">
            <a:avLst/>
          </a:prstGeom>
        </p:spPr>
      </p:pic>
      <p:pic>
        <p:nvPicPr>
          <p:cNvPr id="8" name="Zástupný symbol pro obsah 7" descr="Symbolismus_klimtPolibek.jpg"/>
          <p:cNvPicPr>
            <a:picLocks noGrp="1" noChangeAspect="1"/>
          </p:cNvPicPr>
          <p:nvPr>
            <p:ph sz="quarter" idx="4"/>
          </p:nvPr>
        </p:nvPicPr>
        <p:blipFill>
          <a:blip r:embed="rId4" cstate="print"/>
          <a:stretch>
            <a:fillRect/>
          </a:stretch>
        </p:blipFill>
        <p:spPr>
          <a:xfrm>
            <a:off x="4788024" y="1628800"/>
            <a:ext cx="3684663" cy="3709392"/>
          </a:xfrm>
          <a:prstGeom prst="roundRect">
            <a:avLst/>
          </a:prstGeom>
        </p:spPr>
      </p:pic>
      <p:sp>
        <p:nvSpPr>
          <p:cNvPr id="9" name="TextovéPole 8"/>
          <p:cNvSpPr txBox="1"/>
          <p:nvPr/>
        </p:nvSpPr>
        <p:spPr>
          <a:xfrm>
            <a:off x="7956376" y="4797152"/>
            <a:ext cx="341760" cy="276999"/>
          </a:xfrm>
          <a:prstGeom prst="rect">
            <a:avLst/>
          </a:prstGeom>
          <a:noFill/>
        </p:spPr>
        <p:txBody>
          <a:bodyPr wrap="none" rtlCol="0">
            <a:spAutoFit/>
          </a:bodyPr>
          <a:lstStyle/>
          <a:p>
            <a:r>
              <a:rPr lang="cs-CZ" sz="1200" dirty="0" smtClean="0">
                <a:latin typeface="Calibri" pitchFamily="34" charset="0"/>
                <a:cs typeface="Calibri" pitchFamily="34" charset="0"/>
              </a:rPr>
              <a:t>18</a:t>
            </a:r>
            <a:endParaRPr lang="cs-CZ" sz="1200" dirty="0">
              <a:latin typeface="Calibri" pitchFamily="34" charset="0"/>
              <a:cs typeface="Calibri" pitchFamily="34" charset="0"/>
            </a:endParaRPr>
          </a:p>
        </p:txBody>
      </p:sp>
      <p:sp>
        <p:nvSpPr>
          <p:cNvPr id="10" name="TextovéPole 9"/>
          <p:cNvSpPr txBox="1"/>
          <p:nvPr/>
        </p:nvSpPr>
        <p:spPr>
          <a:xfrm>
            <a:off x="3995936" y="4437112"/>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17</a:t>
            </a:r>
            <a:endParaRPr lang="cs-CZ" sz="1200" dirty="0">
              <a:solidFill>
                <a:schemeClr val="bg1"/>
              </a:solidFill>
              <a:latin typeface="Calibri" pitchFamily="34" charset="0"/>
              <a:cs typeface="Calibri" pitchFamily="34" charset="0"/>
            </a:endParaRPr>
          </a:p>
        </p:txBody>
      </p:sp>
      <p:sp>
        <p:nvSpPr>
          <p:cNvPr id="11" name="Tlačítko akce: Návrat 10">
            <a:hlinkClick r:id="rId5"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Kubismus </a:t>
            </a:r>
            <a:r>
              <a:rPr lang="cs-CZ" dirty="0" smtClean="0">
                <a:latin typeface="Tahoma" pitchFamily="34" charset="0"/>
              </a:rPr>
              <a:t> 	    </a:t>
            </a:r>
            <a:r>
              <a:rPr lang="cs-CZ" sz="2400" dirty="0" err="1" smtClean="0"/>
              <a:t>Schönberg</a:t>
            </a:r>
            <a:r>
              <a:rPr lang="cs-CZ" sz="2400" dirty="0" smtClean="0"/>
              <a:t>:</a:t>
            </a:r>
            <a:r>
              <a:rPr lang="cs-CZ" dirty="0" smtClean="0"/>
              <a:t> </a:t>
            </a:r>
            <a:r>
              <a:rPr lang="cs-CZ" sz="2400" dirty="0" smtClean="0"/>
              <a:t>Peripetie</a:t>
            </a:r>
            <a:endParaRPr lang="cs-CZ" sz="2400" dirty="0"/>
          </a:p>
        </p:txBody>
      </p:sp>
      <p:sp>
        <p:nvSpPr>
          <p:cNvPr id="7" name="Zástupný symbol pro text 6"/>
          <p:cNvSpPr>
            <a:spLocks noGrp="1"/>
          </p:cNvSpPr>
          <p:nvPr>
            <p:ph type="body" idx="1"/>
          </p:nvPr>
        </p:nvSpPr>
        <p:spPr>
          <a:xfrm>
            <a:off x="827584" y="476672"/>
            <a:ext cx="3456384" cy="936178"/>
          </a:xfrm>
        </p:spPr>
        <p:txBody>
          <a:bodyPr>
            <a:normAutofit/>
          </a:bodyPr>
          <a:lstStyle/>
          <a:p>
            <a:pPr algn="ctr"/>
            <a:r>
              <a:rPr lang="cs-CZ" sz="2000" dirty="0" smtClean="0"/>
              <a:t>Juan </a:t>
            </a:r>
            <a:r>
              <a:rPr lang="cs-CZ" sz="2000" dirty="0" err="1" smtClean="0"/>
              <a:t>Gris</a:t>
            </a:r>
            <a:endParaRPr lang="cs-CZ" sz="2000" dirty="0" smtClean="0"/>
          </a:p>
          <a:p>
            <a:pPr algn="ctr"/>
            <a:r>
              <a:rPr lang="cs-CZ" sz="2000" dirty="0" smtClean="0"/>
              <a:t> Portrét </a:t>
            </a:r>
            <a:r>
              <a:rPr lang="cs-CZ" sz="2000" dirty="0" err="1" smtClean="0"/>
              <a:t>Pabla</a:t>
            </a:r>
            <a:r>
              <a:rPr lang="cs-CZ" sz="2000" dirty="0" smtClean="0"/>
              <a:t> Picassa</a:t>
            </a:r>
            <a:endParaRPr lang="cs-CZ" sz="2000" dirty="0"/>
          </a:p>
        </p:txBody>
      </p:sp>
      <p:sp>
        <p:nvSpPr>
          <p:cNvPr id="8" name="Zástupný symbol pro text 7"/>
          <p:cNvSpPr>
            <a:spLocks noGrp="1"/>
          </p:cNvSpPr>
          <p:nvPr>
            <p:ph type="body" sz="half" idx="3"/>
          </p:nvPr>
        </p:nvSpPr>
        <p:spPr>
          <a:xfrm>
            <a:off x="5148063" y="579438"/>
            <a:ext cx="2736305" cy="792162"/>
          </a:xfrm>
        </p:spPr>
        <p:txBody>
          <a:bodyPr>
            <a:normAutofit/>
          </a:bodyPr>
          <a:lstStyle/>
          <a:p>
            <a:pPr algn="ctr"/>
            <a:r>
              <a:rPr lang="cs-CZ" sz="2000" dirty="0" smtClean="0"/>
              <a:t>Bohumil Kubišta Hypnotizér</a:t>
            </a:r>
            <a:endParaRPr lang="cs-CZ" sz="2000" dirty="0"/>
          </a:p>
        </p:txBody>
      </p:sp>
      <p:pic>
        <p:nvPicPr>
          <p:cNvPr id="5" name="Zástupný symbol pro obsah 4" descr="Kubismus_picassoAutoportret.jpg"/>
          <p:cNvPicPr>
            <a:picLocks noGrp="1" noChangeAspect="1"/>
          </p:cNvPicPr>
          <p:nvPr>
            <p:ph sz="quarter" idx="2"/>
          </p:nvPr>
        </p:nvPicPr>
        <p:blipFill>
          <a:blip r:embed="rId3" cstate="print"/>
          <a:stretch>
            <a:fillRect/>
          </a:stretch>
        </p:blipFill>
        <p:spPr>
          <a:xfrm>
            <a:off x="1115616" y="1484784"/>
            <a:ext cx="2895682" cy="3744416"/>
          </a:xfrm>
          <a:prstGeom prst="roundRect">
            <a:avLst/>
          </a:prstGeom>
        </p:spPr>
      </p:pic>
      <p:sp>
        <p:nvSpPr>
          <p:cNvPr id="9" name="TextovéPole 8"/>
          <p:cNvSpPr txBox="1"/>
          <p:nvPr/>
        </p:nvSpPr>
        <p:spPr>
          <a:xfrm>
            <a:off x="3563888" y="4725144"/>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19</a:t>
            </a:r>
            <a:endParaRPr lang="cs-CZ" sz="1200" dirty="0">
              <a:solidFill>
                <a:schemeClr val="bg1"/>
              </a:solidFill>
              <a:latin typeface="Calibri" pitchFamily="34" charset="0"/>
              <a:cs typeface="Calibri" pitchFamily="34" charset="0"/>
            </a:endParaRPr>
          </a:p>
        </p:txBody>
      </p:sp>
      <p:pic>
        <p:nvPicPr>
          <p:cNvPr id="14" name="Zástupný symbol pro obsah 13" descr="584px-Bohumil_kubista_Hypnotiser[1].jpg"/>
          <p:cNvPicPr>
            <a:picLocks noGrp="1" noChangeAspect="1"/>
          </p:cNvPicPr>
          <p:nvPr>
            <p:ph sz="quarter" idx="4"/>
          </p:nvPr>
        </p:nvPicPr>
        <p:blipFill>
          <a:blip r:embed="rId4" cstate="print"/>
          <a:stretch>
            <a:fillRect/>
          </a:stretch>
        </p:blipFill>
        <p:spPr>
          <a:xfrm>
            <a:off x="4788024" y="1484784"/>
            <a:ext cx="3574477" cy="3672408"/>
          </a:xfrm>
          <a:prstGeom prst="roundRect">
            <a:avLst/>
          </a:prstGeom>
        </p:spPr>
      </p:pic>
      <p:sp>
        <p:nvSpPr>
          <p:cNvPr id="10" name="TextovéPole 9"/>
          <p:cNvSpPr txBox="1"/>
          <p:nvPr/>
        </p:nvSpPr>
        <p:spPr>
          <a:xfrm>
            <a:off x="7740352" y="4725144"/>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20</a:t>
            </a:r>
            <a:endParaRPr lang="cs-CZ" sz="1200" dirty="0">
              <a:solidFill>
                <a:schemeClr val="bg1"/>
              </a:solidFill>
              <a:latin typeface="Calibri" pitchFamily="34" charset="0"/>
              <a:cs typeface="Calibri" pitchFamily="34" charset="0"/>
            </a:endParaRPr>
          </a:p>
        </p:txBody>
      </p:sp>
      <p:sp>
        <p:nvSpPr>
          <p:cNvPr id="11" name="Tlačítko akce: Návrat 10">
            <a:hlinkClick r:id="rId5"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Zástupný symbol pro obsah 13" descr="I_was_a_Rich_Man's_Plaything_1947[1].jpg"/>
          <p:cNvPicPr>
            <a:picLocks noGrp="1" noChangeAspect="1"/>
          </p:cNvPicPr>
          <p:nvPr>
            <p:ph sz="quarter" idx="4"/>
          </p:nvPr>
        </p:nvPicPr>
        <p:blipFill>
          <a:blip r:embed="rId3" cstate="print"/>
          <a:stretch>
            <a:fillRect/>
          </a:stretch>
        </p:blipFill>
        <p:spPr>
          <a:xfrm>
            <a:off x="5147034" y="1340767"/>
            <a:ext cx="2854443" cy="4248473"/>
          </a:xfrm>
          <a:prstGeom prst="roundRect">
            <a:avLst/>
          </a:prstGeom>
        </p:spPr>
      </p:pic>
      <p:sp>
        <p:nvSpPr>
          <p:cNvPr id="8" name="Nadpis 7"/>
          <p:cNvSpPr>
            <a:spLocks noGrp="1"/>
          </p:cNvSpPr>
          <p:nvPr>
            <p:ph type="title"/>
          </p:nvPr>
        </p:nvSpPr>
        <p:spPr/>
        <p:txBody>
          <a:bodyPr/>
          <a:lstStyle/>
          <a:p>
            <a:r>
              <a:rPr lang="cs-CZ" dirty="0" err="1" smtClean="0"/>
              <a:t>Popart</a:t>
            </a:r>
            <a:r>
              <a:rPr lang="cs-CZ" dirty="0" smtClean="0"/>
              <a:t>   			   </a:t>
            </a:r>
            <a:r>
              <a:rPr lang="cs-CZ" sz="2400" dirty="0" err="1" smtClean="0"/>
              <a:t>Vivaldiáda</a:t>
            </a:r>
            <a:endParaRPr lang="cs-CZ" sz="2400" dirty="0"/>
          </a:p>
        </p:txBody>
      </p:sp>
      <p:sp>
        <p:nvSpPr>
          <p:cNvPr id="9" name="Zástupný symbol pro text 8"/>
          <p:cNvSpPr>
            <a:spLocks noGrp="1"/>
          </p:cNvSpPr>
          <p:nvPr>
            <p:ph type="body" idx="1"/>
          </p:nvPr>
        </p:nvSpPr>
        <p:spPr>
          <a:xfrm>
            <a:off x="611560" y="579438"/>
            <a:ext cx="3600400" cy="792162"/>
          </a:xfrm>
        </p:spPr>
        <p:txBody>
          <a:bodyPr>
            <a:noAutofit/>
          </a:bodyPr>
          <a:lstStyle/>
          <a:p>
            <a:pPr algn="ctr"/>
            <a:r>
              <a:rPr lang="cs-CZ" sz="2000" dirty="0" smtClean="0"/>
              <a:t>Andy </a:t>
            </a:r>
            <a:r>
              <a:rPr lang="cs-CZ" sz="2000" dirty="0" err="1" smtClean="0"/>
              <a:t>Warhol</a:t>
            </a:r>
            <a:r>
              <a:rPr lang="cs-CZ" sz="2000" dirty="0" smtClean="0"/>
              <a:t> </a:t>
            </a:r>
            <a:r>
              <a:rPr lang="cs-CZ" sz="2000" dirty="0" err="1" smtClean="0"/>
              <a:t>Campbellova</a:t>
            </a:r>
            <a:r>
              <a:rPr lang="cs-CZ" sz="2000" dirty="0" smtClean="0"/>
              <a:t> polévka</a:t>
            </a:r>
            <a:endParaRPr lang="cs-CZ" sz="2000" dirty="0"/>
          </a:p>
        </p:txBody>
      </p:sp>
      <p:sp>
        <p:nvSpPr>
          <p:cNvPr id="11" name="Zástupný symbol pro text 10"/>
          <p:cNvSpPr>
            <a:spLocks noGrp="1"/>
          </p:cNvSpPr>
          <p:nvPr>
            <p:ph type="body" sz="half" idx="3"/>
          </p:nvPr>
        </p:nvSpPr>
        <p:spPr>
          <a:xfrm>
            <a:off x="4499992" y="548680"/>
            <a:ext cx="3960440" cy="792162"/>
          </a:xfrm>
        </p:spPr>
        <p:txBody>
          <a:bodyPr>
            <a:noAutofit/>
          </a:bodyPr>
          <a:lstStyle/>
          <a:p>
            <a:pPr algn="ctr"/>
            <a:r>
              <a:rPr lang="cs-CZ" sz="2000" dirty="0" err="1" smtClean="0"/>
              <a:t>Eduardo</a:t>
            </a:r>
            <a:r>
              <a:rPr lang="cs-CZ" sz="2000" dirty="0" smtClean="0"/>
              <a:t> </a:t>
            </a:r>
            <a:r>
              <a:rPr lang="cs-CZ" sz="2000" dirty="0" err="1" smtClean="0"/>
              <a:t>Paolozzi</a:t>
            </a:r>
            <a:endParaRPr lang="cs-CZ" sz="2000" dirty="0" smtClean="0"/>
          </a:p>
          <a:p>
            <a:r>
              <a:rPr lang="en-US" sz="1800" dirty="0" smtClean="0"/>
              <a:t>I was a Rich Man's Plaything</a:t>
            </a:r>
            <a:endParaRPr lang="cs-CZ" sz="1800" dirty="0"/>
          </a:p>
        </p:txBody>
      </p:sp>
      <p:pic>
        <p:nvPicPr>
          <p:cNvPr id="15" name="Zástupný symbol pro obsah 14" descr="popart_andy.jpg"/>
          <p:cNvPicPr>
            <a:picLocks noGrp="1" noChangeAspect="1"/>
          </p:cNvPicPr>
          <p:nvPr>
            <p:ph sz="quarter" idx="2"/>
          </p:nvPr>
        </p:nvPicPr>
        <p:blipFill>
          <a:blip r:embed="rId4" cstate="print"/>
          <a:stretch>
            <a:fillRect/>
          </a:stretch>
        </p:blipFill>
        <p:spPr>
          <a:xfrm>
            <a:off x="1020205" y="1412776"/>
            <a:ext cx="2719203" cy="4104456"/>
          </a:xfrm>
          <a:prstGeom prst="roundRect">
            <a:avLst/>
          </a:prstGeom>
        </p:spPr>
      </p:pic>
      <p:sp>
        <p:nvSpPr>
          <p:cNvPr id="7" name="TextovéPole 6"/>
          <p:cNvSpPr txBox="1"/>
          <p:nvPr/>
        </p:nvSpPr>
        <p:spPr>
          <a:xfrm>
            <a:off x="3275856" y="5157192"/>
            <a:ext cx="341760" cy="276999"/>
          </a:xfrm>
          <a:prstGeom prst="rect">
            <a:avLst/>
          </a:prstGeom>
          <a:noFill/>
        </p:spPr>
        <p:txBody>
          <a:bodyPr wrap="none" rtlCol="0">
            <a:spAutoFit/>
          </a:bodyPr>
          <a:lstStyle/>
          <a:p>
            <a:r>
              <a:rPr lang="cs-CZ" sz="1200" dirty="0" smtClean="0">
                <a:latin typeface="Calibri" pitchFamily="34" charset="0"/>
                <a:cs typeface="Calibri" pitchFamily="34" charset="0"/>
              </a:rPr>
              <a:t>21</a:t>
            </a:r>
            <a:endParaRPr lang="cs-CZ" sz="1200" dirty="0">
              <a:latin typeface="Calibri" pitchFamily="34" charset="0"/>
              <a:cs typeface="Calibri" pitchFamily="34" charset="0"/>
            </a:endParaRPr>
          </a:p>
        </p:txBody>
      </p:sp>
      <p:sp>
        <p:nvSpPr>
          <p:cNvPr id="10" name="TextovéPole 9"/>
          <p:cNvSpPr txBox="1"/>
          <p:nvPr/>
        </p:nvSpPr>
        <p:spPr>
          <a:xfrm>
            <a:off x="7524328" y="5157192"/>
            <a:ext cx="341760" cy="276999"/>
          </a:xfrm>
          <a:prstGeom prst="rect">
            <a:avLst/>
          </a:prstGeom>
          <a:noFill/>
        </p:spPr>
        <p:txBody>
          <a:bodyPr wrap="none" rtlCol="0">
            <a:spAutoFit/>
          </a:bodyPr>
          <a:lstStyle/>
          <a:p>
            <a:r>
              <a:rPr lang="cs-CZ" sz="1200" dirty="0" smtClean="0">
                <a:latin typeface="Calibri" pitchFamily="34" charset="0"/>
                <a:cs typeface="Calibri" pitchFamily="34" charset="0"/>
              </a:rPr>
              <a:t>22</a:t>
            </a:r>
            <a:endParaRPr lang="cs-CZ" sz="1200" dirty="0">
              <a:latin typeface="Calibri" pitchFamily="34" charset="0"/>
              <a:cs typeface="Calibri" pitchFamily="34" charset="0"/>
            </a:endParaRPr>
          </a:p>
        </p:txBody>
      </p:sp>
      <p:sp>
        <p:nvSpPr>
          <p:cNvPr id="12" name="Tlačítko akce: Návrat 11">
            <a:hlinkClick r:id="rId5"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Zástupný symbol pro obsah 19" descr="Angelina_Jolie_Cannes_2011[1].jpg"/>
          <p:cNvPicPr>
            <a:picLocks noGrp="1" noChangeAspect="1"/>
          </p:cNvPicPr>
          <p:nvPr>
            <p:ph sz="quarter" idx="4"/>
          </p:nvPr>
        </p:nvPicPr>
        <p:blipFill>
          <a:blip r:embed="rId3" cstate="print"/>
          <a:stretch>
            <a:fillRect/>
          </a:stretch>
        </p:blipFill>
        <p:spPr>
          <a:xfrm>
            <a:off x="5268150" y="1484785"/>
            <a:ext cx="2607495" cy="3816424"/>
          </a:xfrm>
          <a:prstGeom prst="roundRect">
            <a:avLst/>
          </a:prstGeom>
        </p:spPr>
      </p:pic>
      <p:pic>
        <p:nvPicPr>
          <p:cNvPr id="18" name="Zástupný symbol pro obsah 17" descr="BradPittBAR08[1].jpg"/>
          <p:cNvPicPr>
            <a:picLocks noGrp="1" noChangeAspect="1"/>
          </p:cNvPicPr>
          <p:nvPr>
            <p:ph sz="quarter" idx="2"/>
          </p:nvPr>
        </p:nvPicPr>
        <p:blipFill>
          <a:blip r:embed="rId4" cstate="print"/>
          <a:stretch>
            <a:fillRect/>
          </a:stretch>
        </p:blipFill>
        <p:spPr>
          <a:xfrm>
            <a:off x="971600" y="1556792"/>
            <a:ext cx="3148551" cy="3816424"/>
          </a:xfrm>
          <a:prstGeom prst="roundRect">
            <a:avLst/>
          </a:prstGeom>
        </p:spPr>
      </p:pic>
      <p:sp>
        <p:nvSpPr>
          <p:cNvPr id="2" name="Nadpis 1"/>
          <p:cNvSpPr>
            <a:spLocks noGrp="1"/>
          </p:cNvSpPr>
          <p:nvPr>
            <p:ph type="title"/>
          </p:nvPr>
        </p:nvSpPr>
        <p:spPr/>
        <p:txBody>
          <a:bodyPr/>
          <a:lstStyle/>
          <a:p>
            <a:r>
              <a:rPr lang="cs-CZ" dirty="0" smtClean="0"/>
              <a:t>Film      			   </a:t>
            </a:r>
            <a:r>
              <a:rPr lang="cs-CZ" sz="2400" dirty="0" smtClean="0">
                <a:cs typeface="Calibri" pitchFamily="34" charset="0"/>
              </a:rPr>
              <a:t>znělky filmů</a:t>
            </a:r>
            <a:endParaRPr lang="cs-CZ" sz="2400" dirty="0">
              <a:cs typeface="Calibri" pitchFamily="34" charset="0"/>
            </a:endParaRPr>
          </a:p>
        </p:txBody>
      </p:sp>
      <p:sp>
        <p:nvSpPr>
          <p:cNvPr id="7" name="Zástupný symbol pro text 6"/>
          <p:cNvSpPr>
            <a:spLocks noGrp="1"/>
          </p:cNvSpPr>
          <p:nvPr>
            <p:ph type="body" idx="1"/>
          </p:nvPr>
        </p:nvSpPr>
        <p:spPr>
          <a:xfrm>
            <a:off x="971600" y="579438"/>
            <a:ext cx="3240360" cy="792162"/>
          </a:xfrm>
        </p:spPr>
        <p:txBody>
          <a:bodyPr>
            <a:normAutofit/>
          </a:bodyPr>
          <a:lstStyle/>
          <a:p>
            <a:pPr algn="ctr"/>
            <a:r>
              <a:rPr lang="cs-CZ" sz="2000" dirty="0" smtClean="0"/>
              <a:t>Brad </a:t>
            </a:r>
            <a:r>
              <a:rPr lang="cs-CZ" sz="2000" dirty="0" err="1" smtClean="0"/>
              <a:t>Pitt</a:t>
            </a:r>
            <a:endParaRPr lang="cs-CZ" sz="2000" dirty="0"/>
          </a:p>
        </p:txBody>
      </p:sp>
      <p:sp>
        <p:nvSpPr>
          <p:cNvPr id="8" name="Zástupný symbol pro text 7"/>
          <p:cNvSpPr>
            <a:spLocks noGrp="1"/>
          </p:cNvSpPr>
          <p:nvPr>
            <p:ph type="body" sz="half" idx="3"/>
          </p:nvPr>
        </p:nvSpPr>
        <p:spPr>
          <a:xfrm>
            <a:off x="5076055" y="579438"/>
            <a:ext cx="2880321" cy="792162"/>
          </a:xfrm>
        </p:spPr>
        <p:txBody>
          <a:bodyPr>
            <a:normAutofit/>
          </a:bodyPr>
          <a:lstStyle/>
          <a:p>
            <a:pPr algn="ctr"/>
            <a:r>
              <a:rPr lang="cs-CZ" sz="2000" dirty="0" smtClean="0"/>
              <a:t>Angelina </a:t>
            </a:r>
            <a:r>
              <a:rPr lang="cs-CZ" sz="2000" dirty="0" err="1" smtClean="0"/>
              <a:t>Jolie</a:t>
            </a:r>
            <a:r>
              <a:rPr lang="cs-CZ" sz="2000" dirty="0" smtClean="0"/>
              <a:t> </a:t>
            </a:r>
            <a:endParaRPr lang="cs-CZ" sz="2000" dirty="0"/>
          </a:p>
        </p:txBody>
      </p:sp>
      <p:sp>
        <p:nvSpPr>
          <p:cNvPr id="9" name="TextovéPole 8"/>
          <p:cNvSpPr txBox="1"/>
          <p:nvPr/>
        </p:nvSpPr>
        <p:spPr>
          <a:xfrm>
            <a:off x="7452320" y="4797152"/>
            <a:ext cx="341760" cy="276999"/>
          </a:xfrm>
          <a:prstGeom prst="rect">
            <a:avLst/>
          </a:prstGeom>
          <a:noFill/>
        </p:spPr>
        <p:txBody>
          <a:bodyPr wrap="none" rtlCol="0">
            <a:spAutoFit/>
          </a:bodyPr>
          <a:lstStyle/>
          <a:p>
            <a:r>
              <a:rPr lang="cs-CZ" sz="1200" dirty="0" smtClean="0">
                <a:solidFill>
                  <a:schemeClr val="bg1"/>
                </a:solidFill>
                <a:latin typeface="Calibri" pitchFamily="34" charset="0"/>
                <a:cs typeface="Calibri" pitchFamily="34" charset="0"/>
              </a:rPr>
              <a:t>24</a:t>
            </a:r>
            <a:endParaRPr lang="cs-CZ" sz="1200" dirty="0">
              <a:solidFill>
                <a:schemeClr val="bg1"/>
              </a:solidFill>
              <a:latin typeface="Calibri" pitchFamily="34" charset="0"/>
              <a:cs typeface="Calibri" pitchFamily="34" charset="0"/>
            </a:endParaRPr>
          </a:p>
        </p:txBody>
      </p:sp>
      <p:sp>
        <p:nvSpPr>
          <p:cNvPr id="10" name="TextovéPole 9"/>
          <p:cNvSpPr txBox="1"/>
          <p:nvPr/>
        </p:nvSpPr>
        <p:spPr>
          <a:xfrm>
            <a:off x="3563888" y="4941168"/>
            <a:ext cx="341760" cy="276999"/>
          </a:xfrm>
          <a:prstGeom prst="rect">
            <a:avLst/>
          </a:prstGeom>
          <a:noFill/>
        </p:spPr>
        <p:txBody>
          <a:bodyPr wrap="none" rtlCol="0">
            <a:spAutoFit/>
          </a:bodyPr>
          <a:lstStyle/>
          <a:p>
            <a:r>
              <a:rPr lang="cs-CZ" sz="1200" dirty="0" smtClean="0">
                <a:latin typeface="Calibri" pitchFamily="34" charset="0"/>
                <a:cs typeface="Calibri" pitchFamily="34" charset="0"/>
              </a:rPr>
              <a:t>23</a:t>
            </a:r>
            <a:endParaRPr lang="cs-CZ" sz="1200" dirty="0">
              <a:latin typeface="Calibri" pitchFamily="34" charset="0"/>
              <a:cs typeface="Calibri" pitchFamily="34" charset="0"/>
            </a:endParaRPr>
          </a:p>
        </p:txBody>
      </p:sp>
      <p:sp>
        <p:nvSpPr>
          <p:cNvPr id="11" name="Tlačítko akce: Návrat 10">
            <a:hlinkClick r:id="rId5"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Poslech</a:t>
            </a:r>
            <a:endParaRPr lang="cs-CZ" dirty="0"/>
          </a:p>
        </p:txBody>
      </p:sp>
      <p:sp>
        <p:nvSpPr>
          <p:cNvPr id="3" name="Zástupný symbol pro obsah 2"/>
          <p:cNvSpPr>
            <a:spLocks noGrp="1"/>
          </p:cNvSpPr>
          <p:nvPr>
            <p:ph idx="1"/>
          </p:nvPr>
        </p:nvSpPr>
        <p:spPr>
          <a:xfrm>
            <a:off x="502920" y="332656"/>
            <a:ext cx="8183880" cy="5328592"/>
          </a:xfrm>
        </p:spPr>
        <p:txBody>
          <a:bodyPr>
            <a:normAutofit fontScale="85000" lnSpcReduction="20000"/>
          </a:bodyPr>
          <a:lstStyle/>
          <a:p>
            <a:pPr>
              <a:lnSpc>
                <a:spcPct val="150000"/>
              </a:lnSpc>
              <a:buFont typeface="Wingdings" pitchFamily="2" charset="2"/>
              <a:buChar char="ü"/>
            </a:pPr>
            <a:r>
              <a:rPr lang="cs-CZ" sz="2400" dirty="0" smtClean="0"/>
              <a:t>šaman </a:t>
            </a:r>
            <a:r>
              <a:rPr lang="cs-CZ" sz="2400" dirty="0" err="1" smtClean="0"/>
              <a:t>Gendos</a:t>
            </a:r>
            <a:endParaRPr lang="cs-CZ" sz="2400" dirty="0" smtClean="0"/>
          </a:p>
          <a:p>
            <a:pPr>
              <a:lnSpc>
                <a:spcPct val="150000"/>
              </a:lnSpc>
              <a:buFont typeface="Wingdings" pitchFamily="2" charset="2"/>
              <a:buChar char="ü"/>
            </a:pPr>
            <a:r>
              <a:rPr lang="cs-CZ" sz="2400" dirty="0" err="1" smtClean="0"/>
              <a:t>Seikilova</a:t>
            </a:r>
            <a:r>
              <a:rPr lang="cs-CZ" sz="2400" dirty="0" smtClean="0"/>
              <a:t> píseň</a:t>
            </a:r>
          </a:p>
          <a:p>
            <a:pPr>
              <a:lnSpc>
                <a:spcPct val="150000"/>
              </a:lnSpc>
              <a:buFont typeface="Wingdings" pitchFamily="2" charset="2"/>
              <a:buChar char="ü"/>
            </a:pPr>
            <a:r>
              <a:rPr lang="cs-CZ" sz="2400" dirty="0" err="1" smtClean="0"/>
              <a:t>Guillaume</a:t>
            </a:r>
            <a:r>
              <a:rPr lang="cs-CZ" sz="2400" dirty="0" smtClean="0"/>
              <a:t> de </a:t>
            </a:r>
            <a:r>
              <a:rPr lang="cs-CZ" sz="2400" dirty="0" err="1" smtClean="0"/>
              <a:t>Machaut</a:t>
            </a:r>
            <a:r>
              <a:rPr lang="cs-CZ" sz="2400" dirty="0" smtClean="0"/>
              <a:t>: Mše o Marii</a:t>
            </a:r>
          </a:p>
          <a:p>
            <a:pPr>
              <a:lnSpc>
                <a:spcPct val="150000"/>
              </a:lnSpc>
              <a:buFont typeface="Wingdings" pitchFamily="2" charset="2"/>
              <a:buChar char="ü"/>
            </a:pPr>
            <a:r>
              <a:rPr lang="cs-CZ" sz="2400" dirty="0" err="1" smtClean="0"/>
              <a:t>Giovanni</a:t>
            </a:r>
            <a:r>
              <a:rPr lang="cs-CZ" sz="2400" dirty="0" smtClean="0"/>
              <a:t> </a:t>
            </a:r>
            <a:r>
              <a:rPr lang="cs-CZ" sz="2400" dirty="0" err="1" smtClean="0"/>
              <a:t>Pierluigi</a:t>
            </a:r>
            <a:r>
              <a:rPr lang="cs-CZ" sz="2400" dirty="0" smtClean="0"/>
              <a:t> </a:t>
            </a:r>
            <a:r>
              <a:rPr lang="cs-CZ" sz="2400" dirty="0" err="1" smtClean="0"/>
              <a:t>da</a:t>
            </a:r>
            <a:r>
              <a:rPr lang="cs-CZ" sz="2400" dirty="0" smtClean="0"/>
              <a:t> </a:t>
            </a:r>
            <a:r>
              <a:rPr lang="cs-CZ" sz="2400" dirty="0" err="1" smtClean="0"/>
              <a:t>Palestrina</a:t>
            </a:r>
            <a:r>
              <a:rPr lang="cs-CZ" sz="2400" dirty="0" smtClean="0"/>
              <a:t>: </a:t>
            </a:r>
            <a:r>
              <a:rPr lang="cs-CZ" sz="2400" dirty="0" err="1" smtClean="0"/>
              <a:t>Missa</a:t>
            </a:r>
            <a:r>
              <a:rPr lang="cs-CZ" sz="2400" dirty="0" smtClean="0"/>
              <a:t> </a:t>
            </a:r>
            <a:r>
              <a:rPr lang="cs-CZ" sz="2400" dirty="0" err="1" smtClean="0"/>
              <a:t>Papae</a:t>
            </a:r>
            <a:r>
              <a:rPr lang="cs-CZ" sz="2400" dirty="0" smtClean="0"/>
              <a:t> </a:t>
            </a:r>
            <a:r>
              <a:rPr lang="cs-CZ" sz="2400" dirty="0" err="1" smtClean="0"/>
              <a:t>Marcelli</a:t>
            </a:r>
            <a:endParaRPr lang="cs-CZ" sz="2400" dirty="0" smtClean="0"/>
          </a:p>
          <a:p>
            <a:pPr>
              <a:lnSpc>
                <a:spcPct val="150000"/>
              </a:lnSpc>
              <a:buFont typeface="Wingdings" pitchFamily="2" charset="2"/>
              <a:buChar char="ü"/>
            </a:pPr>
            <a:r>
              <a:rPr lang="cs-CZ" sz="2400" dirty="0" err="1" smtClean="0"/>
              <a:t>Johann</a:t>
            </a:r>
            <a:r>
              <a:rPr lang="cs-CZ" sz="2400" dirty="0" smtClean="0"/>
              <a:t> Sebastian </a:t>
            </a:r>
            <a:r>
              <a:rPr lang="cs-CZ" sz="2400" dirty="0" err="1" smtClean="0"/>
              <a:t>Bach</a:t>
            </a:r>
            <a:r>
              <a:rPr lang="cs-CZ" sz="2400" dirty="0" smtClean="0"/>
              <a:t>: Braniborský koncert č. 2</a:t>
            </a:r>
          </a:p>
          <a:p>
            <a:pPr>
              <a:lnSpc>
                <a:spcPct val="150000"/>
              </a:lnSpc>
              <a:buFont typeface="Wingdings" pitchFamily="2" charset="2"/>
              <a:buChar char="ü"/>
            </a:pPr>
            <a:r>
              <a:rPr lang="cs-CZ" sz="2400" dirty="0" smtClean="0"/>
              <a:t>Wolfgang Amadeus Mozart: Malá noční hudba</a:t>
            </a:r>
          </a:p>
          <a:p>
            <a:pPr>
              <a:lnSpc>
                <a:spcPct val="150000"/>
              </a:lnSpc>
              <a:buFont typeface="Wingdings" pitchFamily="2" charset="2"/>
              <a:buChar char="ü"/>
            </a:pPr>
            <a:r>
              <a:rPr lang="cs-CZ" sz="2400" dirty="0" smtClean="0"/>
              <a:t>Bedřich Smetana: Vltava</a:t>
            </a:r>
          </a:p>
          <a:p>
            <a:pPr>
              <a:lnSpc>
                <a:spcPct val="150000"/>
              </a:lnSpc>
              <a:buFont typeface="Wingdings" pitchFamily="2" charset="2"/>
              <a:buChar char="ü"/>
            </a:pPr>
            <a:r>
              <a:rPr lang="cs-CZ" sz="2400" dirty="0" err="1" smtClean="0"/>
              <a:t>Claude</a:t>
            </a:r>
            <a:r>
              <a:rPr lang="cs-CZ" sz="2400" dirty="0" smtClean="0"/>
              <a:t> </a:t>
            </a:r>
            <a:r>
              <a:rPr lang="cs-CZ" sz="2400" dirty="0" err="1" smtClean="0"/>
              <a:t>Debussy</a:t>
            </a:r>
            <a:r>
              <a:rPr lang="cs-CZ" sz="2400" dirty="0" smtClean="0"/>
              <a:t>: </a:t>
            </a:r>
            <a:r>
              <a:rPr lang="cs-CZ" sz="2400" dirty="0" err="1" smtClean="0"/>
              <a:t>Syrinxs</a:t>
            </a:r>
            <a:endParaRPr lang="cs-CZ" sz="2400" dirty="0" smtClean="0"/>
          </a:p>
          <a:p>
            <a:pPr>
              <a:lnSpc>
                <a:spcPct val="150000"/>
              </a:lnSpc>
              <a:buFont typeface="Wingdings" pitchFamily="2" charset="2"/>
              <a:buChar char="ü"/>
            </a:pPr>
            <a:r>
              <a:rPr lang="cs-CZ" sz="2400" dirty="0" smtClean="0"/>
              <a:t>Leoš Janáček: </a:t>
            </a:r>
            <a:r>
              <a:rPr lang="cs-CZ" sz="2400" dirty="0" err="1" smtClean="0"/>
              <a:t>Sinfonietta</a:t>
            </a:r>
            <a:endParaRPr lang="cs-CZ" sz="2400" dirty="0" smtClean="0"/>
          </a:p>
          <a:p>
            <a:pPr>
              <a:lnSpc>
                <a:spcPct val="150000"/>
              </a:lnSpc>
              <a:buFont typeface="Wingdings" pitchFamily="2" charset="2"/>
              <a:buChar char="ü"/>
            </a:pPr>
            <a:r>
              <a:rPr lang="cs-CZ" sz="2400" dirty="0" smtClean="0"/>
              <a:t>Arnold </a:t>
            </a:r>
            <a:r>
              <a:rPr lang="cs-CZ" sz="2400" dirty="0" err="1" smtClean="0"/>
              <a:t>Schönberg</a:t>
            </a:r>
            <a:r>
              <a:rPr lang="cs-CZ" sz="2400" dirty="0" smtClean="0"/>
              <a:t>: Peripetie</a:t>
            </a:r>
          </a:p>
          <a:p>
            <a:pPr>
              <a:lnSpc>
                <a:spcPct val="150000"/>
              </a:lnSpc>
              <a:buFont typeface="Wingdings" pitchFamily="2" charset="2"/>
              <a:buChar char="ü"/>
            </a:pPr>
            <a:r>
              <a:rPr lang="cs-CZ" sz="2400" dirty="0" err="1" smtClean="0"/>
              <a:t>Vivaldiáda</a:t>
            </a:r>
            <a:endParaRPr lang="cs-CZ" sz="2400" dirty="0" smtClean="0"/>
          </a:p>
          <a:p>
            <a:pPr>
              <a:lnSpc>
                <a:spcPct val="150000"/>
              </a:lnSpc>
              <a:buFont typeface="Wingdings" pitchFamily="2" charset="2"/>
              <a:buChar char="ü"/>
            </a:pPr>
            <a:r>
              <a:rPr lang="cs-CZ" sz="2400" dirty="0" smtClean="0">
                <a:cs typeface="Calibri" pitchFamily="34" charset="0"/>
              </a:rPr>
              <a:t>znělky filmů</a:t>
            </a:r>
            <a:endParaRPr lang="cs-CZ" sz="2400" dirty="0" smtClean="0"/>
          </a:p>
          <a:p>
            <a:pPr>
              <a:buFont typeface="Wingdings" pitchFamily="2" charset="2"/>
              <a:buChar char="ü"/>
            </a:pPr>
            <a:endParaRPr lang="cs-CZ" sz="1800" dirty="0" smtClean="0"/>
          </a:p>
          <a:p>
            <a:pPr>
              <a:buFont typeface="Wingdings" pitchFamily="2" charset="2"/>
              <a:buChar char="ü"/>
            </a:pPr>
            <a:endParaRPr lang="cs-CZ" sz="1800" dirty="0"/>
          </a:p>
        </p:txBody>
      </p:sp>
      <p:sp>
        <p:nvSpPr>
          <p:cNvPr id="4" name="Tlačítko akce: Návrat 3">
            <a:hlinkClick r:id="rId2" action="ppaction://hlinksldjump" highlightClick="1"/>
          </p:cNvPr>
          <p:cNvSpPr/>
          <p:nvPr/>
        </p:nvSpPr>
        <p:spPr>
          <a:xfrm>
            <a:off x="8460432" y="6237312"/>
            <a:ext cx="214832" cy="14401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7"/>
          <p:cNvSpPr>
            <a:spLocks noGrp="1"/>
          </p:cNvSpPr>
          <p:nvPr>
            <p:ph idx="1"/>
          </p:nvPr>
        </p:nvSpPr>
        <p:spPr>
          <a:xfrm>
            <a:off x="251520" y="404664"/>
            <a:ext cx="8496944" cy="5832648"/>
          </a:xfrm>
        </p:spPr>
        <p:txBody>
          <a:bodyPr>
            <a:noAutofit/>
          </a:bodyPr>
          <a:lstStyle/>
          <a:p>
            <a:pPr>
              <a:buFont typeface="+mj-lt"/>
              <a:buAutoNum type="arabicPeriod"/>
            </a:pPr>
            <a:r>
              <a:rPr lang="cs-CZ" sz="800" dirty="0" smtClean="0"/>
              <a:t>PETER80. </a:t>
            </a:r>
            <a:r>
              <a:rPr lang="cs-CZ" sz="800" i="1" dirty="0" err="1" smtClean="0"/>
              <a:t>Wikipedia.cz</a:t>
            </a:r>
            <a:r>
              <a:rPr lang="cs-CZ" sz="800" dirty="0" smtClean="0"/>
              <a:t> [online]. [cit. 10.10.2012]. Dostupný na WWW: &lt;http://cs.wikipedia.org/wiki/Soubor:Lascaux_03.jpg&gt;. </a:t>
            </a:r>
          </a:p>
          <a:p>
            <a:pPr>
              <a:buFont typeface="+mj-lt"/>
              <a:buAutoNum type="arabicPeriod"/>
            </a:pPr>
            <a:r>
              <a:rPr lang="cs-CZ" sz="800" dirty="0" smtClean="0"/>
              <a:t>NOVÁK. </a:t>
            </a:r>
            <a:r>
              <a:rPr lang="cs-CZ" sz="800" i="1" dirty="0" err="1" smtClean="0"/>
              <a:t>Wikipedia.cz</a:t>
            </a:r>
            <a:r>
              <a:rPr lang="cs-CZ" sz="800" dirty="0" smtClean="0"/>
              <a:t> [online]. [cit. 10.10.2012]. Dostupný na WWW: &lt;http://cs.wikipedia.org/wiki/Soubor:Vestonicka_venuse_edit.jpg&gt;.</a:t>
            </a:r>
          </a:p>
          <a:p>
            <a:pPr>
              <a:buFont typeface="+mj-lt"/>
              <a:buAutoNum type="arabicPeriod"/>
            </a:pPr>
            <a:r>
              <a:rPr lang="cs-CZ" sz="800" dirty="0" smtClean="0"/>
              <a:t>JASTROW. </a:t>
            </a:r>
            <a:r>
              <a:rPr lang="cs-CZ" sz="800" i="1" dirty="0" err="1" smtClean="0"/>
              <a:t>Wikipedia.cz</a:t>
            </a:r>
            <a:r>
              <a:rPr lang="cs-CZ" sz="800" dirty="0" smtClean="0"/>
              <a:t> [online]. [cit. 10.10.2012]. Dostupný na WWW: &lt;http://cs.wikipedia.org/wiki/Soubor:Cnidus_Aphrodite_Altemps_Inv8619_n2.jpg&gt;. </a:t>
            </a:r>
          </a:p>
          <a:p>
            <a:pPr>
              <a:buFont typeface="+mj-lt"/>
              <a:buAutoNum type="arabicPeriod"/>
            </a:pPr>
            <a:r>
              <a:rPr lang="cs-CZ" sz="800" dirty="0" smtClean="0"/>
              <a:t>STEVE F-E-CAMERON. </a:t>
            </a:r>
            <a:r>
              <a:rPr lang="cs-CZ" sz="800" i="1" dirty="0" err="1" smtClean="0"/>
              <a:t>Wikipedia.cz</a:t>
            </a:r>
            <a:r>
              <a:rPr lang="cs-CZ" sz="800" dirty="0" smtClean="0"/>
              <a:t> [online]. [cit. 10.10.2012]. Dostupný na WWW: &lt;http://cs.wikipedia.org/wiki/Soubor:SFEC_BritMus_Roman_021.JPG&gt;. </a:t>
            </a:r>
          </a:p>
          <a:p>
            <a:pPr>
              <a:buFont typeface="+mj-lt"/>
              <a:buAutoNum type="arabicPeriod"/>
            </a:pPr>
            <a:r>
              <a:rPr lang="cs-CZ" sz="800" dirty="0" smtClean="0"/>
              <a:t>FROISSART. </a:t>
            </a:r>
            <a:r>
              <a:rPr lang="cs-CZ" sz="800" i="1" dirty="0" err="1" smtClean="0"/>
              <a:t>Wikipedia.cz</a:t>
            </a:r>
            <a:r>
              <a:rPr lang="cs-CZ" sz="800" dirty="0" smtClean="0"/>
              <a:t> [online]. [cit. 10.10.2012]. Dostupný na WWW: &lt;http://commons.wikimedia.org/wiki/File:Filip6_David2_Joan_of_the_Tower.jpg&gt;. </a:t>
            </a:r>
          </a:p>
          <a:p>
            <a:pPr>
              <a:buFont typeface="+mj-lt"/>
              <a:buAutoNum type="arabicPeriod"/>
            </a:pPr>
            <a:r>
              <a:rPr lang="cs-CZ" sz="800" dirty="0" smtClean="0"/>
              <a:t>THE YORCK PROJECT: 10.000 MEISTERWERKE DER MALEREI. DVD-ROM, 2002. ISBN 3936122202. DISTRIBUTED BY DIRECTMEDIA PUBLISHING GMBH.. </a:t>
            </a:r>
            <a:r>
              <a:rPr lang="cs-CZ" sz="800" i="1" dirty="0" err="1" smtClean="0"/>
              <a:t>Wikipedia.cz</a:t>
            </a:r>
            <a:r>
              <a:rPr lang="cs-CZ" sz="800" dirty="0" smtClean="0"/>
              <a:t> [online]. [cit. 10.10.2012]. Dostupný na WWW: &lt;http://cs.wikipedia.org/wiki/Soubor:Don_Lorenzo_Monaco_013.jpg&gt;. </a:t>
            </a:r>
          </a:p>
          <a:p>
            <a:pPr>
              <a:buFont typeface="+mj-lt"/>
              <a:buAutoNum type="arabicPeriod"/>
            </a:pPr>
            <a:r>
              <a:rPr lang="cs-CZ" sz="700" dirty="0" smtClean="0"/>
              <a:t>CYBERSHOT800I. </a:t>
            </a:r>
            <a:r>
              <a:rPr lang="cs-CZ" sz="700" i="1" dirty="0" err="1" smtClean="0"/>
              <a:t>Wikipedia.cz</a:t>
            </a:r>
            <a:r>
              <a:rPr lang="cs-CZ" sz="700" dirty="0" smtClean="0"/>
              <a:t> [online]. [cit. 10.10.2012]. Dostupný na WWW: &lt;http://cs.wikipedia.org/wiki/Soubor:Duerer01.jpg&gt;. </a:t>
            </a:r>
            <a:endParaRPr lang="cs-CZ" sz="800" dirty="0" smtClean="0"/>
          </a:p>
          <a:p>
            <a:pPr>
              <a:buFont typeface="+mj-lt"/>
              <a:buAutoNum type="arabicPeriod"/>
            </a:pPr>
            <a:r>
              <a:rPr lang="cs-CZ" sz="700" dirty="0" smtClean="0"/>
              <a:t>CROPPED AND RELEVELLED FROM FILE:MONA LISA, BY LEONARDO DA VINCI, FROM C2RMF.JPG. ORIGINALLY C2RMF: GALERIE DE TABLEAUX EN TRÈS HAUTE. </a:t>
            </a:r>
            <a:r>
              <a:rPr lang="cs-CZ" sz="700" i="1" dirty="0" err="1" smtClean="0"/>
              <a:t>Wikipedia.cz</a:t>
            </a:r>
            <a:r>
              <a:rPr lang="cs-CZ" sz="700" dirty="0" smtClean="0"/>
              <a:t> [online]. [cit. 10.10.2012]. Dostupný na WWW: &lt;http://cs.wikipedia.org/wiki/Soubor:Mona_Lisa,_by_Leonardo_da_Vinci,_from_C2RMF_retouched.jpg</a:t>
            </a:r>
          </a:p>
          <a:p>
            <a:pPr>
              <a:buFont typeface="+mj-lt"/>
              <a:buAutoNum type="arabicPeriod"/>
            </a:pPr>
            <a:r>
              <a:rPr lang="cs-CZ" sz="700" dirty="0" smtClean="0"/>
              <a:t>WWW.GEHEUGENVANNEDERLAND.NL. </a:t>
            </a:r>
            <a:r>
              <a:rPr lang="cs-CZ" sz="700" i="1" dirty="0" err="1" smtClean="0"/>
              <a:t>Wikipedia.cz</a:t>
            </a:r>
            <a:r>
              <a:rPr lang="cs-CZ" sz="700" dirty="0" smtClean="0"/>
              <a:t> [online]. [cit. 10.10.2012]. Dostupný na WWW: &lt;http://cs.wikipedia.org/wiki/Soubor:The_Anatomy_Lesson.jpg&gt;. </a:t>
            </a:r>
          </a:p>
          <a:p>
            <a:pPr>
              <a:buFont typeface="+mj-lt"/>
              <a:buAutoNum type="arabicPeriod"/>
            </a:pPr>
            <a:r>
              <a:rPr lang="cs-CZ" sz="700" dirty="0" smtClean="0"/>
              <a:t>THE PRADO IN GOOGLE EARTH. </a:t>
            </a:r>
            <a:r>
              <a:rPr lang="cs-CZ" sz="700" i="1" dirty="0" err="1" smtClean="0"/>
              <a:t>Wikipedia.cz</a:t>
            </a:r>
            <a:r>
              <a:rPr lang="cs-CZ" sz="700" dirty="0" smtClean="0"/>
              <a:t> [online]. [cit. 10.10.2012]. Dostupný na WWW: &lt;http://commons.wikimedia.org/wiki/File:The_Three_Graces,_by_Peter_Paul_Rubens,_from_Prado_in_Google_Earth.jpg</a:t>
            </a:r>
          </a:p>
          <a:p>
            <a:pPr>
              <a:buFont typeface="+mj-lt"/>
              <a:buAutoNum type="arabicPeriod"/>
            </a:pPr>
            <a:r>
              <a:rPr lang="cs-CZ" sz="800" dirty="0" smtClean="0"/>
              <a:t>THE YORK PROJECT: 10.000 MEISTERWERKE DER MALEREI. DVD-ROM, 2002. ISBN 3936122202. DISTRIBUTED BY DIRECTMEDIA PUBLISHING GMBH </a:t>
            </a:r>
            <a:r>
              <a:rPr lang="cs-CZ" sz="800" i="1" dirty="0" err="1" smtClean="0"/>
              <a:t>Wikipedia.cz</a:t>
            </a:r>
            <a:r>
              <a:rPr lang="cs-CZ" sz="800" dirty="0" smtClean="0"/>
              <a:t> [online]. [cit. 7.10.2012]. Dostupný na WWW: &lt;http://cs.wikipedia.org/wiki/Soubor:Jean_Auguste_Dominique_Ingres_014.jpg&gt;.</a:t>
            </a:r>
          </a:p>
          <a:p>
            <a:pPr>
              <a:buFont typeface="+mj-lt"/>
              <a:buAutoNum type="arabicPeriod"/>
            </a:pPr>
            <a:r>
              <a:rPr lang="cs-CZ" sz="800" dirty="0" smtClean="0"/>
              <a:t>THE YORK PROJECT: 10.000 MEISTERWERKE DER MALEREI. DVD-ROM, 2002. ISBN 3936122202. DISTRIBUTED BY DIRECTMEDIA PUBLISHING GMBH. </a:t>
            </a:r>
            <a:r>
              <a:rPr lang="cs-CZ" sz="800" i="1" dirty="0" err="1" smtClean="0"/>
              <a:t>Wikipedia.cz</a:t>
            </a:r>
            <a:r>
              <a:rPr lang="cs-CZ" sz="800" dirty="0" smtClean="0"/>
              <a:t> [online]. [cit. 7.10.2012]. Dostupný na WWW: &lt;http://cs.wikipedia.org/wiki/Soubor:Jacques-Louis_David_017.jpg&gt;. </a:t>
            </a:r>
          </a:p>
          <a:p>
            <a:pPr>
              <a:buFont typeface="+mj-lt"/>
              <a:buAutoNum type="arabicPeriod"/>
            </a:pPr>
            <a:r>
              <a:rPr lang="cs-CZ" sz="800" dirty="0" smtClean="0"/>
              <a:t> CYBERSHOT800I.. </a:t>
            </a:r>
            <a:r>
              <a:rPr lang="cs-CZ" sz="800" i="1" dirty="0" err="1" smtClean="0"/>
              <a:t>Commons.wikimedia.org</a:t>
            </a:r>
            <a:r>
              <a:rPr lang="cs-CZ" sz="800" dirty="0" smtClean="0"/>
              <a:t> [online]. [cit. 7.10.2012]. Dostupný na WWW: &lt;http://commons.wikimedia.org/wiki/File:Caspar_David_Friedrich_032.jpg&gt;. </a:t>
            </a:r>
          </a:p>
          <a:p>
            <a:pPr>
              <a:buFont typeface="+mj-lt"/>
              <a:buAutoNum type="arabicPeriod"/>
            </a:pPr>
            <a:r>
              <a:rPr lang="cs-CZ" sz="800" dirty="0" smtClean="0"/>
              <a:t>PHILIPPHAUER.DE. </a:t>
            </a:r>
            <a:r>
              <a:rPr lang="cs-CZ" sz="800" i="1" dirty="0" err="1" smtClean="0"/>
              <a:t>Commons.wikimedia.org</a:t>
            </a:r>
            <a:r>
              <a:rPr lang="cs-CZ" sz="800" dirty="0" smtClean="0"/>
              <a:t> [online]. [cit. 7.10.2012]. Dostupný na WWW: &lt;http://commons.wikimedia.org/wiki/File:Caspar_David_Friedrich_071.jpg&gt;. </a:t>
            </a:r>
          </a:p>
          <a:p>
            <a:pPr>
              <a:buFont typeface="+mj-lt"/>
              <a:buAutoNum type="arabicPeriod"/>
            </a:pPr>
            <a:r>
              <a:rPr lang="cs-CZ" sz="800" dirty="0" smtClean="0"/>
              <a:t>NEZNÁMÝ. </a:t>
            </a:r>
            <a:r>
              <a:rPr lang="cs-CZ" sz="800" i="1" dirty="0" err="1" smtClean="0"/>
              <a:t>Wikipedia.cz</a:t>
            </a:r>
            <a:r>
              <a:rPr lang="cs-CZ" sz="800" dirty="0" smtClean="0"/>
              <a:t> [online]. [cit. 10.10.2012]. Dostupný na WWW: &lt;http://cs.wikipedia.org/wiki/Soubor:Claude_Monet,_Impression,_soleil_levant,_1872.jpg&gt;. </a:t>
            </a:r>
          </a:p>
          <a:p>
            <a:pPr>
              <a:buFont typeface="+mj-lt"/>
              <a:buAutoNum type="arabicPeriod"/>
            </a:pPr>
            <a:r>
              <a:rPr lang="cs-CZ" sz="800" dirty="0" smtClean="0"/>
              <a:t>THE YORCK PROJECT: 10.000 MEISTERWERKE DER MALEREI. DVD-ROM, 2002. ISBN 3936122202. DISTRIBUTED BY DIRECTMEDIA PUBLISHING GMBH. </a:t>
            </a:r>
            <a:r>
              <a:rPr lang="cs-CZ" sz="800" i="1" dirty="0" err="1" smtClean="0"/>
              <a:t>Wikipedia.cz</a:t>
            </a:r>
            <a:r>
              <a:rPr lang="cs-CZ" sz="800" dirty="0" smtClean="0"/>
              <a:t> [online]. [cit. 10.10.2012]. Dostupný na WWW: http://cs.wikipedia.org/wiki/Soubor:Vincent_Willem_van_Gogh_128.jpg</a:t>
            </a:r>
          </a:p>
          <a:p>
            <a:pPr>
              <a:buFont typeface="+mj-lt"/>
              <a:buAutoNum type="arabicPeriod" startAt="17"/>
            </a:pPr>
            <a:r>
              <a:rPr lang="cs-CZ" sz="800" dirty="0" smtClean="0"/>
              <a:t>17. THE YORCK PROJECT: 10.000 MEISTERWERKE DER MALEREI. DVD-ROM, 2002. ISBN 3936122202. DISTRIBUTED BY DIRECTMEDIA PUBLISHING GMBH. </a:t>
            </a:r>
            <a:r>
              <a:rPr lang="cs-CZ" sz="800" i="1" dirty="0" err="1" smtClean="0"/>
              <a:t>Wikipedia.cz</a:t>
            </a:r>
            <a:r>
              <a:rPr lang="cs-CZ" sz="800" dirty="0" smtClean="0"/>
              <a:t> [online]. [cit. 10.10.2012]. Dostupný na WWW: &lt;http://cs.wikipedia.org/wiki/Soubor:Paul_Gauguin_056.jpg&gt;. </a:t>
            </a:r>
          </a:p>
          <a:p>
            <a:pPr>
              <a:buFont typeface="+mj-lt"/>
              <a:buAutoNum type="arabicPeriod" startAt="17"/>
            </a:pPr>
            <a:r>
              <a:rPr lang="cs-CZ" sz="800" dirty="0" smtClean="0"/>
              <a:t>SCAN FROM AN ART BOOK. </a:t>
            </a:r>
            <a:r>
              <a:rPr lang="cs-CZ" sz="800" i="1" dirty="0" err="1" smtClean="0"/>
              <a:t>Wikipedia.cz</a:t>
            </a:r>
            <a:r>
              <a:rPr lang="cs-CZ" sz="800" dirty="0" smtClean="0"/>
              <a:t> [online]. [cit. 10.10.2012]. Dostupný na WWW: &lt;http://commons.wikimedia.org/wiki/File:Klimt_-_Der_Kuss.jpeg&gt;. </a:t>
            </a:r>
          </a:p>
          <a:p>
            <a:pPr>
              <a:buFont typeface="+mj-lt"/>
              <a:buAutoNum type="arabicPeriod" startAt="17"/>
            </a:pPr>
            <a:r>
              <a:rPr lang="cs-CZ" sz="800" dirty="0" smtClean="0"/>
              <a:t>GOOGLE ART PROJECT. </a:t>
            </a:r>
            <a:r>
              <a:rPr lang="cs-CZ" sz="800" i="1" dirty="0" err="1" smtClean="0"/>
              <a:t>Wikipedia.cz</a:t>
            </a:r>
            <a:r>
              <a:rPr lang="cs-CZ" sz="800" dirty="0" smtClean="0"/>
              <a:t> [online]. [cit. 10.10.2012]. Dostupný na WWW: &lt;http://cs.wikipedia.org/wiki/Soubor:Juan_Gris_-_Portrait_of_Pablo_Picasso_-_Google_Art_Project.jpg&gt;.</a:t>
            </a:r>
          </a:p>
          <a:p>
            <a:pPr>
              <a:buFont typeface="+mj-lt"/>
              <a:buAutoNum type="arabicPeriod" startAt="17"/>
            </a:pPr>
            <a:r>
              <a:rPr lang="cs-CZ" sz="800" dirty="0" smtClean="0"/>
              <a:t>NEZNÁMÝ. </a:t>
            </a:r>
            <a:r>
              <a:rPr lang="cs-CZ" sz="800" i="1" dirty="0" err="1" smtClean="0"/>
              <a:t>Wikipedia.cz</a:t>
            </a:r>
            <a:r>
              <a:rPr lang="cs-CZ" sz="800" dirty="0" smtClean="0"/>
              <a:t> [online]. [cit. 10.10.2012]. Dostupný na WWW: &lt;http://cs.wikipedia.org/wiki/Soubor:Bohumil_kubista_Hypnotiser.jpg&gt;. </a:t>
            </a:r>
          </a:p>
          <a:p>
            <a:pPr>
              <a:buFont typeface="+mj-lt"/>
              <a:buAutoNum type="arabicPeriod" startAt="17"/>
            </a:pPr>
            <a:r>
              <a:rPr lang="cs-CZ" sz="800" dirty="0" smtClean="0"/>
              <a:t>NEZNÁMÝ. </a:t>
            </a:r>
            <a:r>
              <a:rPr lang="cs-CZ" sz="800" i="1" dirty="0" err="1" smtClean="0"/>
              <a:t>Wikipedia.cz</a:t>
            </a:r>
            <a:r>
              <a:rPr lang="cs-CZ" sz="800" dirty="0" smtClean="0"/>
              <a:t> [online]. [cit. 10.10.2012]. Dostupný na WWW: &lt;http://cs.wikipedia.org/wiki/Soubor:Campbells.jpg&gt;. </a:t>
            </a:r>
          </a:p>
          <a:p>
            <a:pPr>
              <a:buFont typeface="+mj-lt"/>
              <a:buAutoNum type="arabicPeriod" startAt="17"/>
            </a:pPr>
            <a:r>
              <a:rPr lang="cs-CZ" sz="800" dirty="0" smtClean="0"/>
              <a:t>PAOLOZZI. </a:t>
            </a:r>
            <a:r>
              <a:rPr lang="cs-CZ" sz="800" i="1" dirty="0" err="1" smtClean="0"/>
              <a:t>Wikopedia.cz</a:t>
            </a:r>
            <a:r>
              <a:rPr lang="cs-CZ" sz="800" dirty="0" smtClean="0"/>
              <a:t> [online]. [cit. 26.1.2013]. Dostupný na WWW: http://en.wikipedia.org/wiki/File:I_was_a_Rich_Man%27s_Plaything_1947.jpg </a:t>
            </a:r>
          </a:p>
          <a:p>
            <a:pPr>
              <a:buFont typeface="+mj-lt"/>
              <a:buAutoNum type="arabicPeriod" startAt="17"/>
            </a:pPr>
            <a:r>
              <a:rPr lang="cs-CZ" sz="800" dirty="0" smtClean="0"/>
              <a:t>BIARD. </a:t>
            </a:r>
            <a:r>
              <a:rPr lang="cs-CZ" sz="800" i="1" dirty="0" err="1" smtClean="0"/>
              <a:t>Wikopedia.cz</a:t>
            </a:r>
            <a:r>
              <a:rPr lang="cs-CZ" sz="800" dirty="0" smtClean="0"/>
              <a:t> [online]. [cit. 26.1.2013]. Dostupný na WWW: http://cs.wikipedia.org/wiki/Soubor:Angelina_Jolie_Cannes_2011.jpg </a:t>
            </a:r>
          </a:p>
          <a:p>
            <a:pPr>
              <a:buFont typeface="+mj-lt"/>
              <a:buAutoNum type="arabicPeriod" startAt="17"/>
            </a:pPr>
            <a:r>
              <a:rPr lang="nl-NL" sz="800" dirty="0" smtClean="0"/>
              <a:t>SCHULZEN. </a:t>
            </a:r>
            <a:r>
              <a:rPr lang="nl-NL" sz="800" i="1" dirty="0" smtClean="0"/>
              <a:t>Wikopedia.cz</a:t>
            </a:r>
            <a:r>
              <a:rPr lang="nl-NL" sz="800" dirty="0" smtClean="0"/>
              <a:t> [online]. [cit. 26.1.2013]. Dostupný na WWW: http://cs.wikipedia.org/wiki/Soubor:BradPittBAR08.jpg </a:t>
            </a:r>
            <a:endParaRPr lang="cs-CZ" sz="800" dirty="0" smtClean="0"/>
          </a:p>
          <a:p>
            <a:pPr>
              <a:buFont typeface="+mj-lt"/>
              <a:buAutoNum type="arabicPeriod" startAt="17"/>
            </a:pPr>
            <a:endParaRPr lang="cs-CZ" sz="800" dirty="0" smtClean="0"/>
          </a:p>
          <a:p>
            <a:pPr>
              <a:buNone/>
            </a:pPr>
            <a:endParaRPr lang="cs-CZ" sz="800" dirty="0" smtClean="0"/>
          </a:p>
          <a:p>
            <a:pPr>
              <a:buFont typeface="+mj-lt"/>
              <a:buAutoNum type="arabicPeriod"/>
            </a:pPr>
            <a:endParaRPr lang="cs-CZ" sz="800" dirty="0" smtClean="0"/>
          </a:p>
          <a:p>
            <a:pPr>
              <a:buFont typeface="+mj-lt"/>
              <a:buAutoNum type="arabicPeriod"/>
            </a:pPr>
            <a:endParaRPr lang="cs-CZ" sz="800" dirty="0" smtClean="0"/>
          </a:p>
          <a:p>
            <a:pPr>
              <a:buFont typeface="+mj-lt"/>
              <a:buAutoNum type="arabicPeriod"/>
            </a:pPr>
            <a:endParaRPr lang="cs-CZ" sz="800" dirty="0" smtClean="0"/>
          </a:p>
          <a:p>
            <a:pPr>
              <a:buFont typeface="+mj-lt"/>
              <a:buAutoNum type="arabicPeriod"/>
            </a:pPr>
            <a:endParaRPr lang="cs-CZ" sz="900" dirty="0" smtClean="0"/>
          </a:p>
          <a:p>
            <a:pPr>
              <a:buFont typeface="+mj-lt"/>
              <a:buAutoNum type="arabicPeriod"/>
            </a:pPr>
            <a:endParaRPr lang="cs-CZ" sz="800" dirty="0" smtClean="0"/>
          </a:p>
          <a:p>
            <a:pPr>
              <a:buFont typeface="+mj-lt"/>
              <a:buAutoNum type="arabicPeriod"/>
            </a:pPr>
            <a:endParaRPr lang="cs-CZ" sz="800" dirty="0" smtClean="0"/>
          </a:p>
          <a:p>
            <a:pPr>
              <a:buFont typeface="+mj-lt"/>
              <a:buAutoNum type="arabicPeriod"/>
            </a:pPr>
            <a:endParaRPr lang="cs-CZ" sz="800" dirty="0" smtClean="0"/>
          </a:p>
          <a:p>
            <a:pPr>
              <a:buFont typeface="+mj-lt"/>
              <a:buAutoNum type="arabicPeriod"/>
            </a:pPr>
            <a:endParaRPr lang="cs-CZ" sz="800" dirty="0" smtClean="0"/>
          </a:p>
          <a:p>
            <a:pPr>
              <a:buFont typeface="+mj-lt"/>
              <a:buAutoNum type="arabicPeriod"/>
            </a:pPr>
            <a:endParaRPr lang="cs-CZ" sz="800" dirty="0" smtClean="0"/>
          </a:p>
          <a:p>
            <a:pPr>
              <a:buFont typeface="+mj-lt"/>
              <a:buAutoNum type="arabicPeriod"/>
            </a:pPr>
            <a:endParaRPr lang="cs-CZ" sz="800" dirty="0" smtClean="0"/>
          </a:p>
          <a:p>
            <a:pPr>
              <a:buFont typeface="+mj-lt"/>
              <a:buAutoNum type="arabicPeriod"/>
            </a:pPr>
            <a:endParaRPr lang="cs-CZ" sz="700" dirty="0" smtClean="0"/>
          </a:p>
          <a:p>
            <a:pPr>
              <a:buFont typeface="+mj-lt"/>
              <a:buAutoNum type="arabicPeriod"/>
            </a:pPr>
            <a:endParaRPr lang="cs-CZ" sz="700" dirty="0" smtClean="0"/>
          </a:p>
        </p:txBody>
      </p:sp>
      <p:sp>
        <p:nvSpPr>
          <p:cNvPr id="7" name="Nadpis 6"/>
          <p:cNvSpPr>
            <a:spLocks noGrp="1"/>
          </p:cNvSpPr>
          <p:nvPr>
            <p:ph type="title"/>
          </p:nvPr>
        </p:nvSpPr>
        <p:spPr>
          <a:xfrm>
            <a:off x="502920" y="6021288"/>
            <a:ext cx="8183880" cy="432048"/>
          </a:xfrm>
        </p:spPr>
        <p:txBody>
          <a:bodyPr>
            <a:normAutofit/>
          </a:bodyPr>
          <a:lstStyle/>
          <a:p>
            <a:r>
              <a:rPr lang="cs-CZ" sz="1200" smtClean="0"/>
              <a:t>Citace obrázku</a:t>
            </a:r>
            <a:endParaRPr lang="cs-CZ" sz="12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kt">
  <a:themeElements>
    <a:clrScheme name="Aspek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k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k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718</TotalTime>
  <Words>1630</Words>
  <Application>Microsoft Office PowerPoint</Application>
  <PresentationFormat>Předvádění na obrazovce (4:3)</PresentationFormat>
  <Paragraphs>206</Paragraphs>
  <Slides>21</Slides>
  <Notes>5</Notes>
  <HiddenSlides>2</HiddenSlides>
  <MMClips>0</MMClips>
  <ScaleCrop>false</ScaleCrop>
  <HeadingPairs>
    <vt:vector size="4" baseType="variant">
      <vt:variant>
        <vt:lpstr>Motiv</vt:lpstr>
      </vt:variant>
      <vt:variant>
        <vt:i4>1</vt:i4>
      </vt:variant>
      <vt:variant>
        <vt:lpstr>Nadpisy snímků</vt:lpstr>
      </vt:variant>
      <vt:variant>
        <vt:i4>21</vt:i4>
      </vt:variant>
    </vt:vector>
  </HeadingPairs>
  <TitlesOfParts>
    <vt:vector size="22" baseType="lpstr">
      <vt:lpstr>Aspekt</vt:lpstr>
      <vt:lpstr>Snímek 1</vt:lpstr>
      <vt:lpstr>Snímek 2</vt:lpstr>
      <vt:lpstr> PERIODIZACE  HUDBY ESTETIKA</vt:lpstr>
      <vt:lpstr>Co je estetika</vt:lpstr>
      <vt:lpstr>  Umění v průběhu času </vt:lpstr>
      <vt:lpstr>Hra na estetika,  práce ve dvojicích</vt:lpstr>
      <vt:lpstr>Pětilístek</vt:lpstr>
      <vt:lpstr>Pravěk                          šaman Gendos                                    Gendos from Tuva performs shamanic ritual. Fragment 1. - YouTube</vt:lpstr>
      <vt:lpstr>Antika              poslech: Seikilova píseň</vt:lpstr>
      <vt:lpstr>   Středověk             Machaut: Mše o Marii    </vt:lpstr>
      <vt:lpstr>Renesance         Lasso: Mattona mia cara</vt:lpstr>
      <vt:lpstr>Baroko      Bach: Braniborský koncert č.2</vt:lpstr>
      <vt:lpstr>Klasicismus   Mozart: Malá noční hudba</vt:lpstr>
      <vt:lpstr>Romantismus        Smetana: Vltava</vt:lpstr>
      <vt:lpstr>Impresionismus    Debussy: Syrinxs</vt:lpstr>
      <vt:lpstr>Symbolismus      Janáček: Sinfonietta</vt:lpstr>
      <vt:lpstr>Kubismus       Schönberg: Peripetie</vt:lpstr>
      <vt:lpstr>Popart         Vivaldiáda</vt:lpstr>
      <vt:lpstr>Film            znělky filmů</vt:lpstr>
      <vt:lpstr>Poslech</vt:lpstr>
      <vt:lpstr>Citace obrázku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Antika</dc:title>
  <dc:creator>Jobeš</dc:creator>
  <cp:lastModifiedBy>Jobeš</cp:lastModifiedBy>
  <cp:revision>136</cp:revision>
  <dcterms:created xsi:type="dcterms:W3CDTF">2012-10-07T17:23:50Z</dcterms:created>
  <dcterms:modified xsi:type="dcterms:W3CDTF">2013-02-07T12:12:13Z</dcterms:modified>
</cp:coreProperties>
</file>