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304" r:id="rId2"/>
    <p:sldId id="305" r:id="rId3"/>
    <p:sldId id="303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  <p:sldId id="279" r:id="rId26"/>
    <p:sldId id="280" r:id="rId27"/>
    <p:sldId id="281" r:id="rId28"/>
    <p:sldId id="282" r:id="rId29"/>
    <p:sldId id="283" r:id="rId30"/>
    <p:sldId id="284" r:id="rId31"/>
    <p:sldId id="285" r:id="rId32"/>
    <p:sldId id="286" r:id="rId33"/>
    <p:sldId id="288" r:id="rId34"/>
    <p:sldId id="290" r:id="rId35"/>
    <p:sldId id="291" r:id="rId36"/>
    <p:sldId id="292" r:id="rId37"/>
    <p:sldId id="293" r:id="rId38"/>
    <p:sldId id="294" r:id="rId39"/>
    <p:sldId id="295" r:id="rId40"/>
    <p:sldId id="296" r:id="rId41"/>
    <p:sldId id="297" r:id="rId42"/>
    <p:sldId id="299" r:id="rId43"/>
    <p:sldId id="302" r:id="rId44"/>
    <p:sldId id="301" r:id="rId45"/>
    <p:sldId id="300" r:id="rId4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2ED5FB7-1C7D-41B6-8E1D-E40EDF998CB9}" type="datetimeFigureOut">
              <a:rPr lang="cs-CZ" smtClean="0"/>
              <a:pPr/>
              <a:t>7.2.2013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FD0B0111-E583-42F6-BE61-6D1375B111F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43.xml"/><Relationship Id="rId2" Type="http://schemas.openxmlformats.org/officeDocument/2006/relationships/hyperlink" Target="http://www.youtube.com/watch?v=70WgBmiuUxI" TargetMode="External"/><Relationship Id="rId1" Type="http://schemas.openxmlformats.org/officeDocument/2006/relationships/slideLayout" Target="../slideLayouts/slideLayout2.xml"/><Relationship Id="rId4" Type="http://schemas.openxmlformats.org/officeDocument/2006/relationships/slide" Target="slide4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4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slide" Target="slide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3251" r="13250"/>
          <a:stretch>
            <a:fillRect/>
          </a:stretch>
        </p:blipFill>
        <p:spPr bwMode="auto">
          <a:xfrm>
            <a:off x="0" y="0"/>
            <a:ext cx="9144000" cy="6998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 l="13251" r="13250"/>
          <a:stretch>
            <a:fillRect/>
          </a:stretch>
        </p:blipFill>
        <p:spPr bwMode="auto">
          <a:xfrm>
            <a:off x="0" y="0"/>
            <a:ext cx="9144000" cy="69980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218258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cs-CZ" sz="4000" b="0" dirty="0" smtClean="0">
                <a:latin typeface="Calibri" pitchFamily="34" charset="0"/>
                <a:cs typeface="Calibri" pitchFamily="34" charset="0"/>
              </a:rPr>
              <a:t>STŘEDOVĚK</a:t>
            </a:r>
            <a:r>
              <a:rPr lang="cs-CZ" sz="3200" b="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3200" b="0" dirty="0" smtClean="0">
                <a:latin typeface="Calibri" pitchFamily="34" charset="0"/>
                <a:cs typeface="Calibri" pitchFamily="34" charset="0"/>
              </a:rPr>
            </a:br>
            <a:r>
              <a:rPr lang="cs-CZ" sz="3100" b="0" dirty="0" err="1" smtClean="0">
                <a:latin typeface="Calibri" pitchFamily="34" charset="0"/>
                <a:cs typeface="Calibri" pitchFamily="34" charset="0"/>
              </a:rPr>
              <a:t>Dřěvo</a:t>
            </a:r>
            <a:r>
              <a:rPr lang="cs-CZ" sz="3100" b="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3100" b="0" dirty="0" err="1" smtClean="0">
                <a:latin typeface="Calibri" pitchFamily="34" charset="0"/>
                <a:cs typeface="Calibri" pitchFamily="34" charset="0"/>
              </a:rPr>
              <a:t>sě</a:t>
            </a:r>
            <a:r>
              <a:rPr lang="cs-CZ" sz="3100" b="0" dirty="0" smtClean="0">
                <a:latin typeface="Calibri" pitchFamily="34" charset="0"/>
                <a:cs typeface="Calibri" pitchFamily="34" charset="0"/>
              </a:rPr>
              <a:t> listem </a:t>
            </a:r>
            <a:r>
              <a:rPr lang="cs-CZ" sz="3100" b="0" dirty="0" err="1" smtClean="0">
                <a:latin typeface="Calibri" pitchFamily="34" charset="0"/>
                <a:cs typeface="Calibri" pitchFamily="34" charset="0"/>
              </a:rPr>
              <a:t>odievá</a:t>
            </a:r>
            <a:r>
              <a:rPr lang="cs-CZ" sz="3200" b="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3200" b="0" dirty="0" smtClean="0">
                <a:latin typeface="Calibri" pitchFamily="34" charset="0"/>
                <a:cs typeface="Calibri" pitchFamily="34" charset="0"/>
              </a:rPr>
            </a:br>
            <a:r>
              <a:rPr lang="cs-CZ" sz="2700" b="0" dirty="0" smtClean="0">
                <a:latin typeface="Calibri" pitchFamily="34" charset="0"/>
                <a:cs typeface="Calibri" pitchFamily="34" charset="0"/>
              </a:rPr>
              <a:t>světská milostná píseň, anonym z 2. poloviny 14</a:t>
            </a:r>
            <a:r>
              <a:rPr lang="cs-CZ" sz="2700" b="0" dirty="0" smtClean="0">
                <a:latin typeface="Calibri" pitchFamily="34" charset="0"/>
                <a:cs typeface="Calibri" pitchFamily="34" charset="0"/>
              </a:rPr>
              <a:t>. století</a:t>
            </a:r>
            <a:endParaRPr lang="cs-CZ" sz="2700" b="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2780928"/>
            <a:ext cx="8712968" cy="259228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ukázka č. 1</a:t>
            </a:r>
          </a:p>
          <a:p>
            <a:pPr>
              <a:buNone/>
            </a:pP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Dřěvo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sě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 listem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odievá.wmv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 -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YouTube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ukázka č. 2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Cesta milostná</a:t>
            </a: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Jiří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Stivín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&amp;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Collegium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Quodlibet, Cesty do hlubin hudební minulosti</a:t>
            </a:r>
            <a:endParaRPr lang="cs-CZ" sz="24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779912" y="5661248"/>
            <a:ext cx="136531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>
                <a:latin typeface="Calibri" pitchFamily="34" charset="0"/>
              </a:rPr>
              <a:t>úkoly </a:t>
            </a:r>
            <a:r>
              <a:rPr lang="cs-CZ" sz="2400" dirty="0" smtClean="0">
                <a:latin typeface="Calibri" pitchFamily="34" charset="0"/>
                <a:hlinkClick r:id="rId3" action="ppaction://hlinksldjump"/>
              </a:rPr>
              <a:t>1</a:t>
            </a:r>
            <a:r>
              <a:rPr lang="cs-CZ" sz="2400" dirty="0" smtClean="0">
                <a:latin typeface="Calibri" pitchFamily="34" charset="0"/>
              </a:rPr>
              <a:t>  </a:t>
            </a:r>
            <a:r>
              <a:rPr lang="cs-CZ" sz="2400" dirty="0" smtClean="0">
                <a:latin typeface="Calibri" pitchFamily="34" charset="0"/>
                <a:hlinkClick r:id="rId4" action="ppaction://hlinksldjump"/>
              </a:rPr>
              <a:t>2</a:t>
            </a:r>
            <a:endParaRPr lang="cs-CZ" sz="24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rydštejn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1">
                <a:lumMod val="50000"/>
                <a:lumOff val="50000"/>
              </a:schemeClr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7164288" y="5733256"/>
            <a:ext cx="172290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Frýdštejn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000"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rydštejn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1979712" y="6027003"/>
            <a:ext cx="5184576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První zmínka o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Frýdštejně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pochází z r. 1385.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4539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Frydštejn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541"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alečov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292080" y="5733256"/>
            <a:ext cx="145988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Valečov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604"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alecov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2195736" y="6309320"/>
            <a:ext cx="482453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Calibri" pitchFamily="34" charset="0"/>
                <a:cs typeface="Calibri" pitchFamily="34" charset="0"/>
              </a:rPr>
              <a:t>Skalní hrad z počátku 14. století.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432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001007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042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001007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151"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001007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338"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V001007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074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0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7524328" y="5733256"/>
            <a:ext cx="133754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Bezděz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2698"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2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Obdélník 2"/>
          <p:cNvSpPr/>
          <p:nvPr/>
        </p:nvSpPr>
        <p:spPr>
          <a:xfrm>
            <a:off x="323528" y="5949280"/>
            <a:ext cx="856895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dirty="0" smtClean="0">
                <a:latin typeface="Calibri" pitchFamily="34" charset="0"/>
                <a:cs typeface="Calibri" pitchFamily="34" charset="0"/>
              </a:rPr>
              <a:t>V 60. letech 13. století český král Přemysl Otakar II. nechal vystavět kamenný hrad na obranu obchodní cesty.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510"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261"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0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198"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0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935163" y="0"/>
            <a:ext cx="5273675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104"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073"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525"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120"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4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941513" y="0"/>
            <a:ext cx="5260975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494"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713"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978025" y="0"/>
            <a:ext cx="518795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276"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6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2979"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17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105"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2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120"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2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39688" y="0"/>
            <a:ext cx="9063037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479"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2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973263" y="0"/>
            <a:ext cx="5195887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4274"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2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965325" y="0"/>
            <a:ext cx="5211763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292"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2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2886"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3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12713" y="0"/>
            <a:ext cx="8918575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4932040" y="5733256"/>
            <a:ext cx="39272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Panská skála - Varhany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152"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03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5796136" y="5733256"/>
            <a:ext cx="307911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Kamenický </a:t>
            </a:r>
            <a:r>
              <a:rPr lang="cs-CZ" sz="3200" dirty="0" err="1" smtClean="0">
                <a:latin typeface="Calibri" pitchFamily="34" charset="0"/>
                <a:cs typeface="Calibri" pitchFamily="34" charset="0"/>
              </a:rPr>
              <a:t>Šenov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198"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05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01600" y="0"/>
            <a:ext cx="8939213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6732240" y="5733256"/>
            <a:ext cx="14103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Calibri" pitchFamily="34" charset="0"/>
                <a:cs typeface="Calibri" pitchFamily="34" charset="0"/>
              </a:rPr>
              <a:t>Houska</a:t>
            </a:r>
            <a:endParaRPr lang="cs-CZ" sz="3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120"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08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  <p:sp>
        <p:nvSpPr>
          <p:cNvPr id="3" name="TextovéPole 2"/>
          <p:cNvSpPr txBox="1"/>
          <p:nvPr/>
        </p:nvSpPr>
        <p:spPr>
          <a:xfrm>
            <a:off x="899592" y="6165304"/>
            <a:ext cx="737708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Calibri" pitchFamily="34" charset="0"/>
                <a:cs typeface="Calibri" pitchFamily="34" charset="0"/>
              </a:rPr>
              <a:t>V letech 1260 až 1280 nechal Přemysl Otakar II. vystavět hrad Houska.</a:t>
            </a: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ransition advClick="0" advTm="3120"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1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510"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09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510"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10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1938338" y="0"/>
            <a:ext cx="5265737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526"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1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198"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03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2000250" y="0"/>
            <a:ext cx="51435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416"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01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542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ICT0302.JPG"/>
          <p:cNvPicPr>
            <a:picLocks noGrp="1" noChangeAspect="1"/>
          </p:cNvPicPr>
          <p:nvPr isPhoto="1"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</p:pic>
    </p:spTree>
  </p:cSld>
  <p:clrMapOvr>
    <a:masterClrMapping/>
  </p:clrMapOvr>
  <p:transition advClick="0" advTm="3000"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187624" y="188640"/>
            <a:ext cx="3002617" cy="65079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Dřěvo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sě</a:t>
            </a:r>
            <a:r>
              <a:rPr kumimoji="0" lang="cs-CZ" sz="2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listem </a:t>
            </a:r>
            <a:r>
              <a:rPr kumimoji="0" lang="cs-CZ" sz="2000" b="1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odievá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slavíček v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keřku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spievá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Máji, žaluji tobě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a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mécě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srdce ve mdlobě.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Zvolil sem sobě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milú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ta tře mé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sdrce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pilú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Pila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hřěže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, ach bolí,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a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tvójť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budu,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kdeť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sem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koli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Srdéčko, divím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sě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tobě,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že nechceš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dbáci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 o sobě.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Tvá radost, veselé hyne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pro tu beze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jmene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>.</a:t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  <a:t/>
            </a:r>
            <a:b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cs typeface="Calibri" pitchFamily="34" charset="0"/>
              </a:rPr>
            </a:b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026" name="Picture 2" descr="http://upload.wikimedia.org/wikipedia/commons/thumb/6/62/PD-icon.svg/16px-PD-icon.svg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2075" y="-4851400"/>
            <a:ext cx="152400" cy="152400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5076056" y="188640"/>
            <a:ext cx="3456384" cy="604627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Ačť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bych já ji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zmenoval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mnohýť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by mě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štrafoval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a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řka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 "Proč ty tak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slúžíš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?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Čemu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sě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milostí chlubíš?"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Neustavičný milovník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jako u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cěsty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hřěpík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: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k čemu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sě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koli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přičiní,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smtClean="0">
                <a:latin typeface="Calibri" pitchFamily="34" charset="0"/>
                <a:cs typeface="Calibri" pitchFamily="34" charset="0"/>
              </a:rPr>
              <a:t>a tomu všemu uškodí.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Kdoť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sem, tenž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nosímť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pilu: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jáť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mám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najkrašší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milú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téť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nikomu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nepoviem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,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sámť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ji s mým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srdéčcem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000" dirty="0" err="1" smtClean="0">
                <a:latin typeface="Calibri" pitchFamily="34" charset="0"/>
                <a:cs typeface="Calibri" pitchFamily="34" charset="0"/>
              </a:rPr>
              <a:t>viem</a:t>
            </a:r>
            <a:r>
              <a:rPr lang="cs-CZ" sz="2000" dirty="0" smtClean="0">
                <a:latin typeface="Calibri" pitchFamily="34" charset="0"/>
                <a:cs typeface="Calibri" pitchFamily="34" charset="0"/>
              </a:rPr>
              <a:t>.</a:t>
            </a:r>
            <a:br>
              <a:rPr lang="cs-CZ" sz="2000" dirty="0" smtClean="0">
                <a:latin typeface="Calibri" pitchFamily="34" charset="0"/>
                <a:cs typeface="Calibri" pitchFamily="34" charset="0"/>
              </a:rPr>
            </a:b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1403648" y="6021288"/>
            <a:ext cx="5976664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citace</a:t>
            </a:r>
          </a:p>
          <a:p>
            <a:r>
              <a:rPr lang="cs-CZ" sz="1200" dirty="0" smtClean="0">
                <a:latin typeface="Calibri" pitchFamily="34" charset="0"/>
                <a:cs typeface="Calibri" pitchFamily="34" charset="0"/>
              </a:rPr>
              <a:t>LIDOVÁ. </a:t>
            </a:r>
            <a:r>
              <a:rPr lang="cs-CZ" sz="1200" i="1" dirty="0" err="1" smtClean="0">
                <a:latin typeface="Calibri" pitchFamily="34" charset="0"/>
                <a:cs typeface="Calibri" pitchFamily="34" charset="0"/>
              </a:rPr>
              <a:t>Wikipedia.cz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 [online]. [cit. 29.10.2012]. Dostupný na WWW: &lt;http://cs.wikisource.org/wiki/D%C5%99%C4%9Bvo_s%C4%9B_listem_odiev%C3%A1&gt;. 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395536" y="188640"/>
            <a:ext cx="8280920" cy="6525344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74638"/>
            <a:ext cx="7643192" cy="1143000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Úkol č</a:t>
            </a:r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. 1</a:t>
            </a:r>
            <a:r>
              <a:rPr lang="cs-CZ" sz="2800" dirty="0" smtClean="0"/>
              <a:t> </a:t>
            </a:r>
            <a:r>
              <a:rPr lang="cs-CZ" sz="2800" dirty="0" smtClean="0"/>
              <a:t>: </a:t>
            </a:r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vyber správnou odpověď </a:t>
            </a:r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– </a:t>
            </a:r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skladba</a:t>
            </a:r>
            <a:endParaRPr lang="cs-CZ" sz="2800" b="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899592" y="1268760"/>
            <a:ext cx="3596208" cy="4785395"/>
          </a:xfrm>
        </p:spPr>
        <p:txBody>
          <a:bodyPr>
            <a:normAutofit/>
          </a:bodyPr>
          <a:lstStyle/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duchovní   </a:t>
            </a: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jednohlasá</a:t>
            </a: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bez doprovodu</a:t>
            </a:r>
          </a:p>
          <a:p>
            <a:pPr marL="594360" indent="-457200">
              <a:lnSpc>
                <a:spcPct val="150000"/>
              </a:lnSpc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doplň století</a:t>
            </a: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2. polovina 14. století</a:t>
            </a:r>
          </a:p>
          <a:p>
            <a:pPr marL="594360" indent="-457200">
              <a:lnSpc>
                <a:spcPct val="150000"/>
              </a:lnSpc>
              <a:buNone/>
            </a:pPr>
            <a:endParaRPr lang="cs-CZ" sz="200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5148064" y="1268760"/>
            <a:ext cx="3534544" cy="5040560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světská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vícehlasá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 doprovodem</a:t>
            </a:r>
            <a:endParaRPr lang="cs-CZ" sz="2400" dirty="0" smtClean="0"/>
          </a:p>
          <a:p>
            <a:pPr>
              <a:lnSpc>
                <a:spcPct val="150000"/>
              </a:lnSpc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Kdo píseň zpíval?</a:t>
            </a: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minnesängr</a:t>
            </a: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trubadúr</a:t>
            </a:r>
          </a:p>
          <a:p>
            <a:pPr marL="594360" indent="-457200">
              <a:lnSpc>
                <a:spcPct val="150000"/>
              </a:lnSpc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truvér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51520" y="476672"/>
            <a:ext cx="8424936" cy="5904656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lačítko akce: Domů 6">
            <a:hlinkClick r:id="rId2" action="ppaction://hlinksldjump" highlightClick="1"/>
          </p:cNvPr>
          <p:cNvSpPr/>
          <p:nvPr/>
        </p:nvSpPr>
        <p:spPr>
          <a:xfrm>
            <a:off x="8676456" y="6453336"/>
            <a:ext cx="250328" cy="2057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548680"/>
            <a:ext cx="7797552" cy="562074"/>
          </a:xfrm>
        </p:spPr>
        <p:txBody>
          <a:bodyPr>
            <a:normAutofit/>
          </a:bodyPr>
          <a:lstStyle/>
          <a:p>
            <a:pPr algn="l"/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Úkol č</a:t>
            </a:r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. 2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 </a:t>
            </a:r>
            <a:r>
              <a:rPr lang="cs-CZ" sz="2800" dirty="0" smtClean="0">
                <a:latin typeface="Calibri" pitchFamily="34" charset="0"/>
                <a:cs typeface="Calibri" pitchFamily="34" charset="0"/>
              </a:rPr>
              <a:t>:</a:t>
            </a:r>
            <a:r>
              <a:rPr lang="cs-CZ" sz="2800" b="0" dirty="0" smtClean="0">
                <a:latin typeface="Calibri" pitchFamily="34" charset="0"/>
                <a:cs typeface="Calibri" pitchFamily="34" charset="0"/>
              </a:rPr>
              <a:t> porovnej dvě interpretace skladby</a:t>
            </a:r>
            <a:endParaRPr lang="cs-CZ" sz="2800" b="0" dirty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196752"/>
            <a:ext cx="7272808" cy="5112608"/>
          </a:xfrm>
        </p:spPr>
        <p:txBody>
          <a:bodyPr>
            <a:normAutofit/>
          </a:bodyPr>
          <a:lstStyle/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V čem se skladby shodují</a:t>
            </a: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sólový zpěv, doprovod, milostný text</a:t>
            </a:r>
          </a:p>
          <a:p>
            <a:pPr marL="594360" indent="-457200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Sólo zpívá</a:t>
            </a: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1. tenor</a:t>
            </a: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2. alt</a:t>
            </a:r>
          </a:p>
          <a:p>
            <a:pPr marL="594360" indent="-457200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Nástroje</a:t>
            </a: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1. viola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da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gamba</a:t>
            </a: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    2. dvě zobcové flétny, viola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da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gamba , 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percusion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94360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      </a:t>
            </a:r>
          </a:p>
          <a:p>
            <a:pPr marL="594360" indent="-457200">
              <a:lnSpc>
                <a:spcPct val="150000"/>
              </a:lnSpc>
              <a:buNone/>
            </a:pPr>
            <a:endParaRPr lang="cs-CZ" sz="2400" dirty="0">
              <a:solidFill>
                <a:schemeClr val="accent6">
                  <a:lumMod val="50000"/>
                </a:schemeClr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51520" y="476672"/>
            <a:ext cx="8424936" cy="5904656"/>
          </a:xfrm>
          <a:prstGeom prst="roundRect">
            <a:avLst/>
          </a:prstGeom>
          <a:noFill/>
          <a:ln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lačítko akce: Domů 5">
            <a:hlinkClick r:id="rId2" action="ppaction://hlinksldjump" highlightClick="1"/>
          </p:cNvPr>
          <p:cNvSpPr/>
          <p:nvPr/>
        </p:nvSpPr>
        <p:spPr>
          <a:xfrm>
            <a:off x="8676456" y="6453336"/>
            <a:ext cx="250328" cy="205704"/>
          </a:xfrm>
          <a:prstGeom prst="actionButtonHom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5976704"/>
          </a:xfrm>
        </p:spPr>
        <p:txBody>
          <a:bodyPr>
            <a:normAutofit/>
          </a:bodyPr>
          <a:lstStyle/>
          <a:p>
            <a:pPr marL="594360" indent="-457200">
              <a:buNone/>
            </a:pPr>
            <a:r>
              <a:rPr lang="cs-CZ" sz="1200" smtClean="0">
                <a:latin typeface="Calibri" pitchFamily="34" charset="0"/>
                <a:cs typeface="Calibri" pitchFamily="34" charset="0"/>
              </a:rPr>
              <a:t>Citace obrázku:</a:t>
            </a:r>
            <a:endParaRPr lang="cs-CZ" sz="1200" dirty="0" smtClean="0">
              <a:latin typeface="Calibri" pitchFamily="34" charset="0"/>
              <a:cs typeface="Calibri" pitchFamily="34" charset="0"/>
            </a:endParaRPr>
          </a:p>
          <a:p>
            <a:pPr marL="594360" indent="-457200">
              <a:buNone/>
            </a:pPr>
            <a:r>
              <a:rPr lang="cs-CZ" sz="1200" dirty="0" smtClean="0">
                <a:latin typeface="Calibri" pitchFamily="34" charset="0"/>
                <a:cs typeface="Calibri" pitchFamily="34" charset="0"/>
              </a:rPr>
              <a:t>Fotografie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:  </a:t>
            </a:r>
            <a:r>
              <a:rPr lang="cs-CZ" sz="1200" dirty="0" smtClean="0">
                <a:latin typeface="Calibri" pitchFamily="34" charset="0"/>
                <a:cs typeface="Calibri" pitchFamily="34" charset="0"/>
              </a:rPr>
              <a:t>galerie autora</a:t>
            </a:r>
            <a:endParaRPr lang="cs-CZ" sz="1200" dirty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199</TotalTime>
  <Words>210</Words>
  <Application>Microsoft Office PowerPoint</Application>
  <PresentationFormat>Předvádění na obrazovce (4:3)</PresentationFormat>
  <Paragraphs>51</Paragraphs>
  <Slides>45</Slides>
  <Notes>0</Notes>
  <HiddenSlides>5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45</vt:i4>
      </vt:variant>
    </vt:vector>
  </HeadingPairs>
  <TitlesOfParts>
    <vt:vector size="46" baseType="lpstr">
      <vt:lpstr>Vrchol</vt:lpstr>
      <vt:lpstr>Snímek 1</vt:lpstr>
      <vt:lpstr>Snímek 2</vt:lpstr>
      <vt:lpstr>STŘEDOVĚK Dřěvo sě listem odievá světská milostná píseň, anonym z 2. poloviny 14. století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Úkol č. 1 : vyber správnou odpověď – skladba</vt:lpstr>
      <vt:lpstr>Úkol č. 2 : porovnej dvě interpretace skladby</vt:lpstr>
      <vt:lpstr>Snímek 45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Dřěvo sě listem odievá.wmv - YouTube</dc:title>
  <dc:creator>Jobeš</dc:creator>
  <cp:lastModifiedBy>Jobeš</cp:lastModifiedBy>
  <cp:revision>38</cp:revision>
  <dcterms:created xsi:type="dcterms:W3CDTF">2012-10-29T21:02:50Z</dcterms:created>
  <dcterms:modified xsi:type="dcterms:W3CDTF">2013-02-07T12:35:48Z</dcterms:modified>
</cp:coreProperties>
</file>