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46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  <p:sldMasterId id="2147483744" r:id="rId3"/>
  </p:sldMasterIdLst>
  <p:notesMasterIdLst>
    <p:notesMasterId r:id="rId63"/>
  </p:notesMasterIdLst>
  <p:sldIdLst>
    <p:sldId id="338" r:id="rId4"/>
    <p:sldId id="339" r:id="rId5"/>
    <p:sldId id="256" r:id="rId6"/>
    <p:sldId id="312" r:id="rId7"/>
    <p:sldId id="332" r:id="rId8"/>
    <p:sldId id="337" r:id="rId9"/>
    <p:sldId id="303" r:id="rId10"/>
    <p:sldId id="305" r:id="rId11"/>
    <p:sldId id="306" r:id="rId12"/>
    <p:sldId id="304" r:id="rId13"/>
    <p:sldId id="307" r:id="rId14"/>
    <p:sldId id="308" r:id="rId15"/>
    <p:sldId id="310" r:id="rId16"/>
    <p:sldId id="311" r:id="rId17"/>
    <p:sldId id="257" r:id="rId18"/>
    <p:sldId id="258" r:id="rId19"/>
    <p:sldId id="259" r:id="rId20"/>
    <p:sldId id="260" r:id="rId21"/>
    <p:sldId id="261" r:id="rId22"/>
    <p:sldId id="262" r:id="rId23"/>
    <p:sldId id="263" r:id="rId24"/>
    <p:sldId id="264" r:id="rId25"/>
    <p:sldId id="265" r:id="rId26"/>
    <p:sldId id="275" r:id="rId27"/>
    <p:sldId id="274" r:id="rId28"/>
    <p:sldId id="273" r:id="rId29"/>
    <p:sldId id="313" r:id="rId30"/>
    <p:sldId id="314" r:id="rId31"/>
    <p:sldId id="324" r:id="rId32"/>
    <p:sldId id="323" r:id="rId33"/>
    <p:sldId id="325" r:id="rId34"/>
    <p:sldId id="326" r:id="rId35"/>
    <p:sldId id="279" r:id="rId36"/>
    <p:sldId id="281" r:id="rId37"/>
    <p:sldId id="282" r:id="rId38"/>
    <p:sldId id="280" r:id="rId39"/>
    <p:sldId id="283" r:id="rId40"/>
    <p:sldId id="285" r:id="rId41"/>
    <p:sldId id="288" r:id="rId42"/>
    <p:sldId id="287" r:id="rId43"/>
    <p:sldId id="289" r:id="rId44"/>
    <p:sldId id="290" r:id="rId45"/>
    <p:sldId id="293" r:id="rId46"/>
    <p:sldId id="294" r:id="rId47"/>
    <p:sldId id="295" r:id="rId48"/>
    <p:sldId id="291" r:id="rId49"/>
    <p:sldId id="292" r:id="rId50"/>
    <p:sldId id="296" r:id="rId51"/>
    <p:sldId id="297" r:id="rId52"/>
    <p:sldId id="300" r:id="rId53"/>
    <p:sldId id="301" r:id="rId54"/>
    <p:sldId id="302" r:id="rId55"/>
    <p:sldId id="328" r:id="rId56"/>
    <p:sldId id="329" r:id="rId57"/>
    <p:sldId id="331" r:id="rId58"/>
    <p:sldId id="334" r:id="rId59"/>
    <p:sldId id="330" r:id="rId60"/>
    <p:sldId id="336" r:id="rId61"/>
    <p:sldId id="333" r:id="rId62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490E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6" autoAdjust="0"/>
    <p:restoredTop sz="94598" autoAdjust="0"/>
  </p:normalViewPr>
  <p:slideViewPr>
    <p:cSldViewPr>
      <p:cViewPr>
        <p:scale>
          <a:sx n="100" d="100"/>
          <a:sy n="100" d="100"/>
        </p:scale>
        <p:origin x="-1284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7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slide" Target="slides/slide58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FB349C-FE5C-472D-B8CA-7DB98DB0313E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381A-92FD-4076-BC5B-A88431D55F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2672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6210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Románský sloh  10. - 12. století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Inspirace v </a:t>
            </a:r>
            <a:r>
              <a:rPr lang="cs-CZ" dirty="0" err="1" smtClean="0"/>
              <a:t>Antice</a:t>
            </a:r>
            <a:r>
              <a:rPr lang="cs-CZ" dirty="0" smtClean="0"/>
              <a:t>→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chrámy mají kulaté oblouky, sloupy, arkády.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Základní typ chrámu je bazilika.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Stavba se skládá ze samostatných částí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Dvoupatrová vstupní hala opatřená po stranách 2 kulatými věžemi 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Příčná a podélná loď se protínají  → tvar kříže.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Klenba: křížová hřebenová, křížová žebrová, valená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Gotika 13.- 14. století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Dómy, chrámy, katedrály.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Stavba tvoří celek.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Stavby mířící k nebi.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Střední loď dosahuje výšky 40 m, poměr lodi a výšky je 1:3.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Stavby jsou zality </a:t>
            </a:r>
            <a:r>
              <a:rPr lang="cs-CZ" dirty="0" err="1" smtClean="0"/>
              <a:t>světlem</a:t>
            </a:r>
            <a:r>
              <a:rPr lang="cs-CZ" dirty="0" smtClean="0"/>
              <a:t>→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vysoká okna, v průčelích jsou kulatá okna, rozety.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Vysoké věže, lomený oblouk.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Petr </a:t>
            </a:r>
            <a:r>
              <a:rPr lang="cs-CZ" dirty="0" err="1" smtClean="0"/>
              <a:t>Parléř</a:t>
            </a:r>
            <a:r>
              <a:rPr lang="cs-CZ" dirty="0" smtClean="0"/>
              <a:t> , 14.století → sv. Víta, Karlův most.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Renesance 14.-16. století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Znovuzrození Antiky.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Harmonie celku.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Typické prvky:  </a:t>
            </a:r>
            <a:r>
              <a:rPr lang="cs-CZ" u="sng" dirty="0" smtClean="0"/>
              <a:t>sloupy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 pilastry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reliéfní plastický architektonický prvek, který napodobuje sloup má však pouze dekorativní účel, vystupuje ze stěny 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římsy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vystouplý a profilovaný architektonický prvek, kamenný, cihlový, dřevěný nebo štukový, který vodorovně člení stěnu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29</a:t>
            </a:fld>
            <a:endParaRPr lang="cs-CZ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Florencie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Architekt: </a:t>
            </a:r>
            <a:r>
              <a:rPr lang="cs-CZ" dirty="0" err="1" smtClean="0"/>
              <a:t>Filippo</a:t>
            </a:r>
            <a:r>
              <a:rPr lang="cs-CZ" dirty="0" smtClean="0"/>
              <a:t> </a:t>
            </a:r>
            <a:r>
              <a:rPr lang="cs-CZ" dirty="0" err="1" smtClean="0"/>
              <a:t>Brunelleschi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Uzavřel podélnou loď dómu na východě a překlenul křížení lodi kupolí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( s gotickou klenbou tvořenou 8 žebry),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která je korunována lucernou → nástavba prolomená od oken na vrcholu kupole.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41</a:t>
            </a:fld>
            <a:endParaRPr lang="cs-CZ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42</a:t>
            </a:fld>
            <a:endParaRPr lang="cs-CZ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43</a:t>
            </a:fld>
            <a:endParaRPr lang="cs-CZ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44</a:t>
            </a:fld>
            <a:endParaRPr lang="cs-CZ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45</a:t>
            </a:fld>
            <a:endParaRPr lang="cs-CZ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46</a:t>
            </a:fld>
            <a:endParaRPr lang="cs-CZ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47</a:t>
            </a:fld>
            <a:endParaRPr lang="cs-CZ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48</a:t>
            </a:fld>
            <a:endParaRPr lang="cs-CZ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49</a:t>
            </a:fld>
            <a:endParaRPr lang="cs-CZ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50</a:t>
            </a:fld>
            <a:endParaRPr lang="cs-CZ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51</a:t>
            </a:fld>
            <a:endParaRPr lang="cs-CZ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52</a:t>
            </a:fld>
            <a:endParaRPr lang="cs-CZ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53</a:t>
            </a:fld>
            <a:endParaRPr lang="cs-CZ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54</a:t>
            </a:fld>
            <a:endParaRPr lang="cs-CZ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55</a:t>
            </a:fld>
            <a:endParaRPr lang="cs-CZ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56</a:t>
            </a:fld>
            <a:endParaRPr lang="cs-CZ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57</a:t>
            </a:fld>
            <a:endParaRPr lang="cs-CZ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58</a:t>
            </a:fld>
            <a:endParaRPr lang="cs-CZ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381A-92FD-4076-BC5B-A88431D55FC0}" type="slidenum">
              <a:rPr lang="cs-CZ" smtClean="0"/>
              <a:pPr/>
              <a:t>59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64E5442-91F1-4C37-8C6A-1B9C1B5048A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906CEB-31D5-42D3-8656-C28E72C293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7" Type="http://schemas.openxmlformats.org/officeDocument/2006/relationships/slide" Target="slide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slide" Target="slide53.xml"/><Relationship Id="rId5" Type="http://schemas.openxmlformats.org/officeDocument/2006/relationships/slide" Target="slide23.xml"/><Relationship Id="rId4" Type="http://schemas.openxmlformats.org/officeDocument/2006/relationships/slide" Target="slide2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VoW_-Xd43rw" TargetMode="External"/><Relationship Id="rId3" Type="http://schemas.openxmlformats.org/officeDocument/2006/relationships/hyperlink" Target="http://www.youtube.com/watch?v=kK5AohCMX0U&amp;feature=related" TargetMode="External"/><Relationship Id="rId7" Type="http://schemas.openxmlformats.org/officeDocument/2006/relationships/hyperlink" Target="http://www.youtube.com/watch?v=48dihszU80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www.youtube.com/watch?v=ZnL2BZSge1w" TargetMode="External"/><Relationship Id="rId5" Type="http://schemas.openxmlformats.org/officeDocument/2006/relationships/hyperlink" Target="http://www.youtube.com/watch?v=O5GtmcHZLHw" TargetMode="External"/><Relationship Id="rId4" Type="http://schemas.openxmlformats.org/officeDocument/2006/relationships/hyperlink" Target="http://www.youtube.com/watch?v=Y47JdUI_Ph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9/St_Vitus.jpg" TargetMode="Externa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3.xml"/><Relationship Id="rId4" Type="http://schemas.openxmlformats.org/officeDocument/2006/relationships/image" Target="../media/image54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308" r="13308"/>
          <a:stretch>
            <a:fillRect/>
          </a:stretch>
        </p:blipFill>
        <p:spPr bwMode="auto">
          <a:xfrm>
            <a:off x="0" y="0"/>
            <a:ext cx="9144000" cy="7008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308" r="13308"/>
          <a:stretch>
            <a:fillRect/>
          </a:stretch>
        </p:blipFill>
        <p:spPr bwMode="auto">
          <a:xfrm>
            <a:off x="0" y="0"/>
            <a:ext cx="9144000" cy="7008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03648" y="2564904"/>
            <a:ext cx="6400800" cy="41044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b="0" dirty="0" err="1" smtClean="0">
                <a:latin typeface="Calibri" pitchFamily="34" charset="0"/>
                <a:hlinkClick r:id="rId3" action="ppaction://hlinksldjump"/>
              </a:rPr>
              <a:t>Filipo</a:t>
            </a:r>
            <a:r>
              <a:rPr lang="cs-CZ" sz="2800" b="0" dirty="0" smtClean="0">
                <a:latin typeface="Calibri" pitchFamily="34" charset="0"/>
                <a:hlinkClick r:id="rId3" action="ppaction://hlinksldjump"/>
              </a:rPr>
              <a:t> </a:t>
            </a:r>
            <a:r>
              <a:rPr lang="cs-CZ" sz="2800" b="0" dirty="0" err="1" smtClean="0">
                <a:latin typeface="Calibri" pitchFamily="34" charset="0"/>
                <a:hlinkClick r:id="rId3" action="ppaction://hlinksldjump"/>
              </a:rPr>
              <a:t>Brunelleschi</a:t>
            </a:r>
            <a:endParaRPr lang="cs-CZ" sz="2800" b="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0" dirty="0" err="1" smtClean="0">
                <a:latin typeface="Calibri" pitchFamily="34" charset="0"/>
                <a:hlinkClick r:id="rId4" action="ppaction://hlinksldjump"/>
              </a:rPr>
              <a:t>Michelangelo</a:t>
            </a:r>
            <a:r>
              <a:rPr lang="cs-CZ" sz="2800" b="0" dirty="0" smtClean="0">
                <a:latin typeface="Calibri" pitchFamily="34" charset="0"/>
                <a:hlinkClick r:id="rId4" action="ppaction://hlinksldjump"/>
              </a:rPr>
              <a:t> </a:t>
            </a:r>
            <a:r>
              <a:rPr lang="cs-CZ" sz="2800" b="0" dirty="0" err="1" smtClean="0">
                <a:latin typeface="Calibri" pitchFamily="34" charset="0"/>
                <a:hlinkClick r:id="rId4" action="ppaction://hlinksldjump"/>
              </a:rPr>
              <a:t>Buonaroti</a:t>
            </a:r>
            <a:endParaRPr lang="cs-CZ" sz="2800" b="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0" dirty="0" err="1" smtClean="0">
                <a:latin typeface="Calibri" pitchFamily="34" charset="0"/>
                <a:hlinkClick r:id="rId5" action="ppaction://hlinksldjump"/>
              </a:rPr>
              <a:t>Donato</a:t>
            </a:r>
            <a:r>
              <a:rPr lang="cs-CZ" sz="2800" b="0" dirty="0" smtClean="0">
                <a:latin typeface="Calibri" pitchFamily="34" charset="0"/>
                <a:hlinkClick r:id="rId5" action="ppaction://hlinksldjump"/>
              </a:rPr>
              <a:t> </a:t>
            </a:r>
            <a:r>
              <a:rPr lang="cs-CZ" sz="2800" b="0" dirty="0" err="1" smtClean="0">
                <a:latin typeface="Calibri" pitchFamily="34" charset="0"/>
                <a:hlinkClick r:id="rId5" action="ppaction://hlinksldjump"/>
              </a:rPr>
              <a:t>Bramante</a:t>
            </a:r>
            <a:endParaRPr lang="cs-CZ" sz="2800" b="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0" dirty="0" err="1" smtClean="0">
                <a:latin typeface="Calibri" pitchFamily="34" charset="0"/>
                <a:hlinkClick r:id="rId6" action="ppaction://hlinksldjump"/>
              </a:rPr>
              <a:t>PetR</a:t>
            </a:r>
            <a:r>
              <a:rPr lang="cs-CZ" sz="2800" b="0" dirty="0" smtClean="0">
                <a:latin typeface="Calibri" pitchFamily="34" charset="0"/>
                <a:hlinkClick r:id="rId6" action="ppaction://hlinksldjump"/>
              </a:rPr>
              <a:t> </a:t>
            </a:r>
            <a:r>
              <a:rPr lang="cs-CZ" sz="2800" b="0" dirty="0" err="1" smtClean="0">
                <a:latin typeface="Calibri" pitchFamily="34" charset="0"/>
                <a:hlinkClick r:id="rId6" action="ppaction://hlinksldjump"/>
              </a:rPr>
              <a:t>Parléř</a:t>
            </a:r>
            <a:endParaRPr lang="cs-CZ" sz="2800" b="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b="0" cap="none" dirty="0" smtClean="0">
                <a:latin typeface="Calibri" pitchFamily="34" charset="0"/>
                <a:hlinkClick r:id="rId7" action="ppaction://hlinksldjump"/>
              </a:rPr>
              <a:t>úkol</a:t>
            </a:r>
            <a:endParaRPr lang="cs-CZ" sz="2800" b="0" cap="none" dirty="0"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2376264"/>
          </a:xfrm>
        </p:spPr>
        <p:txBody>
          <a:bodyPr>
            <a:noAutofit/>
          </a:bodyPr>
          <a:lstStyle/>
          <a:p>
            <a:r>
              <a:rPr lang="cs-CZ" sz="4800" dirty="0" smtClean="0">
                <a:latin typeface="Calibri" pitchFamily="34" charset="0"/>
              </a:rPr>
              <a:t/>
            </a:r>
            <a:br>
              <a:rPr lang="cs-CZ" sz="4800" dirty="0" smtClean="0">
                <a:latin typeface="Calibri" pitchFamily="34" charset="0"/>
              </a:rPr>
            </a:br>
            <a:r>
              <a:rPr lang="cs-CZ" sz="4800" dirty="0" smtClean="0">
                <a:latin typeface="Calibri" pitchFamily="34" charset="0"/>
              </a:rPr>
              <a:t/>
            </a:r>
            <a:br>
              <a:rPr lang="cs-CZ" sz="4800" dirty="0" smtClean="0">
                <a:latin typeface="Calibri" pitchFamily="34" charset="0"/>
              </a:rPr>
            </a:br>
            <a:r>
              <a:rPr lang="cs-CZ" sz="4800" dirty="0" smtClean="0">
                <a:latin typeface="Calibri" pitchFamily="34" charset="0"/>
              </a:rPr>
              <a:t/>
            </a:r>
            <a:br>
              <a:rPr lang="cs-CZ" sz="4800" dirty="0" smtClean="0">
                <a:latin typeface="Calibri" pitchFamily="34" charset="0"/>
              </a:rPr>
            </a:br>
            <a:r>
              <a:rPr lang="cs-CZ" sz="4800" dirty="0" smtClean="0">
                <a:latin typeface="Calibri" pitchFamily="34" charset="0"/>
              </a:rPr>
              <a:t/>
            </a:r>
            <a:br>
              <a:rPr lang="cs-CZ" sz="4800" dirty="0" smtClean="0">
                <a:latin typeface="Calibri" pitchFamily="34" charset="0"/>
              </a:rPr>
            </a:br>
            <a:r>
              <a:rPr lang="cs-CZ" sz="4000" dirty="0" smtClean="0">
                <a:latin typeface="Calibri" pitchFamily="34" charset="0"/>
              </a:rPr>
              <a:t>STŘEDOVĚK. RENESANCE.  </a:t>
            </a:r>
            <a:br>
              <a:rPr lang="cs-CZ" sz="4000" dirty="0" smtClean="0">
                <a:latin typeface="Calibri" pitchFamily="34" charset="0"/>
              </a:rPr>
            </a:br>
            <a:r>
              <a:rPr lang="cs-CZ" sz="4000" dirty="0" smtClean="0">
                <a:latin typeface="Calibri" pitchFamily="34" charset="0"/>
              </a:rPr>
              <a:t>EVROPSKÁ  ARCHITEKTURA.</a:t>
            </a:r>
            <a:br>
              <a:rPr lang="cs-CZ" sz="4000" dirty="0" smtClean="0">
                <a:latin typeface="Calibri" pitchFamily="34" charset="0"/>
              </a:rPr>
            </a:br>
            <a:r>
              <a:rPr lang="cs-CZ" sz="4000" dirty="0" smtClean="0">
                <a:latin typeface="Calibri" pitchFamily="34" charset="0"/>
              </a:rPr>
              <a:t/>
            </a:r>
            <a:br>
              <a:rPr lang="cs-CZ" sz="4000" dirty="0" smtClean="0">
                <a:latin typeface="Calibri" pitchFamily="34" charset="0"/>
              </a:rPr>
            </a:br>
            <a:endParaRPr lang="cs-CZ" sz="36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34076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</a:rPr>
              <a:t>SŘEDOVĚK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</a:rPr>
              <a:t>. RENESANCE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</a:rPr>
              <a:t>.</a:t>
            </a:r>
            <a:r>
              <a:rPr lang="cs-CZ" sz="2800" b="0" dirty="0" smtClean="0">
                <a:latin typeface="Calibri" pitchFamily="34" charset="0"/>
              </a:rPr>
              <a:t/>
            </a:r>
            <a:br>
              <a:rPr lang="cs-CZ" sz="2800" b="0" dirty="0" smtClean="0">
                <a:latin typeface="Calibri" pitchFamily="34" charset="0"/>
              </a:rPr>
            </a:br>
            <a:endParaRPr lang="cs-CZ" sz="2800" b="0" dirty="0"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611560" y="1268760"/>
            <a:ext cx="8064896" cy="558924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2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800" dirty="0" smtClean="0">
                <a:latin typeface="Calibri" pitchFamily="34" charset="0"/>
              </a:rPr>
              <a:t>Sloh polymelodický</a:t>
            </a:r>
          </a:p>
          <a:p>
            <a:pPr>
              <a:buNone/>
            </a:pPr>
            <a:r>
              <a:rPr lang="cs-CZ" sz="2900" dirty="0" smtClean="0">
                <a:latin typeface="Calibri" pitchFamily="34" charset="0"/>
              </a:rPr>
              <a:t>Organum</a:t>
            </a:r>
            <a:endParaRPr lang="cs-CZ" sz="22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700" dirty="0" smtClean="0">
                <a:latin typeface="Calibri" pitchFamily="34" charset="0"/>
                <a:hlinkClick r:id="rId3"/>
              </a:rPr>
              <a:t>http://www.</a:t>
            </a:r>
            <a:r>
              <a:rPr lang="cs-CZ" sz="1700" dirty="0" err="1" smtClean="0">
                <a:latin typeface="Calibri" pitchFamily="34" charset="0"/>
                <a:hlinkClick r:id="rId3"/>
              </a:rPr>
              <a:t>youtube.com</a:t>
            </a:r>
            <a:r>
              <a:rPr lang="cs-CZ" sz="1700" dirty="0" smtClean="0">
                <a:latin typeface="Calibri" pitchFamily="34" charset="0"/>
                <a:hlinkClick r:id="rId3"/>
              </a:rPr>
              <a:t>/</a:t>
            </a:r>
            <a:r>
              <a:rPr lang="cs-CZ" sz="1700" dirty="0" err="1" smtClean="0">
                <a:latin typeface="Calibri" pitchFamily="34" charset="0"/>
                <a:hlinkClick r:id="rId3"/>
              </a:rPr>
              <a:t>watch</a:t>
            </a:r>
            <a:r>
              <a:rPr lang="cs-CZ" sz="1700" dirty="0" smtClean="0">
                <a:latin typeface="Calibri" pitchFamily="34" charset="0"/>
                <a:hlinkClick r:id="rId3"/>
              </a:rPr>
              <a:t>?v=kK5AohCMX0U&amp;feature=</a:t>
            </a:r>
            <a:r>
              <a:rPr lang="cs-CZ" sz="1700" dirty="0" err="1" smtClean="0">
                <a:latin typeface="Calibri" pitchFamily="34" charset="0"/>
                <a:hlinkClick r:id="rId3"/>
              </a:rPr>
              <a:t>related</a:t>
            </a:r>
            <a:r>
              <a:rPr lang="cs-CZ" sz="1700" dirty="0" smtClean="0">
                <a:latin typeface="Calibri" pitchFamily="34" charset="0"/>
              </a:rPr>
              <a:t>  		</a:t>
            </a:r>
            <a:r>
              <a:rPr lang="cs-CZ" sz="1700" dirty="0" smtClean="0">
                <a:latin typeface="Calibri" pitchFamily="34" charset="0"/>
              </a:rPr>
              <a:t>	8.00 </a:t>
            </a:r>
            <a:r>
              <a:rPr lang="cs-CZ" sz="1700" dirty="0" smtClean="0">
                <a:latin typeface="Calibri" pitchFamily="34" charset="0"/>
              </a:rPr>
              <a:t>min</a:t>
            </a:r>
          </a:p>
          <a:p>
            <a:pPr>
              <a:buNone/>
            </a:pPr>
            <a:endParaRPr lang="cs-CZ" sz="1300" dirty="0" smtClean="0">
              <a:latin typeface="Calibri" pitchFamily="34" charset="0"/>
            </a:endParaRPr>
          </a:p>
          <a:p>
            <a:pPr>
              <a:buNone/>
            </a:pPr>
            <a:r>
              <a:rPr lang="fr-FR" sz="2900" dirty="0" smtClean="0">
                <a:latin typeface="Calibri" pitchFamily="34" charset="0"/>
              </a:rPr>
              <a:t>Guillaume de Machaut: Kyrie</a:t>
            </a:r>
            <a:r>
              <a:rPr lang="cs-CZ" sz="2900" dirty="0" smtClean="0">
                <a:latin typeface="Calibri" pitchFamily="34" charset="0"/>
              </a:rPr>
              <a:t>, </a:t>
            </a:r>
            <a:r>
              <a:rPr lang="fr-FR" sz="2900" dirty="0" smtClean="0">
                <a:latin typeface="Calibri" pitchFamily="34" charset="0"/>
              </a:rPr>
              <a:t>La Messe de Nostre Dame</a:t>
            </a:r>
            <a:endParaRPr lang="cs-CZ" sz="29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700" dirty="0" smtClean="0">
                <a:latin typeface="Calibri" pitchFamily="34" charset="0"/>
                <a:hlinkClick r:id="rId4"/>
              </a:rPr>
              <a:t>http://www.</a:t>
            </a:r>
            <a:r>
              <a:rPr lang="cs-CZ" sz="1700" dirty="0" err="1" smtClean="0">
                <a:latin typeface="Calibri" pitchFamily="34" charset="0"/>
                <a:hlinkClick r:id="rId4"/>
              </a:rPr>
              <a:t>youtube.com</a:t>
            </a:r>
            <a:r>
              <a:rPr lang="cs-CZ" sz="1700" dirty="0" smtClean="0">
                <a:latin typeface="Calibri" pitchFamily="34" charset="0"/>
                <a:hlinkClick r:id="rId4"/>
              </a:rPr>
              <a:t>/</a:t>
            </a:r>
            <a:r>
              <a:rPr lang="cs-CZ" sz="1700" dirty="0" err="1" smtClean="0">
                <a:latin typeface="Calibri" pitchFamily="34" charset="0"/>
                <a:hlinkClick r:id="rId4"/>
              </a:rPr>
              <a:t>watch</a:t>
            </a:r>
            <a:r>
              <a:rPr lang="cs-CZ" sz="1700" dirty="0" smtClean="0">
                <a:latin typeface="Calibri" pitchFamily="34" charset="0"/>
                <a:hlinkClick r:id="rId4"/>
              </a:rPr>
              <a:t>?v=Y47JdUI_</a:t>
            </a:r>
            <a:r>
              <a:rPr lang="cs-CZ" sz="1700" dirty="0" err="1" smtClean="0">
                <a:latin typeface="Calibri" pitchFamily="34" charset="0"/>
                <a:hlinkClick r:id="rId4"/>
              </a:rPr>
              <a:t>PhE</a:t>
            </a:r>
            <a:r>
              <a:rPr lang="cs-CZ" sz="1700" dirty="0" smtClean="0">
                <a:latin typeface="Calibri" pitchFamily="34" charset="0"/>
              </a:rPr>
              <a:t>		 		</a:t>
            </a:r>
            <a:r>
              <a:rPr lang="cs-CZ" sz="1700" dirty="0" smtClean="0">
                <a:latin typeface="Calibri" pitchFamily="34" charset="0"/>
              </a:rPr>
              <a:t>	8.00 </a:t>
            </a:r>
            <a:r>
              <a:rPr lang="cs-CZ" sz="1700" dirty="0" smtClean="0">
                <a:latin typeface="Calibri" pitchFamily="34" charset="0"/>
              </a:rPr>
              <a:t>min 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900" dirty="0" err="1" smtClean="0">
                <a:latin typeface="Calibri" pitchFamily="34" charset="0"/>
              </a:rPr>
              <a:t>Palestrina</a:t>
            </a:r>
            <a:r>
              <a:rPr lang="cs-CZ" sz="2900" dirty="0" smtClean="0">
                <a:latin typeface="Calibri" pitchFamily="34" charset="0"/>
              </a:rPr>
              <a:t>: Kyrie, </a:t>
            </a:r>
            <a:r>
              <a:rPr lang="cs-CZ" sz="2900" dirty="0" err="1" smtClean="0">
                <a:latin typeface="Calibri" pitchFamily="34" charset="0"/>
              </a:rPr>
              <a:t>Missa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Papae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Marcelli</a:t>
            </a:r>
            <a:r>
              <a:rPr lang="cs-CZ" sz="2900" dirty="0" smtClean="0">
                <a:latin typeface="Calibri" pitchFamily="34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700" dirty="0" err="1" smtClean="0">
                <a:latin typeface="Calibri" pitchFamily="34" charset="0"/>
                <a:hlinkClick r:id="rId5"/>
              </a:rPr>
              <a:t>Palestrina</a:t>
            </a:r>
            <a:r>
              <a:rPr lang="cs-CZ" sz="1700" dirty="0" smtClean="0">
                <a:latin typeface="Calibri" pitchFamily="34" charset="0"/>
                <a:hlinkClick r:id="rId5"/>
              </a:rPr>
              <a:t> </a:t>
            </a:r>
            <a:r>
              <a:rPr lang="cs-CZ" sz="1700" dirty="0" err="1" smtClean="0">
                <a:latin typeface="Calibri" pitchFamily="34" charset="0"/>
                <a:hlinkClick r:id="rId5"/>
              </a:rPr>
              <a:t>missa</a:t>
            </a:r>
            <a:r>
              <a:rPr lang="cs-CZ" sz="1700" dirty="0" smtClean="0">
                <a:latin typeface="Calibri" pitchFamily="34" charset="0"/>
                <a:hlinkClick r:id="rId5"/>
              </a:rPr>
              <a:t> </a:t>
            </a:r>
            <a:r>
              <a:rPr lang="cs-CZ" sz="1700" dirty="0" err="1" smtClean="0">
                <a:latin typeface="Calibri" pitchFamily="34" charset="0"/>
                <a:hlinkClick r:id="rId5"/>
              </a:rPr>
              <a:t>Papae</a:t>
            </a:r>
            <a:r>
              <a:rPr lang="cs-CZ" sz="1700" dirty="0" smtClean="0">
                <a:latin typeface="Calibri" pitchFamily="34" charset="0"/>
                <a:hlinkClick r:id="rId5"/>
              </a:rPr>
              <a:t> </a:t>
            </a:r>
            <a:r>
              <a:rPr lang="cs-CZ" sz="1700" dirty="0" err="1" smtClean="0">
                <a:latin typeface="Calibri" pitchFamily="34" charset="0"/>
                <a:hlinkClick r:id="rId5"/>
              </a:rPr>
              <a:t>Marcelli</a:t>
            </a:r>
            <a:r>
              <a:rPr lang="cs-CZ" sz="1700" dirty="0" smtClean="0">
                <a:latin typeface="Calibri" pitchFamily="34" charset="0"/>
                <a:hlinkClick r:id="rId5"/>
              </a:rPr>
              <a:t> (Kyrie) - </a:t>
            </a:r>
            <a:r>
              <a:rPr lang="cs-CZ" sz="1700" dirty="0" err="1" smtClean="0">
                <a:latin typeface="Calibri" pitchFamily="34" charset="0"/>
                <a:hlinkClick r:id="rId5"/>
              </a:rPr>
              <a:t>YouTube</a:t>
            </a:r>
            <a:r>
              <a:rPr lang="cs-CZ" sz="1700" dirty="0" smtClean="0">
                <a:latin typeface="Calibri" pitchFamily="34" charset="0"/>
              </a:rPr>
              <a:t>				</a:t>
            </a:r>
            <a:r>
              <a:rPr lang="cs-CZ" sz="1700" dirty="0" smtClean="0">
                <a:latin typeface="Calibri" pitchFamily="34" charset="0"/>
              </a:rPr>
              <a:t>	4.51 </a:t>
            </a:r>
            <a:r>
              <a:rPr lang="cs-CZ" sz="1700" dirty="0" smtClean="0">
                <a:latin typeface="Calibri" pitchFamily="34" charset="0"/>
              </a:rPr>
              <a:t>min</a:t>
            </a:r>
          </a:p>
          <a:p>
            <a:pPr>
              <a:buFont typeface="Wingdings" pitchFamily="2" charset="2"/>
              <a:buChar char="Ø"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900" dirty="0" err="1" smtClean="0">
                <a:latin typeface="Calibri" pitchFamily="34" charset="0"/>
              </a:rPr>
              <a:t>Orlando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di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Lasso</a:t>
            </a:r>
            <a:r>
              <a:rPr lang="cs-CZ" sz="2900" dirty="0" smtClean="0">
                <a:latin typeface="Calibri" pitchFamily="34" charset="0"/>
              </a:rPr>
              <a:t>: Kyrie, </a:t>
            </a:r>
            <a:r>
              <a:rPr lang="cs-CZ" sz="2900" dirty="0" err="1" smtClean="0">
                <a:latin typeface="Calibri" pitchFamily="34" charset="0"/>
              </a:rPr>
              <a:t>Missa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Entre</a:t>
            </a:r>
            <a:r>
              <a:rPr lang="cs-CZ" sz="2900" dirty="0" smtClean="0">
                <a:latin typeface="Calibri" pitchFamily="34" charset="0"/>
              </a:rPr>
              <a:t> vous </a:t>
            </a:r>
            <a:r>
              <a:rPr lang="cs-CZ" sz="2900" dirty="0" err="1" smtClean="0">
                <a:latin typeface="Calibri" pitchFamily="34" charset="0"/>
              </a:rPr>
              <a:t>filles</a:t>
            </a:r>
            <a:endParaRPr lang="cs-CZ" sz="2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Calibri" pitchFamily="34" charset="0"/>
              </a:rPr>
              <a:t>Vokálně-instrumentální soubor VOX </a:t>
            </a:r>
            <a:r>
              <a:rPr lang="cs-CZ" sz="1700" dirty="0" err="1" smtClean="0">
                <a:latin typeface="Calibri" pitchFamily="34" charset="0"/>
              </a:rPr>
              <a:t>Humana</a:t>
            </a:r>
            <a:r>
              <a:rPr lang="cs-CZ" sz="1700" dirty="0" smtClean="0">
                <a:latin typeface="Calibri" pitchFamily="34" charset="0"/>
              </a:rPr>
              <a:t>, sbormistr Jiří Kabát</a:t>
            </a:r>
          </a:p>
          <a:p>
            <a:pPr>
              <a:buFont typeface="Wingdings" pitchFamily="2" charset="2"/>
              <a:buChar char="Ø"/>
            </a:pPr>
            <a:r>
              <a:rPr lang="it-IT" sz="1700" dirty="0" smtClean="0">
                <a:latin typeface="Calibri" pitchFamily="34" charset="0"/>
                <a:hlinkClick r:id="rId6"/>
              </a:rPr>
              <a:t>VOX Humana - Kyrie (Orlando di Lasso) - YouTube</a:t>
            </a:r>
            <a:r>
              <a:rPr lang="it-IT" sz="1700" dirty="0" smtClean="0">
                <a:latin typeface="Calibri" pitchFamily="34" charset="0"/>
              </a:rPr>
              <a:t>	</a:t>
            </a:r>
            <a:r>
              <a:rPr lang="cs-CZ" sz="1700" dirty="0" smtClean="0">
                <a:latin typeface="Calibri" pitchFamily="34" charset="0"/>
              </a:rPr>
              <a:t>                          			</a:t>
            </a:r>
            <a:r>
              <a:rPr lang="cs-CZ" sz="1700" dirty="0" smtClean="0">
                <a:latin typeface="Calibri" pitchFamily="34" charset="0"/>
              </a:rPr>
              <a:t>	2.14 </a:t>
            </a:r>
            <a:r>
              <a:rPr lang="cs-CZ" sz="1700" dirty="0" smtClean="0">
                <a:latin typeface="Calibri" pitchFamily="34" charset="0"/>
              </a:rPr>
              <a:t>min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900" dirty="0" smtClean="0">
                <a:latin typeface="Calibri" pitchFamily="34" charset="0"/>
              </a:rPr>
              <a:t>Jan </a:t>
            </a:r>
            <a:r>
              <a:rPr lang="cs-CZ" sz="2900" dirty="0" err="1" smtClean="0">
                <a:latin typeface="Calibri" pitchFamily="34" charset="0"/>
              </a:rPr>
              <a:t>Campanus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Vodňanský</a:t>
            </a:r>
            <a:r>
              <a:rPr lang="cs-CZ" sz="2900" dirty="0" smtClean="0">
                <a:latin typeface="Calibri" pitchFamily="34" charset="0"/>
              </a:rPr>
              <a:t>: </a:t>
            </a:r>
            <a:r>
              <a:rPr lang="cs-CZ" sz="2900" dirty="0" err="1" smtClean="0">
                <a:latin typeface="Calibri" pitchFamily="34" charset="0"/>
              </a:rPr>
              <a:t>Rorando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coeli</a:t>
            </a:r>
            <a:endParaRPr lang="cs-CZ" sz="2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700" dirty="0" err="1" smtClean="0">
                <a:latin typeface="Calibri" pitchFamily="34" charset="0"/>
              </a:rPr>
              <a:t>Bambini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di</a:t>
            </a:r>
            <a:r>
              <a:rPr lang="cs-CZ" sz="1700" dirty="0" smtClean="0">
                <a:latin typeface="Calibri" pitchFamily="34" charset="0"/>
              </a:rPr>
              <a:t> </a:t>
            </a:r>
            <a:r>
              <a:rPr lang="cs-CZ" sz="1700" dirty="0" err="1" smtClean="0">
                <a:latin typeface="Calibri" pitchFamily="34" charset="0"/>
              </a:rPr>
              <a:t>Praga</a:t>
            </a:r>
            <a:endParaRPr lang="cs-CZ" sz="17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700" dirty="0" smtClean="0">
                <a:latin typeface="Calibri" pitchFamily="34" charset="0"/>
                <a:hlinkClick r:id="rId7"/>
              </a:rPr>
              <a:t>Jan </a:t>
            </a:r>
            <a:r>
              <a:rPr lang="cs-CZ" sz="1700" dirty="0" err="1" smtClean="0">
                <a:latin typeface="Calibri" pitchFamily="34" charset="0"/>
                <a:hlinkClick r:id="rId7"/>
              </a:rPr>
              <a:t>Campanus</a:t>
            </a:r>
            <a:r>
              <a:rPr lang="cs-CZ" sz="1700" dirty="0" smtClean="0">
                <a:latin typeface="Calibri" pitchFamily="34" charset="0"/>
                <a:hlinkClick r:id="rId7"/>
              </a:rPr>
              <a:t> </a:t>
            </a:r>
            <a:r>
              <a:rPr lang="cs-CZ" sz="1700" dirty="0" err="1" smtClean="0">
                <a:latin typeface="Calibri" pitchFamily="34" charset="0"/>
                <a:hlinkClick r:id="rId7"/>
              </a:rPr>
              <a:t>Vodňanský</a:t>
            </a:r>
            <a:r>
              <a:rPr lang="cs-CZ" sz="1700" dirty="0" smtClean="0">
                <a:latin typeface="Calibri" pitchFamily="34" charset="0"/>
                <a:hlinkClick r:id="rId7"/>
              </a:rPr>
              <a:t> - RORANDO COELI - </a:t>
            </a:r>
            <a:r>
              <a:rPr lang="cs-CZ" sz="1700" dirty="0" err="1" smtClean="0">
                <a:latin typeface="Calibri" pitchFamily="34" charset="0"/>
                <a:hlinkClick r:id="rId7"/>
              </a:rPr>
              <a:t>YouTube</a:t>
            </a:r>
            <a:r>
              <a:rPr lang="cs-CZ" sz="1700" dirty="0" smtClean="0">
                <a:latin typeface="Calibri" pitchFamily="34" charset="0"/>
              </a:rPr>
              <a:t>                         			</a:t>
            </a:r>
            <a:r>
              <a:rPr lang="cs-CZ" sz="1700" dirty="0" smtClean="0">
                <a:latin typeface="Calibri" pitchFamily="34" charset="0"/>
              </a:rPr>
              <a:t>	1.58 </a:t>
            </a:r>
            <a:r>
              <a:rPr lang="cs-CZ" sz="1700" dirty="0" smtClean="0">
                <a:latin typeface="Calibri" pitchFamily="34" charset="0"/>
              </a:rPr>
              <a:t>min</a:t>
            </a:r>
          </a:p>
          <a:p>
            <a:pPr>
              <a:buFont typeface="Wingdings" pitchFamily="2" charset="2"/>
              <a:buChar char="Ø"/>
            </a:pPr>
            <a:endParaRPr lang="cs-CZ" sz="29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900" dirty="0" smtClean="0">
                <a:latin typeface="Calibri" pitchFamily="34" charset="0"/>
              </a:rPr>
              <a:t>Kryštof Harant z </a:t>
            </a:r>
            <a:r>
              <a:rPr lang="cs-CZ" sz="2900" dirty="0" err="1" smtClean="0">
                <a:latin typeface="Calibri" pitchFamily="34" charset="0"/>
              </a:rPr>
              <a:t>Polžic</a:t>
            </a:r>
            <a:r>
              <a:rPr lang="cs-CZ" sz="2900" dirty="0" smtClean="0">
                <a:latin typeface="Calibri" pitchFamily="34" charset="0"/>
              </a:rPr>
              <a:t> a Bezdružic: </a:t>
            </a:r>
            <a:r>
              <a:rPr lang="cs-CZ" sz="2900" dirty="0" err="1" smtClean="0">
                <a:latin typeface="Calibri" pitchFamily="34" charset="0"/>
              </a:rPr>
              <a:t>Qui</a:t>
            </a:r>
            <a:r>
              <a:rPr lang="cs-CZ" sz="2900" dirty="0" smtClean="0">
                <a:latin typeface="Calibri" pitchFamily="34" charset="0"/>
              </a:rPr>
              <a:t> </a:t>
            </a:r>
            <a:r>
              <a:rPr lang="cs-CZ" sz="2900" dirty="0" err="1" smtClean="0">
                <a:latin typeface="Calibri" pitchFamily="34" charset="0"/>
              </a:rPr>
              <a:t>confidunt</a:t>
            </a:r>
            <a:r>
              <a:rPr lang="cs-CZ" sz="2900" dirty="0" smtClean="0">
                <a:latin typeface="Calibri" pitchFamily="34" charset="0"/>
              </a:rPr>
              <a:t> in Domino </a:t>
            </a:r>
          </a:p>
          <a:p>
            <a:pPr>
              <a:buNone/>
            </a:pPr>
            <a:r>
              <a:rPr lang="cs-CZ" sz="1700" dirty="0" smtClean="0">
                <a:latin typeface="Calibri" pitchFamily="34" charset="0"/>
              </a:rPr>
              <a:t>Pražský komorní sbor, sbormistr Jaroslav </a:t>
            </a:r>
            <a:r>
              <a:rPr lang="cs-CZ" sz="1700" dirty="0" err="1" smtClean="0">
                <a:latin typeface="Calibri" pitchFamily="34" charset="0"/>
              </a:rPr>
              <a:t>Brych</a:t>
            </a:r>
            <a:endParaRPr lang="cs-CZ" sz="17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700" dirty="0" smtClean="0">
                <a:latin typeface="Calibri" pitchFamily="34" charset="0"/>
                <a:hlinkClick r:id="rId8"/>
              </a:rPr>
              <a:t>Kryštof Harant z </a:t>
            </a:r>
            <a:r>
              <a:rPr lang="cs-CZ" sz="1700" dirty="0" err="1" smtClean="0">
                <a:latin typeface="Calibri" pitchFamily="34" charset="0"/>
                <a:hlinkClick r:id="rId8"/>
              </a:rPr>
              <a:t>Polžic</a:t>
            </a:r>
            <a:r>
              <a:rPr lang="cs-CZ" sz="1700" dirty="0" smtClean="0">
                <a:latin typeface="Calibri" pitchFamily="34" charset="0"/>
                <a:hlinkClick r:id="rId8"/>
              </a:rPr>
              <a:t> a Bezdružic – </a:t>
            </a:r>
            <a:r>
              <a:rPr lang="cs-CZ" sz="1700" dirty="0" err="1" smtClean="0">
                <a:latin typeface="Calibri" pitchFamily="34" charset="0"/>
                <a:hlinkClick r:id="rId8"/>
              </a:rPr>
              <a:t>YouTube</a:t>
            </a:r>
            <a:r>
              <a:rPr lang="cs-CZ" sz="1700" dirty="0" smtClean="0">
                <a:latin typeface="Calibri" pitchFamily="34" charset="0"/>
              </a:rPr>
              <a:t>                                        			</a:t>
            </a:r>
            <a:r>
              <a:rPr lang="cs-CZ" sz="1700" dirty="0" smtClean="0">
                <a:latin typeface="Calibri" pitchFamily="34" charset="0"/>
              </a:rPr>
              <a:t> 	4.10 </a:t>
            </a:r>
            <a:r>
              <a:rPr lang="cs-CZ" sz="1700" dirty="0" smtClean="0">
                <a:latin typeface="Calibri" pitchFamily="34" charset="0"/>
              </a:rPr>
              <a:t>min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Calibri" pitchFamily="34" charset="0"/>
              </a:rPr>
              <a:t>	</a:t>
            </a:r>
            <a:endParaRPr lang="cs-CZ" sz="1200" dirty="0" smtClean="0"/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</a:rPr>
              <a:t>Úkol: K vyslechnuté ukázce doplň názvy dobou   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          odpovídajících sakrálních staveb.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Organum</a:t>
            </a:r>
            <a:r>
              <a:rPr lang="cs-CZ" sz="2400" dirty="0"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počátky vícehlasu, 7.–12. století — sloh románský                  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Discantus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notredamská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škola, 1150–1250 — raná gotika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Moteto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ars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antiqua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, 1230–1320 — vrcholná gotika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Machaut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ars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nova, 1320–1430/40 — pozdní gotika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Palestrina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</a:t>
            </a: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Lasso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Renesance: 15.–16. století — renesance</a:t>
            </a:r>
          </a:p>
          <a:p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>
                <a:latin typeface="Calibri" pitchFamily="34" charset="0"/>
              </a:rPr>
              <a:t>   SLOH ROMÁNSKÝ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>
                <a:latin typeface="Calibri" pitchFamily="34" charset="0"/>
              </a:rPr>
              <a:t>   GOTIKA</a:t>
            </a:r>
            <a:endParaRPr lang="cs-CZ" sz="28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jednoduchost, nižší stavby</a:t>
            </a:r>
          </a:p>
          <a:p>
            <a:r>
              <a:rPr lang="cs-CZ" sz="2400" dirty="0" smtClean="0">
                <a:latin typeface="Calibri" pitchFamily="34" charset="0"/>
              </a:rPr>
              <a:t>tlusté zdi</a:t>
            </a:r>
          </a:p>
          <a:p>
            <a:r>
              <a:rPr lang="cs-CZ" sz="2400" dirty="0" smtClean="0">
                <a:latin typeface="Calibri" pitchFamily="34" charset="0"/>
              </a:rPr>
              <a:t>není portál</a:t>
            </a:r>
          </a:p>
          <a:p>
            <a:r>
              <a:rPr lang="cs-CZ" sz="2400" dirty="0" smtClean="0">
                <a:latin typeface="Calibri" pitchFamily="34" charset="0"/>
              </a:rPr>
              <a:t>malá okna</a:t>
            </a:r>
          </a:p>
          <a:p>
            <a:r>
              <a:rPr lang="cs-CZ" sz="2400" dirty="0" smtClean="0">
                <a:latin typeface="Calibri" pitchFamily="34" charset="0"/>
              </a:rPr>
              <a:t>valená klenba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endParaRPr lang="cs-CZ" sz="2400" dirty="0">
              <a:latin typeface="Calibri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91880" cy="38221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vzdušnost, vysoké stavby</a:t>
            </a:r>
          </a:p>
          <a:p>
            <a:r>
              <a:rPr lang="cs-CZ" sz="2400" dirty="0" smtClean="0">
                <a:latin typeface="Calibri" pitchFamily="34" charset="0"/>
              </a:rPr>
              <a:t>stavby z cihel</a:t>
            </a:r>
          </a:p>
          <a:p>
            <a:r>
              <a:rPr lang="cs-CZ" sz="2400" dirty="0" smtClean="0">
                <a:latin typeface="Calibri" pitchFamily="34" charset="0"/>
              </a:rPr>
              <a:t>zdobený portál</a:t>
            </a:r>
          </a:p>
          <a:p>
            <a:r>
              <a:rPr lang="cs-CZ" sz="2400" dirty="0" smtClean="0">
                <a:latin typeface="Calibri" pitchFamily="34" charset="0"/>
              </a:rPr>
              <a:t>lomené oblouky – okna</a:t>
            </a:r>
          </a:p>
          <a:p>
            <a:r>
              <a:rPr lang="cs-CZ" sz="2400" dirty="0" smtClean="0">
                <a:latin typeface="Calibri" pitchFamily="34" charset="0"/>
              </a:rPr>
              <a:t>křížová klenba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zesvětštění, měšťanské domy</a:t>
            </a:r>
          </a:p>
          <a:p>
            <a:r>
              <a:rPr lang="cs-CZ" sz="2400" dirty="0" smtClean="0">
                <a:latin typeface="Calibri" pitchFamily="34" charset="0"/>
              </a:rPr>
              <a:t>kupole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6801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</a:rPr>
              <a:t>ARCHITEKTURA</a:t>
            </a:r>
            <a:endParaRPr lang="cs-CZ" sz="2800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004048" y="4653136"/>
            <a:ext cx="1956113" cy="523220"/>
          </a:xfrm>
          <a:prstGeom prst="rect">
            <a:avLst/>
          </a:prstGeom>
          <a:solidFill>
            <a:srgbClr val="B2490E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5000"/>
            </a:pPr>
            <a:r>
              <a:rPr lang="cs-CZ" sz="2800" b="1" dirty="0" smtClean="0">
                <a:solidFill>
                  <a:schemeClr val="lt1"/>
                </a:solidFill>
                <a:latin typeface="Calibri" pitchFamily="34" charset="0"/>
              </a:rPr>
              <a:t>RENESANCE</a:t>
            </a:r>
            <a:endParaRPr lang="cs-CZ" sz="28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16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MILÁNO</a:t>
            </a:r>
            <a:r>
              <a:rPr lang="cs-CZ" sz="2400" dirty="0" smtClean="0">
                <a:solidFill>
                  <a:schemeClr val="bg1"/>
                </a:solidFill>
              </a:rPr>
              <a:t>, románská bazilika svatého Ambrože, kolem roku 1100.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80786" y="65810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35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36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3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37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38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69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sk-SK" sz="2400" spc="300" dirty="0" smtClean="0">
                <a:solidFill>
                  <a:schemeClr val="bg1"/>
                </a:solidFill>
              </a:rPr>
              <a:t>MILÁNO</a:t>
            </a:r>
            <a:r>
              <a:rPr lang="cs-CZ" sz="2400" dirty="0" smtClean="0">
                <a:solidFill>
                  <a:schemeClr val="bg1"/>
                </a:solidFill>
              </a:rPr>
              <a:t>, Dóm z 14. století.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70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323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Katedrála se skládá z hlavní lodi a čtyř menších postranních lodí.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895943" y="6396335"/>
            <a:ext cx="5395452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Katedrála je 157 m dlouhá a 109 m široká.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Výška hlavní lodi je 45 m a sloupů 24,5 metrů.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763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835696" y="5949280"/>
            <a:ext cx="54726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MILÁNO, Kostel </a:t>
            </a:r>
            <a:r>
              <a:rPr lang="cs-CZ" sz="2400" dirty="0" err="1" smtClean="0">
                <a:solidFill>
                  <a:schemeClr val="bg1"/>
                </a:solidFill>
              </a:rPr>
              <a:t>Santa</a:t>
            </a:r>
            <a:r>
              <a:rPr lang="cs-CZ" sz="2400" dirty="0" smtClean="0">
                <a:solidFill>
                  <a:schemeClr val="bg1"/>
                </a:solidFill>
              </a:rPr>
              <a:t> Maria </a:t>
            </a:r>
            <a:r>
              <a:rPr lang="cs-CZ" sz="2400" dirty="0" err="1" smtClean="0">
                <a:solidFill>
                  <a:schemeClr val="bg1"/>
                </a:solidFill>
              </a:rPr>
              <a:t>delle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Grazie</a:t>
            </a:r>
            <a:r>
              <a:rPr lang="cs-CZ" sz="2400" dirty="0" smtClean="0">
                <a:solidFill>
                  <a:schemeClr val="bg1"/>
                </a:solidFill>
              </a:rPr>
              <a:t> 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(Poslední večeře, Vinci) z 15. století.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lačítko akce: Vlastní 3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64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MILÁNO</a:t>
            </a:r>
            <a:r>
              <a:rPr lang="cs-CZ" sz="2400" dirty="0" smtClean="0">
                <a:solidFill>
                  <a:schemeClr val="bg1"/>
                </a:solidFill>
              </a:rPr>
              <a:t>, renesanční hrad rodu </a:t>
            </a:r>
            <a:r>
              <a:rPr lang="cs-CZ" sz="2400" dirty="0" err="1" smtClean="0">
                <a:solidFill>
                  <a:schemeClr val="bg1"/>
                </a:solidFill>
              </a:rPr>
              <a:t>Sforzů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63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0486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12 Santa Maria Maggior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943493"/>
          </a:xfrm>
        </p:spPr>
      </p:pic>
      <p:sp>
        <p:nvSpPr>
          <p:cNvPr id="6" name="Obdélník 5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ŘÍM</a:t>
            </a:r>
            <a:r>
              <a:rPr lang="cs-CZ" sz="2400" dirty="0" smtClean="0">
                <a:solidFill>
                  <a:schemeClr val="bg1"/>
                </a:solidFill>
              </a:rPr>
              <a:t>, Bazilika Santa Maria </a:t>
            </a:r>
            <a:r>
              <a:rPr lang="cs-CZ" sz="2400" dirty="0" err="1" smtClean="0">
                <a:solidFill>
                  <a:schemeClr val="bg1"/>
                </a:solidFill>
              </a:rPr>
              <a:t>Maggiore</a:t>
            </a:r>
            <a:r>
              <a:rPr lang="cs-CZ" sz="2400" dirty="0" smtClean="0">
                <a:solidFill>
                  <a:schemeClr val="bg1"/>
                </a:solidFill>
              </a:rPr>
              <a:t>, současná podoba je z 13. století.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13 Santa Maria Maggior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051720" y="0"/>
            <a:ext cx="51435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1  Svaty Pet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Obdélník 4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ŘÍM</a:t>
            </a:r>
            <a:r>
              <a:rPr lang="cs-CZ" sz="2400" dirty="0" smtClean="0">
                <a:solidFill>
                  <a:schemeClr val="bg1"/>
                </a:solidFill>
              </a:rPr>
              <a:t>, Bazilika svatého Petra, současná podoba je z 16. století.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10 Svaty Pet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Délka Baziliky je 211 m, výška je 132m, pojme 60 000 lidí.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6 Svaty Pet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lačítko akce: Vlastní 4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8  Svaty Pet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lačítko akce: Vlastní 4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 Dom 13.st.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FLORENCIE</a:t>
            </a:r>
            <a:r>
              <a:rPr lang="cs-CZ" sz="2400" dirty="0" smtClean="0">
                <a:solidFill>
                  <a:schemeClr val="bg1"/>
                </a:solidFill>
              </a:rPr>
              <a:t>, Dóm Santa Maria </a:t>
            </a:r>
            <a:r>
              <a:rPr lang="cs-CZ" sz="2400" dirty="0" err="1" smtClean="0">
                <a:solidFill>
                  <a:schemeClr val="bg1"/>
                </a:solidFill>
              </a:rPr>
              <a:t>del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Fiore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z konce 13. století.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lačítko akce: Vlastní 3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641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lačítko akce: Vlastní 2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 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lačítko akce: Vlastní 2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641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lačítko akce: Vlastní 2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 Dom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lačítko akce: Vlastní 2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nta Croce 13.st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-747464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FLORENCIE, Bazilika Santa </a:t>
            </a:r>
            <a:r>
              <a:rPr lang="cs-CZ" sz="2400" dirty="0" err="1" smtClean="0">
                <a:solidFill>
                  <a:schemeClr val="bg1"/>
                </a:solidFill>
              </a:rPr>
              <a:t>Croce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z 14. století.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Jsou zde pochováni </a:t>
            </a:r>
            <a:r>
              <a:rPr lang="cs-CZ" sz="2400" dirty="0" err="1" smtClean="0">
                <a:solidFill>
                  <a:schemeClr val="bg1"/>
                </a:solidFill>
              </a:rPr>
              <a:t>Michelangelo</a:t>
            </a:r>
            <a:r>
              <a:rPr lang="cs-CZ" sz="2400" dirty="0" smtClean="0">
                <a:solidFill>
                  <a:schemeClr val="bg1"/>
                </a:solidFill>
              </a:rPr>
              <a:t>, Galileo Galilei, Machiavelli a </a:t>
            </a:r>
            <a:r>
              <a:rPr lang="cs-CZ" sz="2400" dirty="0" err="1" smtClean="0">
                <a:solidFill>
                  <a:schemeClr val="bg1"/>
                </a:solidFill>
              </a:rPr>
              <a:t>Rossini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ena Dom 13.st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0" y="6381328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SIENA</a:t>
            </a:r>
            <a:r>
              <a:rPr lang="cs-CZ" sz="2400" dirty="0" smtClean="0">
                <a:solidFill>
                  <a:schemeClr val="bg1"/>
                </a:solidFill>
              </a:rPr>
              <a:t>, Dóm z 13. století.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ena Dom 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ena Dom 13.st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ena Dom 13.st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tre-Dame3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PAŘÍŽ</a:t>
            </a:r>
            <a:r>
              <a:rPr lang="cs-CZ" sz="2400" dirty="0" smtClean="0">
                <a:solidFill>
                  <a:schemeClr val="bg1"/>
                </a:solidFill>
              </a:rPr>
              <a:t>, Katedrála Notre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Dame byla vystavěna v letech 1163–1345.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tre-Dame4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87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tre-Dame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otre-Dame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88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9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inte -Chapelle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PAŘÍŽ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Sainte</a:t>
            </a:r>
            <a:r>
              <a:rPr lang="cs-CZ" sz="2400" dirty="0" smtClean="0">
                <a:solidFill>
                  <a:schemeClr val="bg1"/>
                </a:solidFill>
              </a:rPr>
              <a:t>-</a:t>
            </a:r>
            <a:r>
              <a:rPr lang="cs-CZ" sz="2400" dirty="0" err="1" smtClean="0">
                <a:solidFill>
                  <a:schemeClr val="bg1"/>
                </a:solidFill>
              </a:rPr>
              <a:t>Chapelle</a:t>
            </a:r>
            <a:r>
              <a:rPr lang="cs-CZ" sz="2400" dirty="0" smtClean="0">
                <a:solidFill>
                  <a:schemeClr val="bg1"/>
                </a:solidFill>
              </a:rPr>
              <a:t>, gotická kaple z let 1243–1248.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inte -Chapelle2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ainte -Chapelle3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8802240" y="65810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46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800px-KUTNA_HORA_(js)_11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-324544" y="0"/>
            <a:ext cx="9890171" cy="6453336"/>
          </a:xfrm>
        </p:spPr>
      </p:pic>
      <p:sp>
        <p:nvSpPr>
          <p:cNvPr id="7" name="Obdélník 6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KUTNÁ HORA</a:t>
            </a:r>
            <a:r>
              <a:rPr lang="cs-CZ" sz="2400" dirty="0" smtClean="0">
                <a:solidFill>
                  <a:schemeClr val="bg1"/>
                </a:solidFill>
              </a:rPr>
              <a:t>, Chrám Svaté Barbory z let 1388–1588.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02240" y="645333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47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8" name="Tlačítko akce: Vlastní 7">
            <a:hlinkClick r:id="rId4" action="ppaction://hlinksldjump" highlightClick="1"/>
          </p:cNvPr>
          <p:cNvSpPr/>
          <p:nvPr/>
        </p:nvSpPr>
        <p:spPr>
          <a:xfrm>
            <a:off x="853244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00px-Cathedral_St_Barbara_-_interior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83768" y="0"/>
            <a:ext cx="4579633" cy="6858000"/>
          </a:xfrm>
        </p:spPr>
      </p:pic>
      <p:sp>
        <p:nvSpPr>
          <p:cNvPr id="3" name="TextovéPole 2"/>
          <p:cNvSpPr txBox="1"/>
          <p:nvPr/>
        </p:nvSpPr>
        <p:spPr>
          <a:xfrm>
            <a:off x="6660232" y="65810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48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Tlačítko akce: Vlastní 4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05px-Praha,_Katedrála,_JV_01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0"/>
            <a:ext cx="6663435" cy="6597352"/>
          </a:xfrm>
        </p:spPr>
      </p:pic>
      <p:sp>
        <p:nvSpPr>
          <p:cNvPr id="5" name="TextovéPole 4"/>
          <p:cNvSpPr txBox="1"/>
          <p:nvPr/>
        </p:nvSpPr>
        <p:spPr>
          <a:xfrm>
            <a:off x="1115616" y="6396335"/>
            <a:ext cx="6696744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pc="300" dirty="0" smtClean="0">
                <a:solidFill>
                  <a:schemeClr val="bg1"/>
                </a:solidFill>
              </a:rPr>
              <a:t>PRAHA</a:t>
            </a:r>
            <a:r>
              <a:rPr lang="cs-CZ" sz="2400" dirty="0" smtClean="0">
                <a:solidFill>
                  <a:schemeClr val="bg1"/>
                </a:solidFill>
              </a:rPr>
              <a:t>, Katedrála svatého Víta z 14. století.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65810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49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 Vitus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32656"/>
            <a:ext cx="9145660" cy="6093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802240" y="609329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50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401px-Interior_of_St._Vitus_Cathedral_Prague_01[1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627784" y="0"/>
            <a:ext cx="4608512" cy="6884036"/>
          </a:xfrm>
        </p:spPr>
      </p:pic>
      <p:sp>
        <p:nvSpPr>
          <p:cNvPr id="5" name="TextovéPole 4"/>
          <p:cNvSpPr txBox="1"/>
          <p:nvPr/>
        </p:nvSpPr>
        <p:spPr>
          <a:xfrm>
            <a:off x="6804248" y="65810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51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lačítko akce: Vlastní 6">
            <a:hlinkClick r:id="rId4" action="ppaction://hlinksldjump" highlightClick="1"/>
          </p:cNvPr>
          <p:cNvSpPr/>
          <p:nvPr/>
        </p:nvSpPr>
        <p:spPr>
          <a:xfrm>
            <a:off x="8892480" y="6597352"/>
            <a:ext cx="144016" cy="144016"/>
          </a:xfrm>
          <a:prstGeom prst="actionButtonBlank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82413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</a:rPr>
              <a:t>Úkol: řešení 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200" dirty="0" smtClean="0">
                <a:latin typeface="Calibri" pitchFamily="34" charset="0"/>
              </a:rPr>
              <a:t>K vyslechnuté ukázce doplň názvy dobou odpovídajících sakrálních staveb.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503920" cy="55446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Organum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— počátky vícehlasu, 7.–12. století — sloh románský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MILÁNO, románská bazilika svatého Ambrože,  kolem roku 1100</a:t>
            </a:r>
          </a:p>
          <a:p>
            <a:pPr>
              <a:buFont typeface="Wingdings 2" pitchFamily="18" charset="2"/>
              <a:buNone/>
            </a:pP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           </a:t>
            </a:r>
          </a:p>
          <a:p>
            <a:pPr>
              <a:buFont typeface="Wingdings 2" pitchFamily="18" charset="2"/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Discantus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notredamská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škola, 1150–1250 — raná gotika</a:t>
            </a:r>
          </a:p>
          <a:p>
            <a:pPr>
              <a:buFont typeface="Wingdings 2" pitchFamily="18" charset="2"/>
              <a:buNone/>
            </a:pP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Moteto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ars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antiqua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, 1230–1320 — vrcholná gotika</a:t>
            </a:r>
          </a:p>
          <a:p>
            <a:pPr>
              <a:buFont typeface="Wingdings 2" pitchFamily="18" charset="2"/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Machaut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ars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nova, 1320–1430/40 — pozdní gotika</a:t>
            </a:r>
          </a:p>
          <a:p>
            <a:pPr>
              <a:buNone/>
            </a:pPr>
            <a:r>
              <a:rPr lang="sk-SK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MILÁNO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Dóm,  14. století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MILÁNO, Kostel </a:t>
            </a:r>
            <a:r>
              <a:rPr lang="cs-CZ" sz="16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Santa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Maria </a:t>
            </a:r>
            <a:r>
              <a:rPr lang="cs-CZ" sz="16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delle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Grazie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15. století 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ŘÍM, Bazilika Santa Maria </a:t>
            </a:r>
            <a:r>
              <a:rPr lang="cs-CZ" sz="16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Maggiore</a:t>
            </a:r>
            <a:r>
              <a:rPr lang="cs-CZ" sz="16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současná podoba z 13. století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FLORENCIE, Dóm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Santa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Maria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del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Fiore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konec 13. století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FLORENCIE, Bazilika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Santa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Croce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14. století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SIENA, Dóm z 13. století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PAŘÍŽ, Katedrála Notre</a:t>
            </a:r>
            <a:r>
              <a:rPr lang="cs-CZ" sz="1500" dirty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Dame, 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1163–1345 </a:t>
            </a:r>
            <a:endParaRPr lang="cs-CZ" sz="1500" dirty="0" smtClean="0">
              <a:solidFill>
                <a:schemeClr val="accent1"/>
              </a:solidFill>
              <a:latin typeface="Calibri" pitchFamily="34" charset="0"/>
              <a:ea typeface="+mj-ea"/>
              <a:cs typeface="+mj-cs"/>
            </a:endParaRP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PAŘÍŽ, 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Sainte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-</a:t>
            </a:r>
            <a:r>
              <a:rPr lang="cs-CZ" sz="15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Chapelle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gotická kaple, 1243–1248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KUTNÁ HORA, Chrám Svaté Barbory, </a:t>
            </a: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1388–1588</a:t>
            </a:r>
            <a:endParaRPr lang="cs-CZ" sz="1500" dirty="0" smtClean="0">
              <a:solidFill>
                <a:schemeClr val="accent1"/>
              </a:solidFill>
              <a:latin typeface="Calibri" pitchFamily="34" charset="0"/>
              <a:ea typeface="+mj-ea"/>
              <a:cs typeface="+mj-cs"/>
            </a:endParaRP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PRAHA, Katedrála svatého Víta, 14. století</a:t>
            </a:r>
          </a:p>
          <a:p>
            <a:pPr>
              <a:buFont typeface="Wingdings 2" pitchFamily="18" charset="2"/>
              <a:buNone/>
            </a:pPr>
            <a:endParaRPr lang="cs-CZ" sz="2400" dirty="0" smtClean="0">
              <a:solidFill>
                <a:schemeClr val="accent1"/>
              </a:solidFill>
              <a:latin typeface="Calibri" pitchFamily="34" charset="0"/>
              <a:ea typeface="+mj-ea"/>
              <a:cs typeface="+mj-cs"/>
            </a:endParaRPr>
          </a:p>
          <a:p>
            <a:pPr>
              <a:buFont typeface="Wingdings 2" pitchFamily="18" charset="2"/>
              <a:buNone/>
            </a:pP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Palestrina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, </a:t>
            </a:r>
            <a:r>
              <a:rPr lang="cs-CZ" sz="2400" dirty="0" err="1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Lasso</a:t>
            </a:r>
            <a:r>
              <a:rPr lang="cs-CZ" sz="24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 </a:t>
            </a:r>
            <a:r>
              <a:rPr lang="cs-CZ" sz="2400" dirty="0" smtClean="0">
                <a:latin typeface="Calibri" pitchFamily="34" charset="0"/>
                <a:ea typeface="+mj-ea"/>
                <a:cs typeface="+mj-cs"/>
              </a:rPr>
              <a:t>—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renesance: 15.–16. století — renesance</a:t>
            </a:r>
          </a:p>
          <a:p>
            <a:pPr>
              <a:buNone/>
            </a:pPr>
            <a:r>
              <a:rPr lang="cs-CZ" sz="1500" dirty="0" smtClean="0">
                <a:solidFill>
                  <a:schemeClr val="accent1"/>
                </a:solidFill>
                <a:latin typeface="Calibri" pitchFamily="34" charset="0"/>
                <a:ea typeface="+mj-ea"/>
                <a:cs typeface="+mj-cs"/>
              </a:rPr>
              <a:t>ŘÍM, Bazilika svatého Petra, současná podoba z 16. století</a:t>
            </a:r>
          </a:p>
          <a:p>
            <a:pPr>
              <a:buFont typeface="Wingdings 2" pitchFamily="18" charset="2"/>
              <a:buNone/>
            </a:pP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solidFill>
                <a:schemeClr val="accent1"/>
              </a:solidFill>
              <a:latin typeface="Calibri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Citace </a:t>
            </a:r>
            <a:r>
              <a:rPr lang="cs-CZ" sz="1200" dirty="0" smtClean="0"/>
              <a:t>obrázku: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1.- 46 </a:t>
            </a:r>
            <a:r>
              <a:rPr lang="cs-CZ" sz="1200" dirty="0" smtClean="0"/>
              <a:t>.   Galerie </a:t>
            </a:r>
            <a:r>
              <a:rPr lang="cs-CZ" sz="1200" dirty="0" smtClean="0"/>
              <a:t>autora</a:t>
            </a:r>
          </a:p>
          <a:p>
            <a:pPr>
              <a:buFont typeface="+mj-lt"/>
              <a:buAutoNum type="arabicPeriod" startAt="47"/>
            </a:pPr>
            <a:r>
              <a:rPr lang="cs-CZ" sz="1200" dirty="0" smtClean="0"/>
              <a:t>STRZELECKI.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12.11.2012]. Dostupný na WWW: http://cs.wikipedia.org/wiki/Soubor:KUTNA_HORA_(js)_11.jpg </a:t>
            </a:r>
          </a:p>
          <a:p>
            <a:pPr>
              <a:buFont typeface="+mj-lt"/>
              <a:buAutoNum type="arabicPeriod" startAt="47"/>
            </a:pPr>
            <a:r>
              <a:rPr lang="cs-CZ" sz="1200" dirty="0" smtClean="0"/>
              <a:t>NEZNÁMÝ.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12.11.2012]. Dostupný na WWW: http://cs.wikipedia.org/wiki/Soubor:Cathedral_St_Barbara_-_interior.jpg </a:t>
            </a:r>
          </a:p>
          <a:p>
            <a:pPr>
              <a:buFont typeface="+mj-lt"/>
              <a:buAutoNum type="arabicPeriod" startAt="47"/>
            </a:pPr>
            <a:r>
              <a:rPr lang="cs-CZ" sz="1200" dirty="0" smtClean="0"/>
              <a:t>NEZNÁMÝ.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12.11.2012]. Dostupný na WWW: http://cs.wikipedia.org/wiki/Soubor:Praha,_Katedr%C3%A1la,_JV_01.jpg </a:t>
            </a:r>
          </a:p>
          <a:p>
            <a:pPr>
              <a:buFont typeface="+mj-lt"/>
              <a:buAutoNum type="arabicPeriod" startAt="47"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HELLINTERFACE. </a:t>
            </a:r>
            <a:r>
              <a:rPr lang="cs-CZ" sz="1200" i="1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[cit. 22.10.2012]. Dostupný na WWW: &lt;http://cs.wikipedia.org/wiki/Soubor:St_Vitus.jpg&gt;.</a:t>
            </a:r>
          </a:p>
          <a:p>
            <a:pPr>
              <a:buFont typeface="+mj-lt"/>
              <a:buAutoNum type="arabicPeriod" startAt="47"/>
            </a:pPr>
            <a:r>
              <a:rPr lang="pt-BR" sz="1200" dirty="0" smtClean="0"/>
              <a:t>ACONCAGUA. </a:t>
            </a:r>
            <a:r>
              <a:rPr lang="pt-BR" sz="1200" i="1" dirty="0" smtClean="0"/>
              <a:t>Wikipedia.cz</a:t>
            </a:r>
            <a:r>
              <a:rPr lang="pt-BR" sz="1200" dirty="0" smtClean="0"/>
              <a:t> [online]. [cit. 12.11.2012]. Dostupný na WWW: http://cs.wikipedia.org/wiki/Soubor:Interior_of_St._Vitus_Cathedral_Prague_01.jpg </a:t>
            </a:r>
            <a:endParaRPr lang="cs-CZ" sz="1200" dirty="0" smtClean="0"/>
          </a:p>
          <a:p>
            <a:pPr>
              <a:buNone/>
            </a:pPr>
            <a:endParaRPr lang="cs-CZ" sz="12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+mj-lt"/>
              <a:buAutoNum type="arabicPeriod" startAt="47"/>
            </a:pPr>
            <a:endParaRPr lang="cs-CZ" sz="12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dirty="0" smtClean="0"/>
          </a:p>
          <a:p>
            <a:pPr>
              <a:buFont typeface="+mj-lt"/>
              <a:buAutoNum type="arabicPeriod" startAt="47"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+mj-lt"/>
              <a:buAutoNum type="arabicPeriod"/>
              <a:defRPr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676</TotalTime>
  <Words>896</Words>
  <Application>Microsoft Office PowerPoint</Application>
  <PresentationFormat>Předvádění na obrazovce (4:3)</PresentationFormat>
  <Paragraphs>204</Paragraphs>
  <Slides>59</Slides>
  <Notes>56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59</vt:i4>
      </vt:variant>
    </vt:vector>
  </HeadingPairs>
  <TitlesOfParts>
    <vt:vector size="62" baseType="lpstr">
      <vt:lpstr>Motiv sady Office</vt:lpstr>
      <vt:lpstr>Administrativní</vt:lpstr>
      <vt:lpstr>1_Administrativní</vt:lpstr>
      <vt:lpstr>Snímek 1</vt:lpstr>
      <vt:lpstr>Snímek 2</vt:lpstr>
      <vt:lpstr>    STŘEDOVĚK. RENESANCE.   EVROPSKÁ  ARCHITEKTURA.  </vt:lpstr>
      <vt:lpstr>SŘEDOVĚK. RENESANCE. </vt:lpstr>
      <vt:lpstr>Úkol: K vyslechnuté ukázce doplň názvy dobou              odpovídajících sakrálních staveb.</vt:lpstr>
      <vt:lpstr>ARCHITEKTURA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Úkol: řešení  K vyslechnuté ukázce doplň názvy dobou odpovídajících sakrálních staveb.</vt:lpstr>
      <vt:lpstr>Snímek 59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GOTIKA ARCHITEKTURA</dc:title>
  <dc:creator>Jobeš</dc:creator>
  <cp:lastModifiedBy>Jobeš</cp:lastModifiedBy>
  <cp:revision>118</cp:revision>
  <dcterms:created xsi:type="dcterms:W3CDTF">2012-11-17T21:21:14Z</dcterms:created>
  <dcterms:modified xsi:type="dcterms:W3CDTF">2013-02-07T13:00:58Z</dcterms:modified>
</cp:coreProperties>
</file>