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440C12-318C-4BDB-8586-5FE6E951834A}" type="datetimeFigureOut">
              <a:rPr lang="cs-CZ" smtClean="0"/>
              <a:t>8.2.2013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03EAD2-48EF-4E5D-B7FB-21EB0602833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y%C5%A1%C3%AD_kan%C3%A1lky_v_tr%C3%A1v%C4%9B.JPG" TargetMode="External"/><Relationship Id="rId2" Type="http://schemas.openxmlformats.org/officeDocument/2006/relationships/hyperlink" Target="http://cs.wikipedia.org/wiki/Soubor:Feldmaus_Microtus_arvali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House_mous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Škola: 		Základní škola a Mateřská škola, 					Kostelní 560, Svoboda n. Úpou,</a:t>
            </a:r>
          </a:p>
          <a:p>
            <a:pPr marL="0" indent="0">
              <a:buNone/>
            </a:pPr>
            <a:r>
              <a:rPr lang="cs-CZ" sz="2400" dirty="0"/>
              <a:t>			okres Trutnov </a:t>
            </a:r>
          </a:p>
          <a:p>
            <a:r>
              <a:rPr lang="cs-CZ" sz="2400" dirty="0"/>
              <a:t>Autor: 		Mgr. Hana </a:t>
            </a:r>
            <a:r>
              <a:rPr lang="cs-CZ" sz="2400" dirty="0" err="1"/>
              <a:t>Klomínská</a:t>
            </a:r>
            <a:endParaRPr lang="cs-CZ" sz="2400" dirty="0"/>
          </a:p>
          <a:p>
            <a:r>
              <a:rPr lang="cs-CZ" sz="2400" dirty="0"/>
              <a:t>Datum:  		prosinec  2012 </a:t>
            </a:r>
          </a:p>
          <a:p>
            <a:r>
              <a:rPr lang="cs-CZ" sz="2400" dirty="0"/>
              <a:t>Název: 		VY_12_INOVACE_1.2.1 </a:t>
            </a:r>
            <a:r>
              <a:rPr lang="cs-CZ" sz="2400" dirty="0" smtClean="0"/>
              <a:t>PRV1,2_32</a:t>
            </a:r>
            <a:endParaRPr lang="cs-CZ" sz="2400" dirty="0"/>
          </a:p>
          <a:p>
            <a:r>
              <a:rPr lang="cs-CZ" sz="2400" dirty="0"/>
              <a:t>Téma:		</a:t>
            </a:r>
            <a:r>
              <a:rPr lang="cs-CZ" sz="2400" dirty="0" smtClean="0"/>
              <a:t>Hraboš polní a myš domácí</a:t>
            </a:r>
            <a:endParaRPr lang="cs-CZ" sz="2400" dirty="0"/>
          </a:p>
          <a:p>
            <a:r>
              <a:rPr lang="cs-CZ" sz="2400" dirty="0"/>
              <a:t>Ročník:		1. – 2.</a:t>
            </a:r>
          </a:p>
          <a:p>
            <a:r>
              <a:rPr lang="cs-CZ" sz="2400" dirty="0"/>
              <a:t>Číslo projektu:	CZ.1.07/1.4.00/21.3068</a:t>
            </a:r>
          </a:p>
          <a:p>
            <a:endParaRPr lang="cs-CZ" sz="2400" dirty="0"/>
          </a:p>
        </p:txBody>
      </p:sp>
      <p:pic>
        <p:nvPicPr>
          <p:cNvPr id="4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82161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5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smtClean="0"/>
              <a:t>	</a:t>
            </a:r>
            <a:r>
              <a:rPr lang="cs-CZ" sz="2400"/>
              <a:t>anotace: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227640" cy="4525963"/>
          </a:xfrm>
        </p:spPr>
        <p:txBody>
          <a:bodyPr>
            <a:normAutofit/>
          </a:bodyPr>
          <a:lstStyle/>
          <a:p>
            <a:pPr algn="just"/>
            <a:r>
              <a:rPr lang="cs-CZ" sz="2400" dirty="0"/>
              <a:t>Materiál slouží k procvičování čtení s porozuměním v hodinách prvouky </a:t>
            </a:r>
            <a:r>
              <a:rPr lang="cs-CZ" sz="2400" dirty="0" smtClean="0"/>
              <a:t>ve věku 6 až 8 let. </a:t>
            </a:r>
            <a:r>
              <a:rPr lang="cs-CZ" sz="2400" dirty="0"/>
              <a:t>Lze ho využít jako motivační, výkladový nebo opakovací. Je určen pro práci na interaktivní tabuli nebo na folii. </a:t>
            </a:r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r>
              <a:rPr lang="cs-CZ" sz="2400" dirty="0"/>
              <a:t>Vytvořeno jako DUM do předmětu prvouka. Slouží jako doplněk k výuce o volně žijících zvířatech prostřednictvím vlastního čtení. 			</a:t>
            </a:r>
          </a:p>
          <a:p>
            <a:pPr marL="0" indent="0" algn="just">
              <a:buNone/>
            </a:pPr>
            <a:r>
              <a:rPr lang="cs-CZ" sz="2400" dirty="0"/>
              <a:t>			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9240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hraboš polní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349" y="1647764"/>
            <a:ext cx="4185826" cy="3456384"/>
          </a:xfrm>
        </p:spPr>
      </p:pic>
      <p:sp>
        <p:nvSpPr>
          <p:cNvPr id="5" name="TextovéPole 4"/>
          <p:cNvSpPr txBox="1"/>
          <p:nvPr/>
        </p:nvSpPr>
        <p:spPr>
          <a:xfrm>
            <a:off x="8100392" y="5104148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obr. 1</a:t>
            </a:r>
            <a:endParaRPr lang="cs-CZ" sz="1400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683568" y="1484784"/>
            <a:ext cx="3384376" cy="3801676"/>
          </a:xfrm>
          <a:prstGeom prst="wedgeRoundRectCallout">
            <a:avLst>
              <a:gd name="adj1" fmla="val 80069"/>
              <a:gd name="adj2" fmla="val 5752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899592" y="1500808"/>
            <a:ext cx="31683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Ahoj děti. </a:t>
            </a:r>
          </a:p>
          <a:p>
            <a:pPr algn="ctr"/>
            <a:r>
              <a:rPr lang="cs-CZ" sz="2000" dirty="0" smtClean="0"/>
              <a:t>Já jsem hraboš a žiju na polích a na loukách. Jsem býložravec, žeru rostliny a kůru stromů nebo keřů. Moje rodina, to je celá kolonie hrabošů. Bydlíme v norách a často se navštěvujeme. Od nory k noře máme vychozené chodbičky. Do lidských obydlí ale nechodíme.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5589240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Hraboši mají hodně dětí. Samička mívá mláďata několikrát do roka. Zahradníci nemají hraboše rádi, protože jim dělají škodu.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6685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 jak hraboši žijí?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3569" y="1700808"/>
            <a:ext cx="3888432" cy="3888433"/>
          </a:xfrm>
        </p:spPr>
      </p:pic>
      <p:sp>
        <p:nvSpPr>
          <p:cNvPr id="5" name="TextovéPole 4"/>
          <p:cNvSpPr txBox="1"/>
          <p:nvPr/>
        </p:nvSpPr>
        <p:spPr>
          <a:xfrm>
            <a:off x="5059034" y="1450540"/>
            <a:ext cx="34563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Když na jaře roztaje sníh, můžeme pozorovat síť chodbiček na louce nebo v trávníku. Ty vykousávají právě hraboši. Jejich hlavními nepřáteli jsou šelmy jako například lasičky, lišky a kočky. Bývají potravou i pro dravce jako jsou například sova, káně nebo poštolka.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5589240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obr. 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91370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myš domácí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27" y="1456250"/>
            <a:ext cx="3701752" cy="3051944"/>
          </a:xfrm>
        </p:spPr>
      </p:pic>
      <p:sp>
        <p:nvSpPr>
          <p:cNvPr id="5" name="Zaoblený obdélníkový popisek 4"/>
          <p:cNvSpPr/>
          <p:nvPr/>
        </p:nvSpPr>
        <p:spPr>
          <a:xfrm>
            <a:off x="4932040" y="1556792"/>
            <a:ext cx="3816424" cy="4896544"/>
          </a:xfrm>
          <a:prstGeom prst="wedgeRoundRectCallout">
            <a:avLst>
              <a:gd name="adj1" fmla="val -68138"/>
              <a:gd name="adj2" fmla="val -16345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73306" y="1650573"/>
            <a:ext cx="381642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Ahoj. </a:t>
            </a:r>
          </a:p>
          <a:p>
            <a:pPr algn="ctr"/>
            <a:r>
              <a:rPr lang="cs-CZ" sz="2000" dirty="0" smtClean="0"/>
              <a:t>Jsem Jerry, myš domácí. Jistě znáte mého </a:t>
            </a:r>
            <a:r>
              <a:rPr lang="cs-CZ" sz="2000" dirty="0"/>
              <a:t>h</a:t>
            </a:r>
            <a:r>
              <a:rPr lang="cs-CZ" sz="2000" dirty="0" smtClean="0"/>
              <a:t>lavního nepřítele kocoura Toma. Teď právě se toulá někde venku, tak mám čas povědět něco o </a:t>
            </a:r>
            <a:r>
              <a:rPr lang="cs-CZ" sz="2000" dirty="0"/>
              <a:t>sobě </a:t>
            </a:r>
            <a:r>
              <a:rPr lang="cs-CZ" sz="2000" dirty="0" smtClean="0"/>
              <a:t>. Se svými kamarády bydlím v domě lidí. Tady máme stále co jíst. Jsme hlodavci a  nejsme vybíraví, sežereme všechno. Když je léto, bydlíme i venku na loukách nebo na polích, ale vždycky blízko lidí. Člověk nás nemá rád, posílá na nás kočky nebo nás chytá do pastiček. Ale proč? Nevíte?   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508194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obr. 3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4773870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Myš má na rozdíl od hraboše delší  tělo, delší ocásek a větší ouška. Také bývá často potravou šelem a dravců. </a:t>
            </a:r>
          </a:p>
        </p:txBody>
      </p:sp>
    </p:spTree>
    <p:extLst>
      <p:ext uri="{BB962C8B-B14F-4D97-AF65-F5344CB8AC3E}">
        <p14:creationId xmlns:p14="http://schemas.microsoft.com/office/powerpoint/2010/main" val="295850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	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6540" y="1372126"/>
            <a:ext cx="5037548" cy="452596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Jsou hraboši a myši hlodavci?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Je hraboš hmyzožravec, masožravec, všežravec nebo býložravec?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Myš domácí je býložravec, všežravec, masožravec nebo hmyzožravec?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Čím jsou myši a hraboši pro člověka </a:t>
            </a:r>
            <a:r>
              <a:rPr lang="cs-CZ" sz="2400" dirty="0" smtClean="0"/>
              <a:t>něčím užiteční</a:t>
            </a:r>
            <a:r>
              <a:rPr lang="cs-CZ" sz="24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endParaRPr lang="cs-CZ" sz="2400" dirty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Čím jsou užiteční pro přírodu?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 rozeznáš hraboše od myši?</a:t>
            </a:r>
          </a:p>
          <a:p>
            <a:pPr marL="514350" indent="-514350">
              <a:buFont typeface="+mj-lt"/>
              <a:buAutoNum type="arabicPeriod"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86725" y="1372126"/>
            <a:ext cx="1728192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Ano jsou.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2207173"/>
            <a:ext cx="2674765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Hraboš je býložravec.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69380" y="3140968"/>
            <a:ext cx="2045537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Myš je všežravec.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4005064"/>
            <a:ext cx="3466853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Ničím, jsou to pro člověka škůdci.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48064" y="5024409"/>
            <a:ext cx="3466853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Jsou potravou pro šelmy a dravce.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63688" y="5877272"/>
            <a:ext cx="6851229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Myš má protáhlé tělo, delší ocásek a větší ouška. Hraboš je menší.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443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</a:t>
            </a:r>
            <a:r>
              <a:rPr lang="cs-CZ" sz="2400" dirty="0" smtClean="0"/>
              <a:t>použitý materiál: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Obrázek č. 1 - </a:t>
            </a:r>
            <a:r>
              <a:rPr lang="cs-CZ" sz="1800" dirty="0"/>
              <a:t>DIETER TD. </a:t>
            </a:r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[cit. 30.12.2012]. Dostupný na WWW: </a:t>
            </a:r>
            <a:r>
              <a:rPr lang="cs-CZ" sz="1800" u="sng" dirty="0">
                <a:hlinkClick r:id="rId2"/>
              </a:rPr>
              <a:t>http://</a:t>
            </a:r>
            <a:r>
              <a:rPr lang="cs-CZ" sz="1800" u="sng" dirty="0" smtClean="0">
                <a:hlinkClick r:id="rId2"/>
              </a:rPr>
              <a:t>cs.wikipedia.org/wiki/Soubor:Feldmaus_Microtus_arvalis.jpg</a:t>
            </a:r>
            <a:endParaRPr lang="cs-CZ" sz="1800" u="sng" dirty="0" smtClean="0"/>
          </a:p>
          <a:p>
            <a:endParaRPr lang="cs-CZ" sz="1800" dirty="0"/>
          </a:p>
          <a:p>
            <a:r>
              <a:rPr lang="cs-CZ" sz="1800" dirty="0"/>
              <a:t> </a:t>
            </a:r>
            <a:r>
              <a:rPr lang="cs-CZ" sz="1800" dirty="0" smtClean="0"/>
              <a:t>obrázek č. 2 - </a:t>
            </a:r>
            <a:r>
              <a:rPr lang="cs-CZ" sz="1800" dirty="0"/>
              <a:t>JUANDEV. </a:t>
            </a:r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[cit. 30.12.2012]. Dostupný na WWW: </a:t>
            </a:r>
            <a:r>
              <a:rPr lang="cs-CZ" sz="1800" u="sng" dirty="0">
                <a:hlinkClick r:id="rId3"/>
              </a:rPr>
              <a:t>http://</a:t>
            </a:r>
            <a:r>
              <a:rPr lang="cs-CZ" sz="1800" u="sng" dirty="0" smtClean="0">
                <a:hlinkClick r:id="rId3"/>
              </a:rPr>
              <a:t>cs.wikipedia.org/wiki/Soubor:My%C5%A1%C3%AD_kan%C3%A1lky_v_tr%C3%A1v%C4%9B.JPG</a:t>
            </a:r>
            <a:endParaRPr lang="cs-CZ" sz="1800" u="sng" dirty="0" smtClean="0"/>
          </a:p>
          <a:p>
            <a:endParaRPr lang="cs-CZ" sz="1800" dirty="0"/>
          </a:p>
          <a:p>
            <a:r>
              <a:rPr lang="cs-CZ" sz="1800" dirty="0" smtClean="0"/>
              <a:t>Obrázek č. 3 - </a:t>
            </a:r>
            <a:r>
              <a:rPr lang="cs-CZ" sz="1800" dirty="0"/>
              <a:t>UNKNOWN. </a:t>
            </a:r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[cit. 30.12.2012]. Dostupný na WWW: </a:t>
            </a:r>
            <a:r>
              <a:rPr lang="cs-CZ" sz="1800" u="sng" dirty="0">
                <a:hlinkClick r:id="rId4"/>
              </a:rPr>
              <a:t>http://cs.wikipedia.org/wiki/Soubor:House_mouse.jpg</a:t>
            </a:r>
            <a:endParaRPr lang="cs-CZ" sz="18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84709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135</TotalTime>
  <Words>438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 anotace:</vt:lpstr>
      <vt:lpstr> hraboš polní</vt:lpstr>
      <vt:lpstr>  jak hraboši žijí?</vt:lpstr>
      <vt:lpstr> myš domácí</vt:lpstr>
      <vt:lpstr>  otázky:</vt:lpstr>
      <vt:lpstr> 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15</cp:revision>
  <dcterms:created xsi:type="dcterms:W3CDTF">2013-01-01T08:19:29Z</dcterms:created>
  <dcterms:modified xsi:type="dcterms:W3CDTF">2013-02-08T14:03:02Z</dcterms:modified>
</cp:coreProperties>
</file>