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7" r:id="rId3"/>
    <p:sldId id="259" r:id="rId4"/>
    <p:sldId id="260" r:id="rId5"/>
    <p:sldId id="262" r:id="rId6"/>
    <p:sldId id="261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E479C-7674-4E70-AEF4-0930D76DF277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6E7E20C-2B9A-4C57-AB12-D03ED0C595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E479C-7674-4E70-AEF4-0930D76DF277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6E7E20C-2B9A-4C57-AB12-D03ED0C595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E479C-7674-4E70-AEF4-0930D76DF277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7E20C-2B9A-4C57-AB12-D03ED0C595F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E479C-7674-4E70-AEF4-0930D76DF277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7E20C-2B9A-4C57-AB12-D03ED0C595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E479C-7674-4E70-AEF4-0930D76DF277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6E7E20C-2B9A-4C57-AB12-D03ED0C595F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E479C-7674-4E70-AEF4-0930D76DF277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7E20C-2B9A-4C57-AB12-D03ED0C595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E479C-7674-4E70-AEF4-0930D76DF277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7E20C-2B9A-4C57-AB12-D03ED0C595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E479C-7674-4E70-AEF4-0930D76DF277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7E20C-2B9A-4C57-AB12-D03ED0C595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E479C-7674-4E70-AEF4-0930D76DF277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7E20C-2B9A-4C57-AB12-D03ED0C595F9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E479C-7674-4E70-AEF4-0930D76DF277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7E20C-2B9A-4C57-AB12-D03ED0C595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E479C-7674-4E70-AEF4-0930D76DF277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7E20C-2B9A-4C57-AB12-D03ED0C595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73E479C-7674-4E70-AEF4-0930D76DF277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6E7E20C-2B9A-4C57-AB12-D03ED0C595F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uzzard.jpg" TargetMode="External"/><Relationship Id="rId7" Type="http://schemas.openxmlformats.org/officeDocument/2006/relationships/hyperlink" Target="http://cs.wikipedia.org/wiki/Soubor:Pst7.jpg" TargetMode="External"/><Relationship Id="rId2" Type="http://schemas.openxmlformats.org/officeDocument/2006/relationships/hyperlink" Target="http://cs.wikipedia.org/wiki/Soubor:Buteo_buteo_1_(Lukasz_Lukasik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Common_kestrel_falco_tinnunculus.jpg" TargetMode="External"/><Relationship Id="rId5" Type="http://schemas.openxmlformats.org/officeDocument/2006/relationships/hyperlink" Target="http://cs.wikipedia.org/wiki/Soubor:Buteo_buteo_2_(Marek_Szczepanek).jpg" TargetMode="External"/><Relationship Id="rId4" Type="http://schemas.openxmlformats.org/officeDocument/2006/relationships/hyperlink" Target="http://cs.wikipedia.org/wiki/Wikimedia_Common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Škola: 		Základní škola a Mateřská škola, 					Kostelní 560, Svoboda n. Úpou,</a:t>
            </a:r>
          </a:p>
          <a:p>
            <a:pPr marL="0" indent="0">
              <a:buNone/>
            </a:pPr>
            <a:r>
              <a:rPr lang="cs-CZ" sz="2400" dirty="0"/>
              <a:t>			okres Trutnov </a:t>
            </a:r>
          </a:p>
          <a:p>
            <a:r>
              <a:rPr lang="cs-CZ" sz="2400" dirty="0"/>
              <a:t>Autor: 		Mgr. Hana </a:t>
            </a:r>
            <a:r>
              <a:rPr lang="cs-CZ" sz="2400" dirty="0" err="1"/>
              <a:t>Klomínská</a:t>
            </a:r>
            <a:endParaRPr lang="cs-CZ" sz="2400" dirty="0"/>
          </a:p>
          <a:p>
            <a:r>
              <a:rPr lang="cs-CZ" sz="2400" dirty="0"/>
              <a:t>Datum:  		</a:t>
            </a:r>
            <a:r>
              <a:rPr lang="cs-CZ" sz="2400" dirty="0" smtClean="0"/>
              <a:t>leden 2013</a:t>
            </a:r>
            <a:endParaRPr lang="cs-CZ" sz="2400" dirty="0"/>
          </a:p>
          <a:p>
            <a:r>
              <a:rPr lang="cs-CZ" sz="2400" dirty="0"/>
              <a:t>Název: 		VY_12_INOVACE_1.2.1 </a:t>
            </a:r>
            <a:r>
              <a:rPr lang="cs-CZ" sz="2400" dirty="0" smtClean="0"/>
              <a:t>PRV1,2_33</a:t>
            </a:r>
            <a:endParaRPr lang="cs-CZ" sz="2400" dirty="0"/>
          </a:p>
          <a:p>
            <a:r>
              <a:rPr lang="cs-CZ" sz="2400" dirty="0"/>
              <a:t>Téma:		</a:t>
            </a:r>
            <a:r>
              <a:rPr lang="cs-CZ" sz="2400" dirty="0" smtClean="0"/>
              <a:t>Káně lesní a poštolka obecná</a:t>
            </a:r>
            <a:endParaRPr lang="cs-CZ" sz="2400" dirty="0"/>
          </a:p>
          <a:p>
            <a:r>
              <a:rPr lang="cs-CZ" sz="2400" dirty="0"/>
              <a:t>Ročník:		1. – </a:t>
            </a:r>
            <a:r>
              <a:rPr lang="cs-CZ" sz="2400" dirty="0" smtClean="0"/>
              <a:t>2.</a:t>
            </a:r>
          </a:p>
          <a:p>
            <a:r>
              <a:rPr lang="cs-CZ" sz="2400" dirty="0" smtClean="0"/>
              <a:t>Číslo projektu:	CZ.1.07/1.4.00/21.3068</a:t>
            </a:r>
          </a:p>
          <a:p>
            <a:endParaRPr lang="cs-CZ" sz="2400" dirty="0"/>
          </a:p>
        </p:txBody>
      </p:sp>
      <p:pic>
        <p:nvPicPr>
          <p:cNvPr id="4" name="Zástupný symbol pro obsah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82161"/>
            <a:ext cx="5270303" cy="972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8374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	</a:t>
            </a:r>
            <a:r>
              <a:rPr lang="cs-CZ" sz="2400" dirty="0"/>
              <a:t>anotace: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227640" cy="4525963"/>
          </a:xfrm>
        </p:spPr>
        <p:txBody>
          <a:bodyPr>
            <a:normAutofit/>
          </a:bodyPr>
          <a:lstStyle/>
          <a:p>
            <a:pPr algn="just"/>
            <a:r>
              <a:rPr lang="cs-CZ" sz="2400" dirty="0"/>
              <a:t>Materiál slouží k procvičování čtení s porozuměním v hodinách prvouky </a:t>
            </a:r>
            <a:r>
              <a:rPr lang="cs-CZ" sz="2400" dirty="0" smtClean="0"/>
              <a:t>ve věku 6 až 8 let. </a:t>
            </a:r>
            <a:r>
              <a:rPr lang="cs-CZ" sz="2400" dirty="0"/>
              <a:t>Lze ho využít jako motivační, výkladový nebo opakovací. Je určen pro práci na interaktivní tabuli nebo na folii. 	</a:t>
            </a:r>
            <a:endParaRPr lang="cs-CZ" sz="2400" dirty="0" smtClean="0"/>
          </a:p>
          <a:p>
            <a:pPr algn="just"/>
            <a:endParaRPr lang="cs-CZ" sz="2400" dirty="0"/>
          </a:p>
          <a:p>
            <a:pPr algn="just"/>
            <a:r>
              <a:rPr lang="cs-CZ" sz="2400" dirty="0"/>
              <a:t>Vytvořeno jako DUM do předmětu prvouka. Slouží jako doplněk k výuce o volně žijících zvířatech prostřednictvím vlastního čtení. 			</a:t>
            </a:r>
          </a:p>
          <a:p>
            <a:pPr marL="0" indent="0" algn="just">
              <a:buNone/>
            </a:pPr>
            <a:r>
              <a:rPr lang="cs-CZ" sz="2400" dirty="0"/>
              <a:t>		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17913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 </a:t>
            </a:r>
            <a:r>
              <a:rPr lang="cs-CZ" dirty="0" smtClean="0"/>
              <a:t>    káně lesní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1794350"/>
            <a:ext cx="4680520" cy="3535852"/>
          </a:xfrm>
        </p:spPr>
      </p:pic>
      <p:sp>
        <p:nvSpPr>
          <p:cNvPr id="5" name="TextovéPole 4"/>
          <p:cNvSpPr txBox="1"/>
          <p:nvPr/>
        </p:nvSpPr>
        <p:spPr>
          <a:xfrm>
            <a:off x="7973398" y="5485879"/>
            <a:ext cx="79208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obr. 1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1596897"/>
            <a:ext cx="345638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Káně je robustní dravec </a:t>
            </a:r>
          </a:p>
          <a:p>
            <a:pPr algn="ctr"/>
            <a:r>
              <a:rPr lang="cs-CZ" sz="2400" dirty="0" smtClean="0"/>
              <a:t>s dlouhými křídly. Má žluté končetiny s drápy </a:t>
            </a:r>
          </a:p>
          <a:p>
            <a:pPr algn="ctr"/>
            <a:r>
              <a:rPr lang="cs-CZ" sz="2400" dirty="0" smtClean="0"/>
              <a:t>a žlutý zahnutý zobák na konci tmavý. Jako všichni dravci má výborný zrak. Často ho můžeme vidět, jak sedí na osamělém stromě uprostřed polí nebo luk nedaleko silnice.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86745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Jak káně žije a čím se živí?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484784"/>
            <a:ext cx="4163272" cy="3312368"/>
          </a:xfrm>
        </p:spPr>
      </p:pic>
      <p:sp>
        <p:nvSpPr>
          <p:cNvPr id="9" name="TextovéPole 8"/>
          <p:cNvSpPr txBox="1"/>
          <p:nvPr/>
        </p:nvSpPr>
        <p:spPr>
          <a:xfrm>
            <a:off x="611560" y="4435860"/>
            <a:ext cx="7200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obr. 2 </a:t>
            </a:r>
            <a:endParaRPr lang="cs-CZ" sz="1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148064" y="1412776"/>
            <a:ext cx="360040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Na obloze poznáme káně podle pomalého letu, který střídá s plachtěním. Ve velkých obloucích dokáže stoupat stále výš a výš. Žije v nížinách i na horách. Hnízdo si staví vysoko </a:t>
            </a:r>
          </a:p>
          <a:p>
            <a:pPr algn="ctr"/>
            <a:r>
              <a:rPr lang="cs-CZ" sz="2400" dirty="0" smtClean="0"/>
              <a:t>v koruně stromu. Má rád staré lesy blízko luk a polí.  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96289" y="5013176"/>
            <a:ext cx="82809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Dříve se tomuto dravci říkalo káně myšilov. Z toho poznáme, čím se živí. Loví však nejen myši a hraboše, ale také koroptve, bažanty a jiné ptáky. </a:t>
            </a:r>
            <a:endParaRPr lang="cs-CZ" sz="2400" dirty="0"/>
          </a:p>
        </p:txBody>
      </p:sp>
      <p:sp>
        <p:nvSpPr>
          <p:cNvPr id="12" name="Oválný popisek 11"/>
          <p:cNvSpPr/>
          <p:nvPr/>
        </p:nvSpPr>
        <p:spPr>
          <a:xfrm>
            <a:off x="323529" y="1268760"/>
            <a:ext cx="1728192" cy="1368152"/>
          </a:xfrm>
          <a:prstGeom prst="wedgeEllipseCallout">
            <a:avLst>
              <a:gd name="adj1" fmla="val 51898"/>
              <a:gd name="adj2" fmla="val 77855"/>
            </a:avLst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611560" y="1628800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vijú</a:t>
            </a:r>
            <a:r>
              <a:rPr lang="cs-CZ" dirty="0" smtClean="0"/>
              <a:t> – </a:t>
            </a:r>
            <a:r>
              <a:rPr lang="cs-CZ" dirty="0" err="1" smtClean="0"/>
              <a:t>vijú</a:t>
            </a:r>
            <a:r>
              <a:rPr lang="cs-CZ" dirty="0" smtClean="0"/>
              <a:t> </a:t>
            </a:r>
            <a:r>
              <a:rPr lang="cs-CZ" dirty="0" err="1" smtClean="0"/>
              <a:t>vijú</a:t>
            </a:r>
            <a:r>
              <a:rPr lang="cs-CZ" dirty="0" smtClean="0"/>
              <a:t>  - </a:t>
            </a:r>
            <a:r>
              <a:rPr lang="cs-CZ" dirty="0" err="1" smtClean="0"/>
              <a:t>vijú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8937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6" presetClass="entr" presetSubtype="21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750"/>
                            </p:stCondLst>
                            <p:childTnLst>
                              <p:par>
                                <p:cTn id="15" presetID="6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	další obrázky káně lesní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1628800"/>
            <a:ext cx="3965008" cy="2736304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628800"/>
            <a:ext cx="3165816" cy="422108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83568" y="5849888"/>
            <a:ext cx="7200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obr. 3</a:t>
            </a:r>
            <a:endParaRPr lang="cs-CZ" sz="1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72000" y="4365104"/>
            <a:ext cx="9361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obr. 4</a:t>
            </a:r>
            <a:endParaRPr lang="cs-CZ" sz="1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171455" y="4869160"/>
            <a:ext cx="450304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Káně mívá 2 až 3 mláďata. </a:t>
            </a:r>
          </a:p>
          <a:p>
            <a:pPr algn="ctr"/>
            <a:r>
              <a:rPr lang="cs-CZ" sz="2400" dirty="0" smtClean="0"/>
              <a:t>U nás žijí po celý rok i přes zimu.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53253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poštolka obecná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1556792"/>
            <a:ext cx="3065735" cy="4176464"/>
          </a:xfrm>
        </p:spPr>
      </p:pic>
      <p:sp>
        <p:nvSpPr>
          <p:cNvPr id="7" name="TextovéPole 6"/>
          <p:cNvSpPr txBox="1"/>
          <p:nvPr/>
        </p:nvSpPr>
        <p:spPr>
          <a:xfrm>
            <a:off x="5574849" y="5652410"/>
            <a:ext cx="7560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1400" dirty="0" smtClean="0"/>
              <a:t>obr. 5</a:t>
            </a:r>
            <a:endParaRPr lang="cs-CZ" sz="1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5576" y="2605422"/>
            <a:ext cx="446449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Nejrozšířenější dravec žijící u nás je poštolka. Na zimu odlétá na jih do teplých krajin. Loví hraboše, menší ptáky a hmyz. Poštolka létá nad polem a třepetavým pohybem na jednom místě hledá kořist. Jakmile ji zahlédne, zaútočí prudkým letem dolů. </a:t>
            </a:r>
            <a:endParaRPr lang="cs-CZ" sz="2400" dirty="0"/>
          </a:p>
        </p:txBody>
      </p:sp>
      <p:sp>
        <p:nvSpPr>
          <p:cNvPr id="9" name="Oválný popisek 8"/>
          <p:cNvSpPr/>
          <p:nvPr/>
        </p:nvSpPr>
        <p:spPr>
          <a:xfrm>
            <a:off x="1907704" y="1268760"/>
            <a:ext cx="3600400" cy="1008112"/>
          </a:xfrm>
          <a:prstGeom prst="wedgeEllipseCallout">
            <a:avLst>
              <a:gd name="adj1" fmla="val 69359"/>
              <a:gd name="adj2" fmla="val 60174"/>
            </a:avLst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2411760" y="1556792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kli – kli – kli – kli – kli 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8989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6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     kde poštolka hnízdí?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224318" y="2315981"/>
            <a:ext cx="3877312" cy="3079017"/>
          </a:xfrm>
        </p:spPr>
      </p:pic>
      <p:sp>
        <p:nvSpPr>
          <p:cNvPr id="5" name="TextovéPole 4"/>
          <p:cNvSpPr txBox="1"/>
          <p:nvPr/>
        </p:nvSpPr>
        <p:spPr>
          <a:xfrm>
            <a:off x="611560" y="5353471"/>
            <a:ext cx="7200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obr. 6  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11960" y="1772816"/>
            <a:ext cx="424847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/>
              <a:t>Poštolky hnízdí v alejích nebo na okrajích lesů. Své vlastní hnízdo si však nestaví. Používají opuštěná hnízda jiných ptáků. V poslední době bývají často vidět i ve městech. Někdy se uhnízdí i na balkoně panelového domu. 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4154" y="4499247"/>
            <a:ext cx="1656184" cy="2016224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6114074" y="6078903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1400" dirty="0" smtClean="0"/>
              <a:t>obr. 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2666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4771256" cy="452596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Kde hnízdí káně lesní?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Čím se káně živí?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Je to býložravec, masožravec, hmyzožravec nebo všežravec?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Můžeme káně vidět v zimě?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Kde hnízdí poštolka?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Čím se poštolky živí?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Můžeme vidět poštolku v zimě?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Co mají oba dravci společného?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148064" y="1450831"/>
            <a:ext cx="3384376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V lese vysoko v koruně stromu.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99992" y="2013394"/>
            <a:ext cx="403244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 Káně loví myši, hraboše nebo ptáky.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96136" y="2497886"/>
            <a:ext cx="2736304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Je to masožravec, dravec.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4048" y="3069814"/>
            <a:ext cx="3528392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Ano, můžeme, káně je stálý pták.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851920" y="3645368"/>
            <a:ext cx="4680520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V hnízdě jiných ptáků v alejích a na kraji lesa.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04048" y="4221088"/>
            <a:ext cx="3528392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Loví hraboše, hmyz </a:t>
            </a:r>
            <a:r>
              <a:rPr lang="cs-CZ" dirty="0" smtClean="0"/>
              <a:t> a </a:t>
            </a:r>
            <a:r>
              <a:rPr lang="cs-CZ" dirty="0" smtClean="0"/>
              <a:t>menší ptáky.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372200" y="4725144"/>
            <a:ext cx="2160240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Ne, odlétá na jih.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7544" y="5661248"/>
            <a:ext cx="8064896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Dravci mají výborný zrak, špičaté drápy a ostrý zahnutý zobák. Jsou to masožravci.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2383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9" dur="2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4" dur="2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9" dur="2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4" dur="2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</a:t>
            </a:r>
            <a:r>
              <a:rPr lang="cs-CZ" sz="2400" dirty="0" smtClean="0"/>
              <a:t>použitý materiál: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Obrázek č. 1 - </a:t>
            </a:r>
            <a:r>
              <a:rPr lang="cs-CZ" sz="1600" dirty="0"/>
              <a:t>LUKASIK, </a:t>
            </a:r>
            <a:r>
              <a:rPr lang="cs-CZ" sz="1600" dirty="0" err="1"/>
              <a:t>Lukazs</a:t>
            </a:r>
            <a:r>
              <a:rPr lang="cs-CZ" sz="1600" dirty="0"/>
              <a:t>. </a:t>
            </a: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[cit. 2.1.2013]. Dostupný na WWW: </a:t>
            </a:r>
            <a:r>
              <a:rPr lang="cs-CZ" sz="1600" u="sng" dirty="0">
                <a:hlinkClick r:id="rId2"/>
              </a:rPr>
              <a:t>http://cs.wikipedia.org/wiki/Soubor:Buteo_buteo_1_(Lukasz_Lukasik).jpg</a:t>
            </a:r>
            <a:endParaRPr lang="cs-CZ" sz="1600" dirty="0"/>
          </a:p>
          <a:p>
            <a:r>
              <a:rPr lang="cs-CZ" sz="1600" dirty="0" smtClean="0"/>
              <a:t>Obrázek č. 2 -  </a:t>
            </a:r>
            <a:r>
              <a:rPr lang="cs-CZ" sz="1600" dirty="0"/>
              <a:t>TREPTE, Andreas. </a:t>
            </a: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[cit. 2.1.2013]. Dostupný na WWW: </a:t>
            </a:r>
            <a:r>
              <a:rPr lang="cs-CZ" sz="1600" u="sng" dirty="0">
                <a:hlinkClick r:id="rId3"/>
              </a:rPr>
              <a:t>http://cs.wikipedia.org/wiki/Soubor:Buzzard.jpg</a:t>
            </a:r>
            <a:endParaRPr lang="cs-CZ" sz="1600" dirty="0"/>
          </a:p>
          <a:p>
            <a:r>
              <a:rPr lang="cs-CZ" sz="1600" dirty="0" smtClean="0"/>
              <a:t>Obrázek č. 3 -  </a:t>
            </a:r>
            <a:r>
              <a:rPr lang="cs-CZ" sz="1600" dirty="0"/>
              <a:t>BUTEO. </a:t>
            </a: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[cit. 2.1.2013]. Dostupný na WWW: </a:t>
            </a:r>
            <a:r>
              <a:rPr lang="cs-CZ" sz="1600" u="sng" dirty="0">
                <a:hlinkClick r:id="rId4"/>
              </a:rPr>
              <a:t>http://cs.wikipedia.org/wiki/Wikimedia_Commons</a:t>
            </a:r>
            <a:endParaRPr lang="cs-CZ" sz="1600" dirty="0"/>
          </a:p>
          <a:p>
            <a:r>
              <a:rPr lang="cs-CZ" sz="1600" dirty="0" smtClean="0"/>
              <a:t>Obrázek č. 4 - </a:t>
            </a:r>
            <a:r>
              <a:rPr lang="cs-CZ" sz="1600" dirty="0"/>
              <a:t>SZCZEPANEK, Marek. </a:t>
            </a: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[cit. 2.1.2013]. Dostupný na WWW: </a:t>
            </a:r>
            <a:r>
              <a:rPr lang="cs-CZ" sz="1600" u="sng" dirty="0">
                <a:hlinkClick r:id="rId5"/>
              </a:rPr>
              <a:t>http://cs.wikipedia.org/wiki/Soubor:Buteo_buteo_2_(Marek_Szczepanek).jpg</a:t>
            </a:r>
            <a:endParaRPr lang="cs-CZ" sz="1600" dirty="0"/>
          </a:p>
          <a:p>
            <a:r>
              <a:rPr lang="cs-CZ" sz="1600" dirty="0" smtClean="0"/>
              <a:t>Obrázek č. 5 - </a:t>
            </a:r>
            <a:r>
              <a:rPr lang="cs-CZ" sz="1600" dirty="0"/>
              <a:t>TREPTE, Andreas. </a:t>
            </a: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[cit. 2.1.2013]. Dostupný na WWW: </a:t>
            </a:r>
            <a:r>
              <a:rPr lang="cs-CZ" sz="1600" u="sng" dirty="0">
                <a:hlinkClick r:id="rId6"/>
              </a:rPr>
              <a:t>http://cs.wikipedia.org/wiki/Soubor:Common_kestrel_falco_tinnunculus.jpg</a:t>
            </a:r>
            <a:endParaRPr lang="cs-CZ" sz="1600" dirty="0"/>
          </a:p>
          <a:p>
            <a:r>
              <a:rPr lang="cs-CZ" sz="1600" dirty="0" smtClean="0"/>
              <a:t>Obrázek č. 6 - </a:t>
            </a:r>
            <a:r>
              <a:rPr lang="cs-CZ" sz="1600" dirty="0"/>
              <a:t>STIOPA. </a:t>
            </a: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[cit. 3.1.2013]. Dostupný na WWW: </a:t>
            </a:r>
            <a:r>
              <a:rPr lang="cs-CZ" sz="1600" u="sng" dirty="0">
                <a:hlinkClick r:id="rId7"/>
              </a:rPr>
              <a:t>http://cs.wikipedia.org/wiki/Soubor:Pst7.jpg</a:t>
            </a:r>
            <a:endParaRPr lang="cs-CZ" sz="1600" dirty="0"/>
          </a:p>
          <a:p>
            <a:r>
              <a:rPr lang="cs-CZ" sz="1600" dirty="0" smtClean="0"/>
              <a:t>Obrázek č. 7 – foto z archivu autorky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769906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115</TotalTime>
  <Words>609</Words>
  <Application>Microsoft Office PowerPoint</Application>
  <PresentationFormat>Předvádění na obrazovce (4:3)</PresentationFormat>
  <Paragraphs>62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Prezentace aplikace PowerPoint</vt:lpstr>
      <vt:lpstr> anotace:</vt:lpstr>
      <vt:lpstr>     káně lesní</vt:lpstr>
      <vt:lpstr> Jak káně žije a čím se živí?</vt:lpstr>
      <vt:lpstr>  další obrázky káně lesní</vt:lpstr>
      <vt:lpstr> poštolka obecná</vt:lpstr>
      <vt:lpstr>      kde poštolka hnízdí?</vt:lpstr>
      <vt:lpstr> otázky:</vt:lpstr>
      <vt:lpstr> použitý materiál: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Hana</cp:lastModifiedBy>
  <cp:revision>14</cp:revision>
  <dcterms:created xsi:type="dcterms:W3CDTF">2013-01-03T15:12:08Z</dcterms:created>
  <dcterms:modified xsi:type="dcterms:W3CDTF">2013-02-08T14:07:05Z</dcterms:modified>
</cp:coreProperties>
</file>