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60" r:id="rId4"/>
    <p:sldId id="259" r:id="rId5"/>
    <p:sldId id="261" r:id="rId6"/>
    <p:sldId id="262" r:id="rId7"/>
    <p:sldId id="263" r:id="rId8"/>
    <p:sldId id="264"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7" name="Přímá spojnice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Nadpis 28"/>
          <p:cNvSpPr>
            <a:spLocks noGrp="1"/>
          </p:cNvSpPr>
          <p:nvPr>
            <p:ph type="ctrTitle"/>
          </p:nvPr>
        </p:nvSpPr>
        <p:spPr>
          <a:xfrm>
            <a:off x="381000" y="4853411"/>
            <a:ext cx="8458200" cy="1222375"/>
          </a:xfrm>
        </p:spPr>
        <p:txBody>
          <a:bodyPr anchor="t"/>
          <a:lstStyle/>
          <a:p>
            <a:r>
              <a:rPr kumimoji="0" lang="cs-CZ" smtClean="0"/>
              <a:t>Kliknutím lze upravit styl.</a:t>
            </a:r>
            <a:endParaRPr kumimoji="0" lang="en-US"/>
          </a:p>
        </p:txBody>
      </p:sp>
      <p:sp>
        <p:nvSpPr>
          <p:cNvPr id="9" name="Podnadpis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16" name="Zástupný symbol pro datum 15"/>
          <p:cNvSpPr>
            <a:spLocks noGrp="1"/>
          </p:cNvSpPr>
          <p:nvPr>
            <p:ph type="dt" sz="half" idx="10"/>
          </p:nvPr>
        </p:nvSpPr>
        <p:spPr/>
        <p:txBody>
          <a:bodyPr/>
          <a:lstStyle/>
          <a:p>
            <a:fld id="{3EE018FF-1548-49CD-B511-FE3BF6EB26A9}" type="datetimeFigureOut">
              <a:rPr lang="cs-CZ" smtClean="0"/>
              <a:t>8.2.2013</a:t>
            </a:fld>
            <a:endParaRPr lang="cs-CZ"/>
          </a:p>
        </p:txBody>
      </p:sp>
      <p:sp>
        <p:nvSpPr>
          <p:cNvPr id="2" name="Zástupný symbol pro zápatí 1"/>
          <p:cNvSpPr>
            <a:spLocks noGrp="1"/>
          </p:cNvSpPr>
          <p:nvPr>
            <p:ph type="ftr" sz="quarter" idx="11"/>
          </p:nvPr>
        </p:nvSpPr>
        <p:spPr/>
        <p:txBody>
          <a:bodyPr/>
          <a:lstStyle/>
          <a:p>
            <a:endParaRPr lang="cs-CZ"/>
          </a:p>
        </p:txBody>
      </p:sp>
      <p:sp>
        <p:nvSpPr>
          <p:cNvPr id="15" name="Zástupný symbol pro číslo snímku 14"/>
          <p:cNvSpPr>
            <a:spLocks noGrp="1"/>
          </p:cNvSpPr>
          <p:nvPr>
            <p:ph type="sldNum" sz="quarter" idx="12"/>
          </p:nvPr>
        </p:nvSpPr>
        <p:spPr>
          <a:xfrm>
            <a:off x="8229600" y="6473952"/>
            <a:ext cx="758952" cy="246888"/>
          </a:xfrm>
        </p:spPr>
        <p:txBody>
          <a:bodyPr/>
          <a:lstStyle/>
          <a:p>
            <a:fld id="{9440A5AA-C0D2-4D1F-BBB6-E011A0F4F9A9}"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2" name="Nadpis 21"/>
          <p:cNvSpPr>
            <a:spLocks noGrp="1"/>
          </p:cNvSpPr>
          <p:nvPr>
            <p:ph type="title"/>
          </p:nvPr>
        </p:nvSpPr>
        <p:spPr/>
        <p:txBody>
          <a:bodyPr/>
          <a:lstStyle/>
          <a:p>
            <a:r>
              <a:rPr kumimoji="0" lang="cs-CZ" smtClean="0"/>
              <a:t>Kliknutím lze upravit styl.</a:t>
            </a:r>
            <a:endParaRPr kumimoji="0" lang="en-US"/>
          </a:p>
        </p:txBody>
      </p:sp>
      <p:sp>
        <p:nvSpPr>
          <p:cNvPr id="27" name="Zástupný symbol pro obsah 26"/>
          <p:cNvSpPr>
            <a:spLocks noGrp="1"/>
          </p:cNvSpPr>
          <p:nvPr>
            <p:ph idx="1"/>
          </p:nvPr>
        </p:nvSpPr>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Zástupný symbol pro datum 24"/>
          <p:cNvSpPr>
            <a:spLocks noGrp="1"/>
          </p:cNvSpPr>
          <p:nvPr>
            <p:ph type="dt" sz="half" idx="10"/>
          </p:nvPr>
        </p:nvSpPr>
        <p:spPr/>
        <p:txBody>
          <a:bodyPr/>
          <a:lstStyle/>
          <a:p>
            <a:fld id="{3EE018FF-1548-49CD-B511-FE3BF6EB26A9}" type="datetimeFigureOut">
              <a:rPr lang="cs-CZ" smtClean="0"/>
              <a:t>8.2.2013</a:t>
            </a:fld>
            <a:endParaRPr lang="cs-CZ"/>
          </a:p>
        </p:txBody>
      </p:sp>
      <p:sp>
        <p:nvSpPr>
          <p:cNvPr id="19" name="Zástupný symbol pro zápatí 18"/>
          <p:cNvSpPr>
            <a:spLocks noGrp="1"/>
          </p:cNvSpPr>
          <p:nvPr>
            <p:ph type="ftr" sz="quarter" idx="11"/>
          </p:nvPr>
        </p:nvSpPr>
        <p:spPr>
          <a:xfrm>
            <a:off x="3581400" y="76200"/>
            <a:ext cx="2895600" cy="288925"/>
          </a:xfrm>
        </p:spPr>
        <p:txBody>
          <a:bodyPr/>
          <a:lstStyle/>
          <a:p>
            <a:endParaRPr lang="cs-CZ"/>
          </a:p>
        </p:txBody>
      </p:sp>
      <p:sp>
        <p:nvSpPr>
          <p:cNvPr id="16" name="Zástupný symbol pro číslo snímku 15"/>
          <p:cNvSpPr>
            <a:spLocks noGrp="1"/>
          </p:cNvSpPr>
          <p:nvPr>
            <p:ph type="sldNum" sz="quarter" idx="12"/>
          </p:nvPr>
        </p:nvSpPr>
        <p:spPr>
          <a:xfrm>
            <a:off x="8229600" y="6473952"/>
            <a:ext cx="758952" cy="246888"/>
          </a:xfrm>
        </p:spPr>
        <p:txBody>
          <a:bodyPr/>
          <a:lstStyle/>
          <a:p>
            <a:fld id="{9440A5AA-C0D2-4D1F-BBB6-E011A0F4F9A9}"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2"/>
      </p:bgRef>
    </p:bg>
    <p:spTree>
      <p:nvGrpSpPr>
        <p:cNvPr id="1" name=""/>
        <p:cNvGrpSpPr/>
        <p:nvPr/>
      </p:nvGrpSpPr>
      <p:grpSpPr>
        <a:xfrm>
          <a:off x="0" y="0"/>
          <a:ext cx="0" cy="0"/>
          <a:chOff x="0" y="0"/>
          <a:chExt cx="0" cy="0"/>
        </a:xfrm>
      </p:grpSpPr>
      <p:sp>
        <p:nvSpPr>
          <p:cNvPr id="7" name="Přímá spojnice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text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19" name="Zástupný symbol pro datum 18"/>
          <p:cNvSpPr>
            <a:spLocks noGrp="1"/>
          </p:cNvSpPr>
          <p:nvPr>
            <p:ph type="dt" sz="half" idx="10"/>
          </p:nvPr>
        </p:nvSpPr>
        <p:spPr/>
        <p:txBody>
          <a:bodyPr/>
          <a:lstStyle/>
          <a:p>
            <a:fld id="{3EE018FF-1548-49CD-B511-FE3BF6EB26A9}" type="datetimeFigureOut">
              <a:rPr lang="cs-CZ" smtClean="0"/>
              <a:t>8.2.2013</a:t>
            </a:fld>
            <a:endParaRPr lang="cs-CZ"/>
          </a:p>
        </p:txBody>
      </p:sp>
      <p:sp>
        <p:nvSpPr>
          <p:cNvPr id="11" name="Zástupný symbol pro zápatí 10"/>
          <p:cNvSpPr>
            <a:spLocks noGrp="1"/>
          </p:cNvSpPr>
          <p:nvPr>
            <p:ph type="ftr" sz="quarter" idx="11"/>
          </p:nvPr>
        </p:nvSpPr>
        <p:spPr/>
        <p:txBody>
          <a:bodyPr/>
          <a:lstStyle/>
          <a:p>
            <a:endParaRPr lang="cs-CZ"/>
          </a:p>
        </p:txBody>
      </p:sp>
      <p:sp>
        <p:nvSpPr>
          <p:cNvPr id="16" name="Zástupný symbol pro číslo snímku 15"/>
          <p:cNvSpPr>
            <a:spLocks noGrp="1"/>
          </p:cNvSpPr>
          <p:nvPr>
            <p:ph type="sldNum" sz="quarter" idx="12"/>
          </p:nvPr>
        </p:nvSpPr>
        <p:spPr/>
        <p:txBody>
          <a:bodyPr/>
          <a:lstStyle/>
          <a:p>
            <a:fld id="{9440A5AA-C0D2-4D1F-BBB6-E011A0F4F9A9}" type="slidenum">
              <a:rPr lang="cs-CZ" smtClean="0"/>
              <a:t>‹#›</a:t>
            </a:fld>
            <a:endParaRPr lang="cs-CZ"/>
          </a:p>
        </p:txBody>
      </p:sp>
      <p:sp>
        <p:nvSpPr>
          <p:cNvPr id="8" name="Nadpis 7"/>
          <p:cNvSpPr>
            <a:spLocks noGrp="1"/>
          </p:cNvSpPr>
          <p:nvPr>
            <p:ph type="title"/>
          </p:nvPr>
        </p:nvSpPr>
        <p:spPr>
          <a:xfrm>
            <a:off x="180475" y="2947085"/>
            <a:ext cx="8686800" cy="1184825"/>
          </a:xfrm>
        </p:spPr>
        <p:txBody>
          <a:bodyPr rtlCol="0" anchor="t"/>
          <a:lstStyle>
            <a:lvl1pPr algn="r">
              <a:defRPr/>
            </a:lvl1pPr>
          </a:lstStyle>
          <a:p>
            <a:r>
              <a:rPr kumimoji="0" lang="cs-CZ" smtClean="0"/>
              <a:t>Kliknutím lze upravit styl.</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0" name="Nadpis 19"/>
          <p:cNvSpPr>
            <a:spLocks noGrp="1"/>
          </p:cNvSpPr>
          <p:nvPr>
            <p:ph type="title"/>
          </p:nvPr>
        </p:nvSpPr>
        <p:spPr>
          <a:xfrm>
            <a:off x="301752" y="457200"/>
            <a:ext cx="8686800" cy="841248"/>
          </a:xfrm>
        </p:spPr>
        <p:txBody>
          <a:bodyPr/>
          <a:lstStyle/>
          <a:p>
            <a:r>
              <a:rPr kumimoji="0" lang="cs-CZ" smtClean="0"/>
              <a:t>Kliknutím lze upravit styl.</a:t>
            </a:r>
            <a:endParaRPr kumimoji="0" lang="en-US"/>
          </a:p>
        </p:txBody>
      </p:sp>
      <p:sp>
        <p:nvSpPr>
          <p:cNvPr id="14" name="Zástupný symbol pro obsah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0"/>
          </p:nvPr>
        </p:nvSpPr>
        <p:spPr/>
        <p:txBody>
          <a:bodyPr/>
          <a:lstStyle/>
          <a:p>
            <a:fld id="{3EE018FF-1548-49CD-B511-FE3BF6EB26A9}" type="datetimeFigureOut">
              <a:rPr lang="cs-CZ" smtClean="0"/>
              <a:t>8.2.2013</a:t>
            </a:fld>
            <a:endParaRPr lang="cs-CZ"/>
          </a:p>
        </p:txBody>
      </p:sp>
      <p:sp>
        <p:nvSpPr>
          <p:cNvPr id="10" name="Zástupný symbol pro zápatí 9"/>
          <p:cNvSpPr>
            <a:spLocks noGrp="1"/>
          </p:cNvSpPr>
          <p:nvPr>
            <p:ph type="ftr" sz="quarter" idx="11"/>
          </p:nvPr>
        </p:nvSpPr>
        <p:spPr/>
        <p:txBody>
          <a:bodyPr/>
          <a:lstStyle/>
          <a:p>
            <a:endParaRPr lang="cs-CZ"/>
          </a:p>
        </p:txBody>
      </p:sp>
      <p:sp>
        <p:nvSpPr>
          <p:cNvPr id="31" name="Zástupný symbol pro číslo snímku 30"/>
          <p:cNvSpPr>
            <a:spLocks noGrp="1"/>
          </p:cNvSpPr>
          <p:nvPr>
            <p:ph type="sldNum" sz="quarter" idx="12"/>
          </p:nvPr>
        </p:nvSpPr>
        <p:spPr/>
        <p:txBody>
          <a:bodyPr/>
          <a:lstStyle/>
          <a:p>
            <a:fld id="{9440A5AA-C0D2-4D1F-BBB6-E011A0F4F9A9}"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9" name="Nadpis 28"/>
          <p:cNvSpPr>
            <a:spLocks noGrp="1"/>
          </p:cNvSpPr>
          <p:nvPr>
            <p:ph type="title"/>
          </p:nvPr>
        </p:nvSpPr>
        <p:spPr>
          <a:xfrm>
            <a:off x="304800" y="5410200"/>
            <a:ext cx="8610600" cy="882650"/>
          </a:xfrm>
        </p:spPr>
        <p:txBody>
          <a:bodyPr anchor="ctr"/>
          <a:lstStyle>
            <a:lvl1pPr>
              <a:defRPr/>
            </a:lvl1p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25" name="Zástupný symbol pro text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4" name="Zástupný symbol pro obsah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8" name="Zástupný symbol pro obsah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0" name="Zástupný symbol pro datum 9"/>
          <p:cNvSpPr>
            <a:spLocks noGrp="1"/>
          </p:cNvSpPr>
          <p:nvPr>
            <p:ph type="dt" sz="half" idx="10"/>
          </p:nvPr>
        </p:nvSpPr>
        <p:spPr/>
        <p:txBody>
          <a:bodyPr/>
          <a:lstStyle/>
          <a:p>
            <a:fld id="{3EE018FF-1548-49CD-B511-FE3BF6EB26A9}" type="datetimeFigureOut">
              <a:rPr lang="cs-CZ" smtClean="0"/>
              <a:t>8.2.2013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a:xfrm>
            <a:off x="8229600" y="6477000"/>
            <a:ext cx="762000" cy="246888"/>
          </a:xfrm>
        </p:spPr>
        <p:txBody>
          <a:bodyPr/>
          <a:lstStyle/>
          <a:p>
            <a:fld id="{9440A5AA-C0D2-4D1F-BBB6-E011A0F4F9A9}" type="slidenum">
              <a:rPr lang="cs-CZ" smtClean="0"/>
              <a:t>‹#›</a:t>
            </a:fld>
            <a:endParaRPr lang="cs-CZ"/>
          </a:p>
        </p:txBody>
      </p:sp>
      <p:sp>
        <p:nvSpPr>
          <p:cNvPr id="11" name="Přímá spojnice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30" name="Nadpis 29"/>
          <p:cNvSpPr>
            <a:spLocks noGrp="1"/>
          </p:cNvSpPr>
          <p:nvPr>
            <p:ph type="title"/>
          </p:nvPr>
        </p:nvSpPr>
        <p:spPr>
          <a:xfrm>
            <a:off x="301752" y="457200"/>
            <a:ext cx="8686800" cy="841248"/>
          </a:xfrm>
        </p:spPr>
        <p:txBody>
          <a:bodyPr/>
          <a:lstStyle/>
          <a:p>
            <a:r>
              <a:rPr kumimoji="0" lang="cs-CZ" smtClean="0"/>
              <a:t>Kliknutím lze upravit styl.</a:t>
            </a:r>
            <a:endParaRPr kumimoji="0" lang="en-US"/>
          </a:p>
        </p:txBody>
      </p:sp>
      <p:sp>
        <p:nvSpPr>
          <p:cNvPr id="12" name="Zástupný symbol pro datum 11"/>
          <p:cNvSpPr>
            <a:spLocks noGrp="1"/>
          </p:cNvSpPr>
          <p:nvPr>
            <p:ph type="dt" sz="half" idx="10"/>
          </p:nvPr>
        </p:nvSpPr>
        <p:spPr/>
        <p:txBody>
          <a:bodyPr/>
          <a:lstStyle/>
          <a:p>
            <a:fld id="{3EE018FF-1548-49CD-B511-FE3BF6EB26A9}" type="datetimeFigureOut">
              <a:rPr lang="cs-CZ" smtClean="0"/>
              <a:t>8.2.2013</a:t>
            </a:fld>
            <a:endParaRPr lang="cs-CZ"/>
          </a:p>
        </p:txBody>
      </p:sp>
      <p:sp>
        <p:nvSpPr>
          <p:cNvPr id="21" name="Zástupný symbol pro zápatí 20"/>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440A5AA-C0D2-4D1F-BBB6-E011A0F4F9A9}"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fld id="{3EE018FF-1548-49CD-B511-FE3BF6EB26A9}" type="datetimeFigureOut">
              <a:rPr lang="cs-CZ" smtClean="0"/>
              <a:t>8.2.2013</a:t>
            </a:fld>
            <a:endParaRPr lang="cs-CZ"/>
          </a:p>
        </p:txBody>
      </p:sp>
      <p:sp>
        <p:nvSpPr>
          <p:cNvPr id="24" name="Zástupný symbol pro zápatí 23"/>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440A5AA-C0D2-4D1F-BBB6-E011A0F4F9A9}"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8" name="Přímá spojnice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Nadpis 11"/>
          <p:cNvSpPr>
            <a:spLocks noGrp="1"/>
          </p:cNvSpPr>
          <p:nvPr>
            <p:ph type="title"/>
          </p:nvPr>
        </p:nvSpPr>
        <p:spPr>
          <a:xfrm>
            <a:off x="457200" y="5486400"/>
            <a:ext cx="8458200" cy="520700"/>
          </a:xfrm>
        </p:spPr>
        <p:txBody>
          <a:bodyPr anchor="ctr"/>
          <a:lstStyle>
            <a:lvl1pPr algn="l">
              <a:buNone/>
              <a:defRPr sz="2000" b="1"/>
            </a:lvl1pPr>
          </a:lstStyle>
          <a:p>
            <a:r>
              <a:rPr kumimoji="0" lang="cs-CZ" smtClean="0"/>
              <a:t>Kliknutím lze upravit styl.</a:t>
            </a:r>
            <a:endParaRPr kumimoji="0" lang="en-US"/>
          </a:p>
        </p:txBody>
      </p:sp>
      <p:sp>
        <p:nvSpPr>
          <p:cNvPr id="26" name="Zástupný symbol pro text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14" name="Zástupný symbol pro obsah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Zástupný symbol pro datum 24"/>
          <p:cNvSpPr>
            <a:spLocks noGrp="1"/>
          </p:cNvSpPr>
          <p:nvPr>
            <p:ph type="dt" sz="half" idx="10"/>
          </p:nvPr>
        </p:nvSpPr>
        <p:spPr/>
        <p:txBody>
          <a:bodyPr/>
          <a:lstStyle/>
          <a:p>
            <a:fld id="{3EE018FF-1548-49CD-B511-FE3BF6EB26A9}" type="datetimeFigureOut">
              <a:rPr lang="cs-CZ" smtClean="0"/>
              <a:t>8.2.2013</a:t>
            </a:fld>
            <a:endParaRPr lang="cs-CZ"/>
          </a:p>
        </p:txBody>
      </p:sp>
      <p:sp>
        <p:nvSpPr>
          <p:cNvPr id="29" name="Zástupný symbol pro zápatí 28"/>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440A5AA-C0D2-4D1F-BBB6-E011A0F4F9A9}"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3" name="Zástupný symbol pro obrázek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cs-CZ" smtClean="0"/>
              <a:t>Kliknutím na ikonu přidáte obrázek.</a:t>
            </a:r>
            <a:endParaRPr kumimoji="0" lang="en-US" dirty="0"/>
          </a:p>
        </p:txBody>
      </p:sp>
      <p:sp>
        <p:nvSpPr>
          <p:cNvPr id="7" name="Zástupný symbol pro datum 6"/>
          <p:cNvSpPr>
            <a:spLocks noGrp="1"/>
          </p:cNvSpPr>
          <p:nvPr>
            <p:ph type="dt" sz="half" idx="10"/>
          </p:nvPr>
        </p:nvSpPr>
        <p:spPr/>
        <p:txBody>
          <a:bodyPr/>
          <a:lstStyle/>
          <a:p>
            <a:fld id="{3EE018FF-1548-49CD-B511-FE3BF6EB26A9}" type="datetimeFigureOut">
              <a:rPr lang="cs-CZ" smtClean="0"/>
              <a:t>8.2.2013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31" name="Zástupný symbol pro číslo snímku 30"/>
          <p:cNvSpPr>
            <a:spLocks noGrp="1"/>
          </p:cNvSpPr>
          <p:nvPr>
            <p:ph type="sldNum" sz="quarter" idx="12"/>
          </p:nvPr>
        </p:nvSpPr>
        <p:spPr/>
        <p:txBody>
          <a:bodyPr/>
          <a:lstStyle/>
          <a:p>
            <a:fld id="{9440A5AA-C0D2-4D1F-BBB6-E011A0F4F9A9}" type="slidenum">
              <a:rPr lang="cs-CZ" smtClean="0"/>
              <a:t>‹#›</a:t>
            </a:fld>
            <a:endParaRPr lang="cs-CZ"/>
          </a:p>
        </p:txBody>
      </p:sp>
      <p:sp>
        <p:nvSpPr>
          <p:cNvPr id="17" name="Nadpis 16"/>
          <p:cNvSpPr>
            <a:spLocks noGrp="1"/>
          </p:cNvSpPr>
          <p:nvPr>
            <p:ph type="title"/>
          </p:nvPr>
        </p:nvSpPr>
        <p:spPr>
          <a:xfrm>
            <a:off x="381000" y="4993760"/>
            <a:ext cx="5867400" cy="522288"/>
          </a:xfrm>
        </p:spPr>
        <p:txBody>
          <a:bodyPr anchor="ctr"/>
          <a:lstStyle>
            <a:lvl1pPr algn="l">
              <a:buNone/>
              <a:defRPr sz="2000" b="1"/>
            </a:lvl1pPr>
          </a:lstStyle>
          <a:p>
            <a:r>
              <a:rPr kumimoji="0" lang="cs-CZ" smtClean="0"/>
              <a:t>Kliknutím lze upravit styl.</a:t>
            </a:r>
            <a:endParaRPr kumimoji="0" lang="en-US"/>
          </a:p>
        </p:txBody>
      </p:sp>
      <p:sp>
        <p:nvSpPr>
          <p:cNvPr id="26" name="Zástupný symbol pro text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3EE018FF-1548-49CD-B511-FE3BF6EB26A9}" type="datetimeFigureOut">
              <a:rPr lang="cs-CZ" smtClean="0"/>
              <a:t>8.2.2013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440A5AA-C0D2-4D1F-BBB6-E011A0F4F9A9}"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58000" y="549276"/>
            <a:ext cx="182880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549276"/>
            <a:ext cx="62484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3EE018FF-1548-49CD-B511-FE3BF6EB26A9}" type="datetimeFigureOut">
              <a:rPr lang="cs-CZ" smtClean="0"/>
              <a:t>8.2.2013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440A5AA-C0D2-4D1F-BBB6-E011A0F4F9A9}"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římá spojnice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Zástupný symbol pro text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1" name="Zástupný symbol pro datum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fld id="{3EE018FF-1548-49CD-B511-FE3BF6EB26A9}" type="datetimeFigureOut">
              <a:rPr lang="cs-CZ" smtClean="0"/>
              <a:t>8.2.2013</a:t>
            </a:fld>
            <a:endParaRPr lang="cs-CZ"/>
          </a:p>
        </p:txBody>
      </p:sp>
      <p:sp>
        <p:nvSpPr>
          <p:cNvPr id="28" name="Zástupný symbol pro zápatí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endParaRPr lang="cs-CZ"/>
          </a:p>
        </p:txBody>
      </p:sp>
      <p:sp>
        <p:nvSpPr>
          <p:cNvPr id="5" name="Zástupný symbol pro číslo snímku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9440A5AA-C0D2-4D1F-BBB6-E011A0F4F9A9}" type="slidenum">
              <a:rPr lang="cs-CZ" smtClean="0"/>
              <a:t>‹#›</a:t>
            </a:fld>
            <a:endParaRPr lang="cs-CZ"/>
          </a:p>
        </p:txBody>
      </p:sp>
      <p:sp>
        <p:nvSpPr>
          <p:cNvPr id="10" name="Zástupný symbol pro nadpis 9"/>
          <p:cNvSpPr>
            <a:spLocks noGrp="1"/>
          </p:cNvSpPr>
          <p:nvPr>
            <p:ph type="title"/>
          </p:nvPr>
        </p:nvSpPr>
        <p:spPr>
          <a:xfrm>
            <a:off x="304800" y="457200"/>
            <a:ext cx="8686800" cy="838200"/>
          </a:xfrm>
          <a:prstGeom prst="rect">
            <a:avLst/>
          </a:prstGeom>
        </p:spPr>
        <p:txBody>
          <a:bodyPr vert="horz" anchor="ctr">
            <a:normAutofit/>
          </a:bodyPr>
          <a:lstStyle/>
          <a:p>
            <a:r>
              <a:rPr kumimoji="0" lang="cs-CZ" smtClean="0"/>
              <a:t>Kliknutím lze upravit styl.</a:t>
            </a:r>
            <a:endParaRPr kumimoji="0" lang="en-US"/>
          </a:p>
        </p:txBody>
      </p:sp>
      <p:sp>
        <p:nvSpPr>
          <p:cNvPr id="9" name="Přímá spojnice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Přímá spojnice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cs.wikipedia.org/wiki/Soubor:Falco_subbuteo_flying.jpg" TargetMode="External"/><Relationship Id="rId2" Type="http://schemas.openxmlformats.org/officeDocument/2006/relationships/hyperlink" Target="http://cs.wikipedia.org/wiki/Soubor:Aplomado_Falcon_portrait.jpg" TargetMode="External"/><Relationship Id="rId1" Type="http://schemas.openxmlformats.org/officeDocument/2006/relationships/slideLayout" Target="../slideLayouts/slideLayout2.xml"/><Relationship Id="rId5" Type="http://schemas.openxmlformats.org/officeDocument/2006/relationships/hyperlink" Target="http://cs.wikipedia.org/wiki/Soubor:Accipiter_gentilis_-injured_Goshawk.jpg" TargetMode="External"/><Relationship Id="rId4" Type="http://schemas.openxmlformats.org/officeDocument/2006/relationships/hyperlink" Target="http://cs.wikipedia.org/wiki/Soubor:Faucon_pelerin_7_mai.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sp>
        <p:nvSpPr>
          <p:cNvPr id="3" name="Zástupný symbol pro obsah 2"/>
          <p:cNvSpPr>
            <a:spLocks noGrp="1"/>
          </p:cNvSpPr>
          <p:nvPr>
            <p:ph idx="1"/>
          </p:nvPr>
        </p:nvSpPr>
        <p:spPr/>
        <p:txBody>
          <a:bodyPr>
            <a:normAutofit/>
          </a:bodyPr>
          <a:lstStyle/>
          <a:p>
            <a:r>
              <a:rPr lang="cs-CZ" sz="2400" dirty="0"/>
              <a:t>Škola: 		Základní škola a Mateřská škola, 					Kostelní 560, Svoboda n. Úpou,</a:t>
            </a:r>
          </a:p>
          <a:p>
            <a:pPr marL="0" indent="0">
              <a:buNone/>
            </a:pPr>
            <a:r>
              <a:rPr lang="cs-CZ" sz="2400" dirty="0"/>
              <a:t>			okres Trutnov </a:t>
            </a:r>
          </a:p>
          <a:p>
            <a:r>
              <a:rPr lang="cs-CZ" sz="2400" dirty="0"/>
              <a:t>Autor: 		Mgr. Hana </a:t>
            </a:r>
            <a:r>
              <a:rPr lang="cs-CZ" sz="2400" dirty="0" err="1"/>
              <a:t>Klomínská</a:t>
            </a:r>
            <a:endParaRPr lang="cs-CZ" sz="2400" dirty="0"/>
          </a:p>
          <a:p>
            <a:r>
              <a:rPr lang="cs-CZ" sz="2400" dirty="0"/>
              <a:t>Datum:  		prosinec  2012 </a:t>
            </a:r>
          </a:p>
          <a:p>
            <a:r>
              <a:rPr lang="cs-CZ" sz="2400" dirty="0"/>
              <a:t>Název: 		VY_12_INOVACE_1.2.1 </a:t>
            </a:r>
            <a:r>
              <a:rPr lang="cs-CZ" sz="2400" dirty="0" smtClean="0"/>
              <a:t>PRV1,2_35</a:t>
            </a:r>
            <a:endParaRPr lang="cs-CZ" sz="2400" dirty="0"/>
          </a:p>
          <a:p>
            <a:r>
              <a:rPr lang="cs-CZ" sz="2400" dirty="0"/>
              <a:t>Téma:		</a:t>
            </a:r>
            <a:r>
              <a:rPr lang="cs-CZ" sz="2400" dirty="0" smtClean="0"/>
              <a:t>Ostříž lesní a sokol stěhovavý</a:t>
            </a:r>
            <a:endParaRPr lang="cs-CZ" sz="2400" dirty="0"/>
          </a:p>
          <a:p>
            <a:r>
              <a:rPr lang="cs-CZ" sz="2400" dirty="0"/>
              <a:t>Ročník:		1. – 2.</a:t>
            </a:r>
          </a:p>
          <a:p>
            <a:r>
              <a:rPr lang="cs-CZ" sz="2400" dirty="0"/>
              <a:t>Číslo projektu:	CZ.1.07/1.4.00/21.3068</a:t>
            </a:r>
          </a:p>
          <a:p>
            <a:endParaRPr lang="cs-CZ" sz="2400" dirty="0"/>
          </a:p>
        </p:txBody>
      </p:sp>
      <p:pic>
        <p:nvPicPr>
          <p:cNvPr id="4" name="Zástupný symbol pro obsah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123728" y="82161"/>
            <a:ext cx="5270303" cy="972979"/>
          </a:xfrm>
          <a:prstGeom prst="rect">
            <a:avLst/>
          </a:prstGeom>
        </p:spPr>
      </p:pic>
    </p:spTree>
    <p:extLst>
      <p:ext uri="{BB962C8B-B14F-4D97-AF65-F5344CB8AC3E}">
        <p14:creationId xmlns:p14="http://schemas.microsoft.com/office/powerpoint/2010/main" val="303384655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2400" dirty="0" smtClean="0"/>
              <a:t>	</a:t>
            </a:r>
            <a:r>
              <a:rPr lang="cs-CZ" sz="2400" dirty="0"/>
              <a:t>anotace:</a:t>
            </a:r>
          </a:p>
        </p:txBody>
      </p:sp>
      <p:sp>
        <p:nvSpPr>
          <p:cNvPr id="3" name="Zástupný symbol pro obsah 2"/>
          <p:cNvSpPr>
            <a:spLocks noGrp="1"/>
          </p:cNvSpPr>
          <p:nvPr>
            <p:ph idx="1"/>
          </p:nvPr>
        </p:nvSpPr>
        <p:spPr>
          <a:xfrm>
            <a:off x="304800" y="1554162"/>
            <a:ext cx="8227640" cy="4525963"/>
          </a:xfrm>
        </p:spPr>
        <p:txBody>
          <a:bodyPr>
            <a:normAutofit/>
          </a:bodyPr>
          <a:lstStyle/>
          <a:p>
            <a:pPr algn="just"/>
            <a:r>
              <a:rPr lang="cs-CZ" sz="2400" dirty="0"/>
              <a:t>Materiál slouží k procvičování čtení s porozuměním v hodinách prvouky </a:t>
            </a:r>
            <a:r>
              <a:rPr lang="cs-CZ" sz="2400" dirty="0" smtClean="0"/>
              <a:t>ve věku 6 až 8 let. </a:t>
            </a:r>
            <a:r>
              <a:rPr lang="cs-CZ" sz="2400" dirty="0"/>
              <a:t>Lze ho využít jako motivační, výkladový nebo opakovací. Je určen pro práci na interaktivní tabuli nebo na folii. 	</a:t>
            </a:r>
            <a:endParaRPr lang="cs-CZ" sz="2400" dirty="0" smtClean="0"/>
          </a:p>
          <a:p>
            <a:pPr algn="just"/>
            <a:endParaRPr lang="cs-CZ" sz="2400" dirty="0"/>
          </a:p>
          <a:p>
            <a:pPr algn="just"/>
            <a:r>
              <a:rPr lang="cs-CZ" sz="2400" dirty="0"/>
              <a:t>Vytvořeno jako DUM do předmětu prvouka. Slouží jako doplněk k výuce o volně žijících zvířatech prostřednictvím vlastního čtení. 			</a:t>
            </a:r>
          </a:p>
          <a:p>
            <a:pPr marL="0" indent="0" algn="just">
              <a:buNone/>
            </a:pPr>
            <a:r>
              <a:rPr lang="cs-CZ" sz="2400" dirty="0"/>
              <a:t>		</a:t>
            </a:r>
          </a:p>
          <a:p>
            <a:pPr algn="just"/>
            <a:endParaRPr lang="cs-CZ" sz="2400" dirty="0"/>
          </a:p>
        </p:txBody>
      </p:sp>
    </p:spTree>
    <p:extLst>
      <p:ext uri="{BB962C8B-B14F-4D97-AF65-F5344CB8AC3E}">
        <p14:creationId xmlns:p14="http://schemas.microsoft.com/office/powerpoint/2010/main" val="350118759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				      Ostříž lesní</a:t>
            </a:r>
            <a:endParaRPr lang="cs-CZ" dirty="0"/>
          </a:p>
        </p:txBody>
      </p:sp>
      <p:pic>
        <p:nvPicPr>
          <p:cNvPr id="4" name="Zástupný symbol pro obsah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47564" y="1445833"/>
            <a:ext cx="3096344" cy="4431439"/>
          </a:xfrm>
        </p:spPr>
      </p:pic>
      <p:sp>
        <p:nvSpPr>
          <p:cNvPr id="3" name="TextovéPole 2"/>
          <p:cNvSpPr txBox="1"/>
          <p:nvPr/>
        </p:nvSpPr>
        <p:spPr>
          <a:xfrm>
            <a:off x="2843808" y="5563270"/>
            <a:ext cx="864096" cy="307777"/>
          </a:xfrm>
          <a:prstGeom prst="rect">
            <a:avLst/>
          </a:prstGeom>
          <a:noFill/>
        </p:spPr>
        <p:txBody>
          <a:bodyPr wrap="square" rtlCol="0">
            <a:spAutoFit/>
          </a:bodyPr>
          <a:lstStyle/>
          <a:p>
            <a:r>
              <a:rPr lang="cs-CZ" sz="1400" dirty="0" smtClean="0"/>
              <a:t> obr. 1</a:t>
            </a:r>
            <a:endParaRPr lang="cs-CZ" sz="1400" dirty="0"/>
          </a:p>
        </p:txBody>
      </p:sp>
      <p:sp>
        <p:nvSpPr>
          <p:cNvPr id="5" name="TextovéPole 4"/>
          <p:cNvSpPr txBox="1"/>
          <p:nvPr/>
        </p:nvSpPr>
        <p:spPr>
          <a:xfrm>
            <a:off x="7959426" y="3717032"/>
            <a:ext cx="861046" cy="307777"/>
          </a:xfrm>
          <a:prstGeom prst="rect">
            <a:avLst/>
          </a:prstGeom>
          <a:noFill/>
        </p:spPr>
        <p:txBody>
          <a:bodyPr wrap="square" rtlCol="0">
            <a:spAutoFit/>
          </a:bodyPr>
          <a:lstStyle/>
          <a:p>
            <a:r>
              <a:rPr lang="cs-CZ" sz="1400" dirty="0" smtClean="0"/>
              <a:t> </a:t>
            </a:r>
            <a:endParaRPr lang="cs-CZ" sz="1400" dirty="0"/>
          </a:p>
        </p:txBody>
      </p:sp>
      <p:sp>
        <p:nvSpPr>
          <p:cNvPr id="6" name="TextovéPole 5"/>
          <p:cNvSpPr txBox="1"/>
          <p:nvPr/>
        </p:nvSpPr>
        <p:spPr>
          <a:xfrm>
            <a:off x="4367446" y="2162760"/>
            <a:ext cx="3888432" cy="3416320"/>
          </a:xfrm>
          <a:prstGeom prst="rect">
            <a:avLst/>
          </a:prstGeom>
          <a:noFill/>
        </p:spPr>
        <p:txBody>
          <a:bodyPr wrap="square" rtlCol="0">
            <a:spAutoFit/>
          </a:bodyPr>
          <a:lstStyle/>
          <a:p>
            <a:pPr algn="ctr"/>
            <a:r>
              <a:rPr lang="cs-CZ" sz="2400" dirty="0" smtClean="0"/>
              <a:t>Už jste jistě někdy slyšeli : </a:t>
            </a:r>
          </a:p>
          <a:p>
            <a:pPr algn="ctr"/>
            <a:r>
              <a:rPr lang="cs-CZ" sz="2400" dirty="0" smtClean="0"/>
              <a:t>„ Má zrak jako ostříž.“</a:t>
            </a:r>
          </a:p>
          <a:p>
            <a:pPr algn="ctr"/>
            <a:r>
              <a:rPr lang="cs-CZ" sz="2400" dirty="0" smtClean="0"/>
              <a:t> </a:t>
            </a:r>
          </a:p>
          <a:p>
            <a:pPr algn="ctr"/>
            <a:r>
              <a:rPr lang="cs-CZ" sz="2400" dirty="0" smtClean="0"/>
              <a:t>Ostříž je dravec veliký asi jako holub domácí. U nás hnízdí jen málo ostřížů. Vyskytují se v lesích blízko rybníků. Na zimu odlétají do teplých krajin – do Afriky. </a:t>
            </a:r>
            <a:endParaRPr lang="cs-CZ" sz="2400" dirty="0"/>
          </a:p>
        </p:txBody>
      </p:sp>
    </p:spTree>
    <p:extLst>
      <p:ext uri="{BB962C8B-B14F-4D97-AF65-F5344CB8AC3E}">
        <p14:creationId xmlns:p14="http://schemas.microsoft.com/office/powerpoint/2010/main" val="3347092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100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2000"/>
                                        <p:tgtEl>
                                          <p:spTgt spid="4"/>
                                        </p:tgtEl>
                                      </p:cBhvr>
                                    </p:animEffect>
                                  </p:childTnLst>
                                </p:cTn>
                              </p:par>
                            </p:childTnLst>
                          </p:cTn>
                        </p:par>
                        <p:par>
                          <p:cTn id="8" fill="hold">
                            <p:stCondLst>
                              <p:cond delay="3000"/>
                            </p:stCondLst>
                            <p:childTnLst>
                              <p:par>
                                <p:cTn id="9" presetID="42" presetClass="entr" presetSubtype="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000"/>
                                        <p:tgtEl>
                                          <p:spTgt spid="6"/>
                                        </p:tgtEl>
                                      </p:cBhvr>
                                    </p:animEffect>
                                    <p:anim calcmode="lin" valueType="num">
                                      <p:cBhvr>
                                        <p:cTn id="12" dur="1000" fill="hold"/>
                                        <p:tgtEl>
                                          <p:spTgt spid="6"/>
                                        </p:tgtEl>
                                        <p:attrNameLst>
                                          <p:attrName>ppt_x</p:attrName>
                                        </p:attrNameLst>
                                      </p:cBhvr>
                                      <p:tavLst>
                                        <p:tav tm="0">
                                          <p:val>
                                            <p:strVal val="#ppt_x"/>
                                          </p:val>
                                        </p:tav>
                                        <p:tav tm="100000">
                                          <p:val>
                                            <p:strVal val="#ppt_x"/>
                                          </p:val>
                                        </p:tav>
                                      </p:tavLst>
                                    </p:anim>
                                    <p:anim calcmode="lin" valueType="num">
                                      <p:cBhvr>
                                        <p:cTn id="1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	jak ostříž loví?</a:t>
            </a:r>
            <a:endParaRPr lang="cs-CZ" dirty="0"/>
          </a:p>
        </p:txBody>
      </p:sp>
      <p:pic>
        <p:nvPicPr>
          <p:cNvPr id="4" name="Zástupný symbol pro obsah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932040" y="1772816"/>
            <a:ext cx="3960440" cy="4188810"/>
          </a:xfrm>
          <a:prstGeom prst="rect">
            <a:avLst/>
          </a:prstGeom>
        </p:spPr>
      </p:pic>
      <p:sp>
        <p:nvSpPr>
          <p:cNvPr id="6" name="TextovéPole 5"/>
          <p:cNvSpPr txBox="1"/>
          <p:nvPr/>
        </p:nvSpPr>
        <p:spPr>
          <a:xfrm>
            <a:off x="7740352" y="5541024"/>
            <a:ext cx="1080120" cy="307777"/>
          </a:xfrm>
          <a:prstGeom prst="rect">
            <a:avLst/>
          </a:prstGeom>
          <a:noFill/>
        </p:spPr>
        <p:txBody>
          <a:bodyPr wrap="square" rtlCol="0">
            <a:spAutoFit/>
          </a:bodyPr>
          <a:lstStyle/>
          <a:p>
            <a:r>
              <a:rPr lang="cs-CZ" sz="1400" dirty="0" smtClean="0"/>
              <a:t> obr. 2</a:t>
            </a:r>
            <a:endParaRPr lang="cs-CZ" sz="1400" dirty="0"/>
          </a:p>
        </p:txBody>
      </p:sp>
      <p:sp>
        <p:nvSpPr>
          <p:cNvPr id="7" name="TextovéPole 6"/>
          <p:cNvSpPr txBox="1"/>
          <p:nvPr/>
        </p:nvSpPr>
        <p:spPr>
          <a:xfrm>
            <a:off x="611560" y="1772816"/>
            <a:ext cx="3960440" cy="3416320"/>
          </a:xfrm>
          <a:prstGeom prst="rect">
            <a:avLst/>
          </a:prstGeom>
          <a:noFill/>
        </p:spPr>
        <p:txBody>
          <a:bodyPr wrap="square" rtlCol="0">
            <a:spAutoFit/>
          </a:bodyPr>
          <a:lstStyle/>
          <a:p>
            <a:pPr algn="ctr"/>
            <a:r>
              <a:rPr lang="cs-CZ" sz="2400" dirty="0" smtClean="0"/>
              <a:t>Tento drobný dravec je velice obratný letec a dokáže létat velmi rychle.</a:t>
            </a:r>
          </a:p>
          <a:p>
            <a:pPr algn="ctr"/>
            <a:endParaRPr lang="cs-CZ" sz="2400" dirty="0" smtClean="0"/>
          </a:p>
          <a:p>
            <a:pPr algn="ctr"/>
            <a:r>
              <a:rPr lang="cs-CZ" sz="2400" dirty="0" smtClean="0"/>
              <a:t>Za letu i loví. Většinou chytá hmyz jako například vážky </a:t>
            </a:r>
          </a:p>
          <a:p>
            <a:pPr algn="ctr"/>
            <a:r>
              <a:rPr lang="cs-CZ" sz="2400" dirty="0" smtClean="0"/>
              <a:t>a chrousty. Jeho kořistí bývají však i jiní ptáčci. Dokáže ulovit i obratnou vlaštovku. </a:t>
            </a:r>
            <a:endParaRPr lang="cs-CZ" sz="2400" dirty="0"/>
          </a:p>
        </p:txBody>
      </p:sp>
    </p:spTree>
    <p:extLst>
      <p:ext uri="{BB962C8B-B14F-4D97-AF65-F5344CB8AC3E}">
        <p14:creationId xmlns:p14="http://schemas.microsoft.com/office/powerpoint/2010/main" val="1933991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mph" presetSubtype="0" fill="hold" nodeType="withEffect">
                                  <p:stCondLst>
                                    <p:cond delay="1000"/>
                                  </p:stCondLst>
                                  <p:childTnLst>
                                    <p:animRot by="21600000">
                                      <p:cBhvr>
                                        <p:cTn id="6" dur="2000" fill="hold"/>
                                        <p:tgtEl>
                                          <p:spTgt spid="4"/>
                                        </p:tgtEl>
                                        <p:attrNameLst>
                                          <p:attrName>r</p:attrName>
                                        </p:attrNameLst>
                                      </p:cBhvr>
                                    </p:animRot>
                                  </p:childTnLst>
                                </p:cTn>
                              </p:par>
                            </p:childTnLst>
                          </p:cTn>
                        </p:par>
                        <p:par>
                          <p:cTn id="7" fill="hold">
                            <p:stCondLst>
                              <p:cond delay="3000"/>
                            </p:stCondLst>
                            <p:childTnLst>
                              <p:par>
                                <p:cTn id="8" presetID="42" presetClass="entr" presetSubtype="0" fill="hold" grpId="0" nodeType="afterEffect">
                                  <p:stCondLst>
                                    <p:cond delay="100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1000"/>
                                        <p:tgtEl>
                                          <p:spTgt spid="7"/>
                                        </p:tgtEl>
                                      </p:cBhvr>
                                    </p:animEffect>
                                    <p:anim calcmode="lin" valueType="num">
                                      <p:cBhvr>
                                        <p:cTn id="11" dur="1000" fill="hold"/>
                                        <p:tgtEl>
                                          <p:spTgt spid="7"/>
                                        </p:tgtEl>
                                        <p:attrNameLst>
                                          <p:attrName>ppt_x</p:attrName>
                                        </p:attrNameLst>
                                      </p:cBhvr>
                                      <p:tavLst>
                                        <p:tav tm="0">
                                          <p:val>
                                            <p:strVal val="#ppt_x"/>
                                          </p:val>
                                        </p:tav>
                                        <p:tav tm="100000">
                                          <p:val>
                                            <p:strVal val="#ppt_x"/>
                                          </p:val>
                                        </p:tav>
                                      </p:tavLst>
                                    </p:anim>
                                    <p:anim calcmode="lin" valueType="num">
                                      <p:cBhvr>
                                        <p:cTn id="12"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	sokol stěhovavý</a:t>
            </a:r>
            <a:endParaRPr lang="cs-CZ" dirty="0"/>
          </a:p>
        </p:txBody>
      </p:sp>
      <p:pic>
        <p:nvPicPr>
          <p:cNvPr id="5" name="Obrázek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3861" y="1556792"/>
            <a:ext cx="3165816" cy="4221088"/>
          </a:xfrm>
          <a:prstGeom prst="rect">
            <a:avLst/>
          </a:prstGeom>
        </p:spPr>
      </p:pic>
      <p:sp>
        <p:nvSpPr>
          <p:cNvPr id="6" name="Zástupný symbol pro obsah 5"/>
          <p:cNvSpPr>
            <a:spLocks noGrp="1"/>
          </p:cNvSpPr>
          <p:nvPr>
            <p:ph idx="1"/>
          </p:nvPr>
        </p:nvSpPr>
        <p:spPr>
          <a:xfrm>
            <a:off x="4139952" y="1700808"/>
            <a:ext cx="4176464" cy="4525963"/>
          </a:xfrm>
        </p:spPr>
        <p:txBody>
          <a:bodyPr>
            <a:normAutofit/>
          </a:bodyPr>
          <a:lstStyle/>
          <a:p>
            <a:pPr marL="0" indent="0" algn="ctr">
              <a:buNone/>
            </a:pPr>
            <a:r>
              <a:rPr lang="cs-CZ" sz="2400" dirty="0" smtClean="0"/>
              <a:t>Druhým velice obratným lovcem je sokol. Je veliký asi jako havran a rozpětí křídel má 1 metr. Při letu rychle mává křídly. Na svou kořist útočí </a:t>
            </a:r>
          </a:p>
          <a:p>
            <a:pPr marL="0" indent="0" algn="ctr">
              <a:buNone/>
            </a:pPr>
            <a:r>
              <a:rPr lang="cs-CZ" sz="2400" dirty="0" smtClean="0"/>
              <a:t>z výšky. Uchopí ji pak do svých pařátů. Je to nejrychlejší letec mezi dravci. Jeho kořistí bývají holubi, hrdličky, špačci, drozdi, rackové, kachny, ale i vlaštovky či pěnkavy. </a:t>
            </a:r>
            <a:endParaRPr lang="cs-CZ" sz="2400" dirty="0"/>
          </a:p>
        </p:txBody>
      </p:sp>
      <p:sp>
        <p:nvSpPr>
          <p:cNvPr id="7" name="TextovéPole 6"/>
          <p:cNvSpPr txBox="1"/>
          <p:nvPr/>
        </p:nvSpPr>
        <p:spPr>
          <a:xfrm>
            <a:off x="683861" y="5777880"/>
            <a:ext cx="863803" cy="307777"/>
          </a:xfrm>
          <a:prstGeom prst="rect">
            <a:avLst/>
          </a:prstGeom>
          <a:noFill/>
        </p:spPr>
        <p:txBody>
          <a:bodyPr wrap="square" rtlCol="0">
            <a:spAutoFit/>
          </a:bodyPr>
          <a:lstStyle/>
          <a:p>
            <a:r>
              <a:rPr lang="cs-CZ" sz="1400" dirty="0" smtClean="0"/>
              <a:t> obr. 3</a:t>
            </a:r>
            <a:endParaRPr lang="cs-CZ" sz="1400" dirty="0"/>
          </a:p>
        </p:txBody>
      </p:sp>
    </p:spTree>
    <p:extLst>
      <p:ext uri="{BB962C8B-B14F-4D97-AF65-F5344CB8AC3E}">
        <p14:creationId xmlns:p14="http://schemas.microsoft.com/office/powerpoint/2010/main" val="2607035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50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500"/>
                                        <p:tgtEl>
                                          <p:spTgt spid="5"/>
                                        </p:tgtEl>
                                      </p:cBhvr>
                                    </p:animEffect>
                                    <p:anim calcmode="lin" valueType="num">
                                      <p:cBhvr>
                                        <p:cTn id="8" dur="1500" fill="hold"/>
                                        <p:tgtEl>
                                          <p:spTgt spid="5"/>
                                        </p:tgtEl>
                                        <p:attrNameLst>
                                          <p:attrName>ppt_x</p:attrName>
                                        </p:attrNameLst>
                                      </p:cBhvr>
                                      <p:tavLst>
                                        <p:tav tm="0">
                                          <p:val>
                                            <p:strVal val="#ppt_x"/>
                                          </p:val>
                                        </p:tav>
                                        <p:tav tm="100000">
                                          <p:val>
                                            <p:strVal val="#ppt_x"/>
                                          </p:val>
                                        </p:tav>
                                      </p:tavLst>
                                    </p:anim>
                                    <p:anim calcmode="lin" valueType="num">
                                      <p:cBhvr>
                                        <p:cTn id="9" dur="15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grpId="0" nodeType="after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3000"/>
                            </p:stCondLst>
                            <p:childTnLst>
                              <p:par>
                                <p:cTn id="17" presetID="42" presetClass="entr" presetSubtype="0" fill="hold" grpId="0" nodeType="after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animEffect transition="in" filter="fade">
                                      <p:cBhvr>
                                        <p:cTn id="19" dur="1000"/>
                                        <p:tgtEl>
                                          <p:spTgt spid="6">
                                            <p:txEl>
                                              <p:pRg st="1" end="1"/>
                                            </p:txEl>
                                          </p:spTgt>
                                        </p:tgtEl>
                                      </p:cBhvr>
                                    </p:animEffect>
                                    <p:anim calcmode="lin" valueType="num">
                                      <p:cBhvr>
                                        <p:cTn id="20"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	jak sokol žije?</a:t>
            </a:r>
            <a:endParaRPr lang="cs-CZ" dirty="0"/>
          </a:p>
        </p:txBody>
      </p:sp>
      <p:pic>
        <p:nvPicPr>
          <p:cNvPr id="4" name="Zástupný symbol pro obsah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5534000" y="1600200"/>
            <a:ext cx="2926432" cy="2926432"/>
          </a:xfrm>
        </p:spPr>
      </p:pic>
      <p:pic>
        <p:nvPicPr>
          <p:cNvPr id="5" name="Obrázek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1560" y="1600200"/>
            <a:ext cx="3878560" cy="2908920"/>
          </a:xfrm>
          <a:prstGeom prst="rect">
            <a:avLst/>
          </a:prstGeom>
        </p:spPr>
      </p:pic>
      <p:sp>
        <p:nvSpPr>
          <p:cNvPr id="7" name="TextovéPole 6"/>
          <p:cNvSpPr txBox="1"/>
          <p:nvPr/>
        </p:nvSpPr>
        <p:spPr>
          <a:xfrm>
            <a:off x="395536" y="5085184"/>
            <a:ext cx="8496944" cy="1200329"/>
          </a:xfrm>
          <a:prstGeom prst="rect">
            <a:avLst/>
          </a:prstGeom>
          <a:noFill/>
        </p:spPr>
        <p:txBody>
          <a:bodyPr wrap="square" rtlCol="0">
            <a:spAutoFit/>
          </a:bodyPr>
          <a:lstStyle/>
          <a:p>
            <a:pPr algn="ctr"/>
            <a:r>
              <a:rPr lang="cs-CZ" sz="2400" dirty="0" smtClean="0"/>
              <a:t>V přírodě hnízdí sokol ve skalách, ve věžích nebo ve zříceninách hradů. Sami si hnízda nestaví. Využijí opuštěná hnízda jiných ptáků nebo jsou přímo na holé zemi. Na zimu odlétají na jih.</a:t>
            </a:r>
            <a:endParaRPr lang="cs-CZ" sz="2400" dirty="0"/>
          </a:p>
        </p:txBody>
      </p:sp>
      <p:sp>
        <p:nvSpPr>
          <p:cNvPr id="9" name="TextovéPole 8"/>
          <p:cNvSpPr txBox="1"/>
          <p:nvPr/>
        </p:nvSpPr>
        <p:spPr>
          <a:xfrm>
            <a:off x="611560" y="4509120"/>
            <a:ext cx="828092" cy="307777"/>
          </a:xfrm>
          <a:prstGeom prst="rect">
            <a:avLst/>
          </a:prstGeom>
          <a:noFill/>
        </p:spPr>
        <p:txBody>
          <a:bodyPr wrap="square" rtlCol="0">
            <a:spAutoFit/>
          </a:bodyPr>
          <a:lstStyle/>
          <a:p>
            <a:r>
              <a:rPr lang="cs-CZ" sz="1400" dirty="0" smtClean="0"/>
              <a:t> obr. 4</a:t>
            </a:r>
            <a:endParaRPr lang="cs-CZ" sz="1400" dirty="0"/>
          </a:p>
        </p:txBody>
      </p:sp>
      <p:sp>
        <p:nvSpPr>
          <p:cNvPr id="10" name="TextovéPole 9"/>
          <p:cNvSpPr txBox="1"/>
          <p:nvPr/>
        </p:nvSpPr>
        <p:spPr>
          <a:xfrm>
            <a:off x="5580112" y="4509120"/>
            <a:ext cx="864096" cy="307777"/>
          </a:xfrm>
          <a:prstGeom prst="rect">
            <a:avLst/>
          </a:prstGeom>
          <a:noFill/>
        </p:spPr>
        <p:txBody>
          <a:bodyPr wrap="square" rtlCol="0">
            <a:spAutoFit/>
          </a:bodyPr>
          <a:lstStyle/>
          <a:p>
            <a:r>
              <a:rPr lang="cs-CZ" sz="1400" dirty="0" smtClean="0"/>
              <a:t> obr. 5</a:t>
            </a:r>
            <a:endParaRPr lang="cs-CZ" sz="1400" dirty="0"/>
          </a:p>
        </p:txBody>
      </p:sp>
    </p:spTree>
    <p:extLst>
      <p:ext uri="{BB962C8B-B14F-4D97-AF65-F5344CB8AC3E}">
        <p14:creationId xmlns:p14="http://schemas.microsoft.com/office/powerpoint/2010/main" val="3645411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p:cTn id="7" dur="1500" fill="hold"/>
                                        <p:tgtEl>
                                          <p:spTgt spid="4"/>
                                        </p:tgtEl>
                                        <p:attrNameLst>
                                          <p:attrName>ppt_w</p:attrName>
                                        </p:attrNameLst>
                                      </p:cBhvr>
                                      <p:tavLst>
                                        <p:tav tm="0">
                                          <p:val>
                                            <p:fltVal val="0"/>
                                          </p:val>
                                        </p:tav>
                                        <p:tav tm="100000">
                                          <p:val>
                                            <p:strVal val="#ppt_w"/>
                                          </p:val>
                                        </p:tav>
                                      </p:tavLst>
                                    </p:anim>
                                    <p:anim calcmode="lin" valueType="num">
                                      <p:cBhvr>
                                        <p:cTn id="8" dur="1500" fill="hold"/>
                                        <p:tgtEl>
                                          <p:spTgt spid="4"/>
                                        </p:tgtEl>
                                        <p:attrNameLst>
                                          <p:attrName>ppt_h</p:attrName>
                                        </p:attrNameLst>
                                      </p:cBhvr>
                                      <p:tavLst>
                                        <p:tav tm="0">
                                          <p:val>
                                            <p:fltVal val="0"/>
                                          </p:val>
                                        </p:tav>
                                        <p:tav tm="100000">
                                          <p:val>
                                            <p:strVal val="#ppt_h"/>
                                          </p:val>
                                        </p:tav>
                                      </p:tavLst>
                                    </p:anim>
                                    <p:anim calcmode="lin" valueType="num">
                                      <p:cBhvr>
                                        <p:cTn id="9" dur="1500" fill="hold"/>
                                        <p:tgtEl>
                                          <p:spTgt spid="4"/>
                                        </p:tgtEl>
                                        <p:attrNameLst>
                                          <p:attrName>style.rotation</p:attrName>
                                        </p:attrNameLst>
                                      </p:cBhvr>
                                      <p:tavLst>
                                        <p:tav tm="0">
                                          <p:val>
                                            <p:fltVal val="90"/>
                                          </p:val>
                                        </p:tav>
                                        <p:tav tm="100000">
                                          <p:val>
                                            <p:fltVal val="0"/>
                                          </p:val>
                                        </p:tav>
                                      </p:tavLst>
                                    </p:anim>
                                    <p:animEffect transition="in" filter="fade">
                                      <p:cBhvr>
                                        <p:cTn id="10" dur="1500"/>
                                        <p:tgtEl>
                                          <p:spTgt spid="4"/>
                                        </p:tgtEl>
                                      </p:cBhvr>
                                    </p:animEffect>
                                  </p:childTnLst>
                                </p:cTn>
                              </p:par>
                            </p:childTnLst>
                          </p:cTn>
                        </p:par>
                        <p:par>
                          <p:cTn id="11" fill="hold">
                            <p:stCondLst>
                              <p:cond delay="2000"/>
                            </p:stCondLst>
                            <p:childTnLst>
                              <p:par>
                                <p:cTn id="12" presetID="6" presetClass="entr" presetSubtype="16" fill="hold" nodeType="afterEffect">
                                  <p:stCondLst>
                                    <p:cond delay="500"/>
                                  </p:stCondLst>
                                  <p:childTnLst>
                                    <p:set>
                                      <p:cBhvr>
                                        <p:cTn id="13" dur="1" fill="hold">
                                          <p:stCondLst>
                                            <p:cond delay="0"/>
                                          </p:stCondLst>
                                        </p:cTn>
                                        <p:tgtEl>
                                          <p:spTgt spid="5"/>
                                        </p:tgtEl>
                                        <p:attrNameLst>
                                          <p:attrName>style.visibility</p:attrName>
                                        </p:attrNameLst>
                                      </p:cBhvr>
                                      <p:to>
                                        <p:strVal val="visible"/>
                                      </p:to>
                                    </p:set>
                                    <p:animEffect transition="in" filter="circle(in)">
                                      <p:cBhvr>
                                        <p:cTn id="14" dur="2500"/>
                                        <p:tgtEl>
                                          <p:spTgt spid="5"/>
                                        </p:tgtEl>
                                      </p:cBhvr>
                                    </p:animEffect>
                                  </p:childTnLst>
                                </p:cTn>
                              </p:par>
                            </p:childTnLst>
                          </p:cTn>
                        </p:par>
                        <p:par>
                          <p:cTn id="15" fill="hold">
                            <p:stCondLst>
                              <p:cond delay="5000"/>
                            </p:stCondLst>
                            <p:childTnLst>
                              <p:par>
                                <p:cTn id="16" presetID="42" presetClass="entr" presetSubtype="0" fill="hold" grpId="0" nodeType="afterEffect">
                                  <p:stCondLst>
                                    <p:cond delay="100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1000"/>
                                        <p:tgtEl>
                                          <p:spTgt spid="7"/>
                                        </p:tgtEl>
                                      </p:cBhvr>
                                    </p:animEffect>
                                    <p:anim calcmode="lin" valueType="num">
                                      <p:cBhvr>
                                        <p:cTn id="19" dur="1000" fill="hold"/>
                                        <p:tgtEl>
                                          <p:spTgt spid="7"/>
                                        </p:tgtEl>
                                        <p:attrNameLst>
                                          <p:attrName>ppt_x</p:attrName>
                                        </p:attrNameLst>
                                      </p:cBhvr>
                                      <p:tavLst>
                                        <p:tav tm="0">
                                          <p:val>
                                            <p:strVal val="#ppt_x"/>
                                          </p:val>
                                        </p:tav>
                                        <p:tav tm="100000">
                                          <p:val>
                                            <p:strVal val="#ppt_x"/>
                                          </p:val>
                                        </p:tav>
                                      </p:tavLst>
                                    </p:anim>
                                    <p:anim calcmode="lin" valueType="num">
                                      <p:cBhvr>
                                        <p:cTn id="2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	otázky:</a:t>
            </a:r>
            <a:endParaRPr lang="cs-CZ" dirty="0"/>
          </a:p>
        </p:txBody>
      </p:sp>
      <p:sp>
        <p:nvSpPr>
          <p:cNvPr id="3" name="Zástupný symbol pro obsah 2"/>
          <p:cNvSpPr>
            <a:spLocks noGrp="1"/>
          </p:cNvSpPr>
          <p:nvPr>
            <p:ph idx="1"/>
          </p:nvPr>
        </p:nvSpPr>
        <p:spPr>
          <a:xfrm>
            <a:off x="304800" y="1554162"/>
            <a:ext cx="6355432" cy="4525963"/>
          </a:xfrm>
        </p:spPr>
        <p:txBody>
          <a:bodyPr>
            <a:normAutofit lnSpcReduction="10000"/>
          </a:bodyPr>
          <a:lstStyle/>
          <a:p>
            <a:pPr marL="514350" indent="-514350">
              <a:buFont typeface="+mj-lt"/>
              <a:buAutoNum type="arabicPeriod"/>
            </a:pPr>
            <a:r>
              <a:rPr lang="cs-CZ" sz="2400" dirty="0" smtClean="0"/>
              <a:t>Který dravec je rychlejší? Ostříž nebo sokol?</a:t>
            </a:r>
          </a:p>
          <a:p>
            <a:pPr marL="514350" indent="-514350">
              <a:buFont typeface="+mj-lt"/>
              <a:buAutoNum type="arabicPeriod"/>
            </a:pPr>
            <a:endParaRPr lang="cs-CZ" sz="2400" dirty="0"/>
          </a:p>
          <a:p>
            <a:pPr marL="514350" indent="-514350">
              <a:buFont typeface="+mj-lt"/>
              <a:buAutoNum type="arabicPeriod"/>
            </a:pPr>
            <a:r>
              <a:rPr lang="cs-CZ" sz="2400" dirty="0" smtClean="0"/>
              <a:t>Který z nich odlétá do teplých krajin?</a:t>
            </a:r>
          </a:p>
          <a:p>
            <a:pPr marL="514350" indent="-514350">
              <a:buFont typeface="+mj-lt"/>
              <a:buAutoNum type="arabicPeriod"/>
            </a:pPr>
            <a:r>
              <a:rPr lang="cs-CZ" sz="2400" dirty="0" smtClean="0"/>
              <a:t>Čím se živí ostříž?</a:t>
            </a:r>
          </a:p>
          <a:p>
            <a:pPr marL="514350" indent="-514350">
              <a:buFont typeface="+mj-lt"/>
              <a:buAutoNum type="arabicPeriod"/>
            </a:pPr>
            <a:r>
              <a:rPr lang="cs-CZ" sz="2400" dirty="0" smtClean="0"/>
              <a:t>Co loví sokol?</a:t>
            </a:r>
          </a:p>
          <a:p>
            <a:pPr marL="514350" indent="-514350">
              <a:buFont typeface="+mj-lt"/>
              <a:buAutoNum type="arabicPeriod"/>
            </a:pPr>
            <a:endParaRPr lang="cs-CZ" sz="2400" dirty="0" smtClean="0"/>
          </a:p>
          <a:p>
            <a:pPr marL="514350" indent="-514350">
              <a:buFont typeface="+mj-lt"/>
              <a:buAutoNum type="arabicPeriod"/>
            </a:pPr>
            <a:endParaRPr lang="cs-CZ" sz="2400" dirty="0"/>
          </a:p>
          <a:p>
            <a:pPr marL="514350" indent="-514350">
              <a:buFont typeface="+mj-lt"/>
              <a:buAutoNum type="arabicPeriod"/>
            </a:pPr>
            <a:r>
              <a:rPr lang="cs-CZ" sz="2400" dirty="0" smtClean="0"/>
              <a:t>Jak oba dravci loví?</a:t>
            </a:r>
          </a:p>
          <a:p>
            <a:pPr marL="514350" indent="-514350">
              <a:buFont typeface="+mj-lt"/>
              <a:buAutoNum type="arabicPeriod"/>
            </a:pPr>
            <a:endParaRPr lang="cs-CZ" sz="2400" dirty="0" smtClean="0"/>
          </a:p>
          <a:p>
            <a:pPr marL="514350" indent="-514350">
              <a:buFont typeface="+mj-lt"/>
              <a:buAutoNum type="arabicPeriod"/>
            </a:pPr>
            <a:r>
              <a:rPr lang="cs-CZ" sz="2400" dirty="0" smtClean="0"/>
              <a:t>Který z nich je větší?</a:t>
            </a:r>
          </a:p>
          <a:p>
            <a:pPr marL="0" indent="0">
              <a:buNone/>
            </a:pPr>
            <a:r>
              <a:rPr lang="cs-CZ" sz="2400" dirty="0" smtClean="0"/>
              <a:t> </a:t>
            </a:r>
            <a:endParaRPr lang="cs-CZ" sz="2400" dirty="0"/>
          </a:p>
        </p:txBody>
      </p:sp>
      <p:sp>
        <p:nvSpPr>
          <p:cNvPr id="5" name="TextovéPole 4"/>
          <p:cNvSpPr txBox="1"/>
          <p:nvPr/>
        </p:nvSpPr>
        <p:spPr>
          <a:xfrm>
            <a:off x="6732240" y="1561875"/>
            <a:ext cx="2016224" cy="369332"/>
          </a:xfrm>
          <a:prstGeom prst="rect">
            <a:avLst/>
          </a:prstGeom>
          <a:solidFill>
            <a:schemeClr val="accent1"/>
          </a:solidFill>
        </p:spPr>
        <p:txBody>
          <a:bodyPr wrap="square" rtlCol="0">
            <a:spAutoFit/>
          </a:bodyPr>
          <a:lstStyle/>
          <a:p>
            <a:r>
              <a:rPr lang="cs-CZ" dirty="0" smtClean="0"/>
              <a:t>       Je to sokol.</a:t>
            </a:r>
            <a:endParaRPr lang="cs-CZ" dirty="0"/>
          </a:p>
        </p:txBody>
      </p:sp>
      <p:sp>
        <p:nvSpPr>
          <p:cNvPr id="8" name="TextovéPole 7"/>
          <p:cNvSpPr txBox="1"/>
          <p:nvPr/>
        </p:nvSpPr>
        <p:spPr>
          <a:xfrm>
            <a:off x="6023593" y="2240014"/>
            <a:ext cx="2736304" cy="369332"/>
          </a:xfrm>
          <a:prstGeom prst="rect">
            <a:avLst/>
          </a:prstGeom>
          <a:solidFill>
            <a:schemeClr val="accent1"/>
          </a:solidFill>
        </p:spPr>
        <p:txBody>
          <a:bodyPr wrap="square" rtlCol="0">
            <a:spAutoFit/>
          </a:bodyPr>
          <a:lstStyle/>
          <a:p>
            <a:r>
              <a:rPr lang="cs-CZ" dirty="0" smtClean="0"/>
              <a:t>      Oba. Sokol i ostříž.</a:t>
            </a:r>
            <a:endParaRPr lang="cs-CZ" dirty="0"/>
          </a:p>
        </p:txBody>
      </p:sp>
      <p:sp>
        <p:nvSpPr>
          <p:cNvPr id="9" name="TextovéPole 8"/>
          <p:cNvSpPr txBox="1"/>
          <p:nvPr/>
        </p:nvSpPr>
        <p:spPr>
          <a:xfrm>
            <a:off x="3938881" y="2996952"/>
            <a:ext cx="4809583" cy="369332"/>
          </a:xfrm>
          <a:prstGeom prst="rect">
            <a:avLst/>
          </a:prstGeom>
          <a:solidFill>
            <a:schemeClr val="accent1"/>
          </a:solidFill>
        </p:spPr>
        <p:txBody>
          <a:bodyPr wrap="square" rtlCol="0">
            <a:spAutoFit/>
          </a:bodyPr>
          <a:lstStyle/>
          <a:p>
            <a:r>
              <a:rPr lang="cs-CZ" dirty="0" smtClean="0"/>
              <a:t>  Ostříž loví převážně hmyz nebo drobné ptáčky.</a:t>
            </a:r>
            <a:endParaRPr lang="cs-CZ" dirty="0"/>
          </a:p>
        </p:txBody>
      </p:sp>
      <p:sp>
        <p:nvSpPr>
          <p:cNvPr id="10" name="TextovéPole 9"/>
          <p:cNvSpPr txBox="1"/>
          <p:nvPr/>
        </p:nvSpPr>
        <p:spPr>
          <a:xfrm>
            <a:off x="983032" y="3676382"/>
            <a:ext cx="7776865" cy="369332"/>
          </a:xfrm>
          <a:prstGeom prst="rect">
            <a:avLst/>
          </a:prstGeom>
          <a:solidFill>
            <a:schemeClr val="accent1"/>
          </a:solidFill>
        </p:spPr>
        <p:txBody>
          <a:bodyPr wrap="square" rtlCol="0">
            <a:spAutoFit/>
          </a:bodyPr>
          <a:lstStyle/>
          <a:p>
            <a:r>
              <a:rPr lang="cs-CZ" dirty="0" smtClean="0"/>
              <a:t>Sokol loví jiné ptáky. Holuby, hrdličky, špačky, drozdy, racky, kachny  i vlaštovky.</a:t>
            </a:r>
            <a:endParaRPr lang="cs-CZ" dirty="0"/>
          </a:p>
        </p:txBody>
      </p:sp>
      <p:sp>
        <p:nvSpPr>
          <p:cNvPr id="11" name="TextovéPole 10"/>
          <p:cNvSpPr txBox="1"/>
          <p:nvPr/>
        </p:nvSpPr>
        <p:spPr>
          <a:xfrm>
            <a:off x="4678887" y="4437112"/>
            <a:ext cx="4115889" cy="369332"/>
          </a:xfrm>
          <a:prstGeom prst="rect">
            <a:avLst/>
          </a:prstGeom>
          <a:solidFill>
            <a:schemeClr val="accent1"/>
          </a:solidFill>
        </p:spPr>
        <p:txBody>
          <a:bodyPr wrap="square" rtlCol="0">
            <a:spAutoFit/>
          </a:bodyPr>
          <a:lstStyle/>
          <a:p>
            <a:r>
              <a:rPr lang="cs-CZ" dirty="0" smtClean="0"/>
              <a:t>   Oba loví za letu, jsou obratní a rychlí. </a:t>
            </a:r>
            <a:endParaRPr lang="cs-CZ" dirty="0"/>
          </a:p>
        </p:txBody>
      </p:sp>
      <p:sp>
        <p:nvSpPr>
          <p:cNvPr id="12" name="TextovéPole 11"/>
          <p:cNvSpPr txBox="1"/>
          <p:nvPr/>
        </p:nvSpPr>
        <p:spPr>
          <a:xfrm>
            <a:off x="5398967" y="5157192"/>
            <a:ext cx="3349497" cy="369332"/>
          </a:xfrm>
          <a:prstGeom prst="rect">
            <a:avLst/>
          </a:prstGeom>
          <a:solidFill>
            <a:schemeClr val="accent1"/>
          </a:solidFill>
        </p:spPr>
        <p:txBody>
          <a:bodyPr wrap="square" rtlCol="0">
            <a:spAutoFit/>
          </a:bodyPr>
          <a:lstStyle/>
          <a:p>
            <a:r>
              <a:rPr lang="cs-CZ" dirty="0" smtClean="0"/>
              <a:t>   Větší je sokol, asi jako havran.</a:t>
            </a:r>
            <a:endParaRPr lang="cs-CZ" dirty="0"/>
          </a:p>
        </p:txBody>
      </p:sp>
    </p:spTree>
    <p:extLst>
      <p:ext uri="{BB962C8B-B14F-4D97-AF65-F5344CB8AC3E}">
        <p14:creationId xmlns:p14="http://schemas.microsoft.com/office/powerpoint/2010/main" val="1901359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50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750"/>
                                        <p:tgtEl>
                                          <p:spTgt spid="3">
                                            <p:txEl>
                                              <p:pRg st="0" end="0"/>
                                            </p:txEl>
                                          </p:spTgt>
                                        </p:tgtEl>
                                      </p:cBhvr>
                                    </p:animEffect>
                                    <p:anim calcmode="lin" valueType="num">
                                      <p:cBhvr>
                                        <p:cTn id="8" dur="175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75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50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750"/>
                                        <p:tgtEl>
                                          <p:spTgt spid="3">
                                            <p:txEl>
                                              <p:pRg st="2" end="2"/>
                                            </p:txEl>
                                          </p:spTgt>
                                        </p:tgtEl>
                                      </p:cBhvr>
                                    </p:animEffect>
                                    <p:anim calcmode="lin" valueType="num">
                                      <p:cBhvr>
                                        <p:cTn id="13" dur="175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75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50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750"/>
                                        <p:tgtEl>
                                          <p:spTgt spid="3">
                                            <p:txEl>
                                              <p:pRg st="3" end="3"/>
                                            </p:txEl>
                                          </p:spTgt>
                                        </p:tgtEl>
                                      </p:cBhvr>
                                    </p:animEffect>
                                    <p:anim calcmode="lin" valueType="num">
                                      <p:cBhvr>
                                        <p:cTn id="18" dur="175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750" fill="hold"/>
                                        <p:tgtEl>
                                          <p:spTgt spid="3">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50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750"/>
                                        <p:tgtEl>
                                          <p:spTgt spid="3">
                                            <p:txEl>
                                              <p:pRg st="4" end="4"/>
                                            </p:txEl>
                                          </p:spTgt>
                                        </p:tgtEl>
                                      </p:cBhvr>
                                    </p:animEffect>
                                    <p:anim calcmode="lin" valueType="num">
                                      <p:cBhvr>
                                        <p:cTn id="23" dur="175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4" dur="1750" fill="hold"/>
                                        <p:tgtEl>
                                          <p:spTgt spid="3">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50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1750"/>
                                        <p:tgtEl>
                                          <p:spTgt spid="3">
                                            <p:txEl>
                                              <p:pRg st="7" end="7"/>
                                            </p:txEl>
                                          </p:spTgt>
                                        </p:tgtEl>
                                      </p:cBhvr>
                                    </p:animEffect>
                                    <p:anim calcmode="lin" valueType="num">
                                      <p:cBhvr>
                                        <p:cTn id="28" dur="175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29" dur="1750" fill="hold"/>
                                        <p:tgtEl>
                                          <p:spTgt spid="3">
                                            <p:txEl>
                                              <p:pRg st="7" end="7"/>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500"/>
                                  </p:stCondLst>
                                  <p:childTnLst>
                                    <p:set>
                                      <p:cBhvr>
                                        <p:cTn id="31" dur="1" fill="hold">
                                          <p:stCondLst>
                                            <p:cond delay="0"/>
                                          </p:stCondLst>
                                        </p:cTn>
                                        <p:tgtEl>
                                          <p:spTgt spid="3">
                                            <p:txEl>
                                              <p:pRg st="9" end="9"/>
                                            </p:txEl>
                                          </p:spTgt>
                                        </p:tgtEl>
                                        <p:attrNameLst>
                                          <p:attrName>style.visibility</p:attrName>
                                        </p:attrNameLst>
                                      </p:cBhvr>
                                      <p:to>
                                        <p:strVal val="visible"/>
                                      </p:to>
                                    </p:set>
                                    <p:animEffect transition="in" filter="fade">
                                      <p:cBhvr>
                                        <p:cTn id="32" dur="1750"/>
                                        <p:tgtEl>
                                          <p:spTgt spid="3">
                                            <p:txEl>
                                              <p:pRg st="9" end="9"/>
                                            </p:txEl>
                                          </p:spTgt>
                                        </p:tgtEl>
                                      </p:cBhvr>
                                    </p:animEffect>
                                    <p:anim calcmode="lin" valueType="num">
                                      <p:cBhvr>
                                        <p:cTn id="33" dur="175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34" dur="1750" fill="hold"/>
                                        <p:tgtEl>
                                          <p:spTgt spid="3">
                                            <p:txEl>
                                              <p:pRg st="9" end="9"/>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500"/>
                                  </p:stCondLst>
                                  <p:childTnLst>
                                    <p:set>
                                      <p:cBhvr>
                                        <p:cTn id="36" dur="1" fill="hold">
                                          <p:stCondLst>
                                            <p:cond delay="0"/>
                                          </p:stCondLst>
                                        </p:cTn>
                                        <p:tgtEl>
                                          <p:spTgt spid="3">
                                            <p:txEl>
                                              <p:pRg st="10" end="10"/>
                                            </p:txEl>
                                          </p:spTgt>
                                        </p:tgtEl>
                                        <p:attrNameLst>
                                          <p:attrName>style.visibility</p:attrName>
                                        </p:attrNameLst>
                                      </p:cBhvr>
                                      <p:to>
                                        <p:strVal val="visible"/>
                                      </p:to>
                                    </p:set>
                                    <p:animEffect transition="in" filter="fade">
                                      <p:cBhvr>
                                        <p:cTn id="37" dur="1750"/>
                                        <p:tgtEl>
                                          <p:spTgt spid="3">
                                            <p:txEl>
                                              <p:pRg st="10" end="10"/>
                                            </p:txEl>
                                          </p:spTgt>
                                        </p:tgtEl>
                                      </p:cBhvr>
                                    </p:animEffect>
                                    <p:anim calcmode="lin" valueType="num">
                                      <p:cBhvr>
                                        <p:cTn id="38" dur="175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39" dur="175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6" presetClass="entr" presetSubtype="16" fill="hold" grpId="0" nodeType="clickEffect">
                                  <p:stCondLst>
                                    <p:cond delay="500"/>
                                  </p:stCondLst>
                                  <p:childTnLst>
                                    <p:set>
                                      <p:cBhvr>
                                        <p:cTn id="43" dur="1" fill="hold">
                                          <p:stCondLst>
                                            <p:cond delay="0"/>
                                          </p:stCondLst>
                                        </p:cTn>
                                        <p:tgtEl>
                                          <p:spTgt spid="5"/>
                                        </p:tgtEl>
                                        <p:attrNameLst>
                                          <p:attrName>style.visibility</p:attrName>
                                        </p:attrNameLst>
                                      </p:cBhvr>
                                      <p:to>
                                        <p:strVal val="visible"/>
                                      </p:to>
                                    </p:set>
                                    <p:animEffect transition="in" filter="circle(in)">
                                      <p:cBhvr>
                                        <p:cTn id="44" dur="2000"/>
                                        <p:tgtEl>
                                          <p:spTgt spid="5"/>
                                        </p:tgtEl>
                                      </p:cBhvr>
                                    </p:animEffect>
                                  </p:childTnLst>
                                </p:cTn>
                              </p:par>
                            </p:childTnLst>
                          </p:cTn>
                        </p:par>
                      </p:childTnLst>
                    </p:cTn>
                  </p:par>
                  <p:par>
                    <p:cTn id="45" fill="hold">
                      <p:stCondLst>
                        <p:cond delay="indefinite"/>
                      </p:stCondLst>
                      <p:childTnLst>
                        <p:par>
                          <p:cTn id="46" fill="hold">
                            <p:stCondLst>
                              <p:cond delay="0"/>
                            </p:stCondLst>
                            <p:childTnLst>
                              <p:par>
                                <p:cTn id="47" presetID="6" presetClass="entr" presetSubtype="16" fill="hold" grpId="0" nodeType="clickEffect">
                                  <p:stCondLst>
                                    <p:cond delay="500"/>
                                  </p:stCondLst>
                                  <p:childTnLst>
                                    <p:set>
                                      <p:cBhvr>
                                        <p:cTn id="48" dur="1" fill="hold">
                                          <p:stCondLst>
                                            <p:cond delay="0"/>
                                          </p:stCondLst>
                                        </p:cTn>
                                        <p:tgtEl>
                                          <p:spTgt spid="8"/>
                                        </p:tgtEl>
                                        <p:attrNameLst>
                                          <p:attrName>style.visibility</p:attrName>
                                        </p:attrNameLst>
                                      </p:cBhvr>
                                      <p:to>
                                        <p:strVal val="visible"/>
                                      </p:to>
                                    </p:set>
                                    <p:animEffect transition="in" filter="circle(in)">
                                      <p:cBhvr>
                                        <p:cTn id="49" dur="2500"/>
                                        <p:tgtEl>
                                          <p:spTgt spid="8"/>
                                        </p:tgtEl>
                                      </p:cBhvr>
                                    </p:animEffect>
                                  </p:childTnLst>
                                </p:cTn>
                              </p:par>
                            </p:childTnLst>
                          </p:cTn>
                        </p:par>
                      </p:childTnLst>
                    </p:cTn>
                  </p:par>
                  <p:par>
                    <p:cTn id="50" fill="hold">
                      <p:stCondLst>
                        <p:cond delay="indefinite"/>
                      </p:stCondLst>
                      <p:childTnLst>
                        <p:par>
                          <p:cTn id="51" fill="hold">
                            <p:stCondLst>
                              <p:cond delay="0"/>
                            </p:stCondLst>
                            <p:childTnLst>
                              <p:par>
                                <p:cTn id="52" presetID="6" presetClass="entr" presetSubtype="16" fill="hold" grpId="0" nodeType="clickEffect">
                                  <p:stCondLst>
                                    <p:cond delay="500"/>
                                  </p:stCondLst>
                                  <p:childTnLst>
                                    <p:set>
                                      <p:cBhvr>
                                        <p:cTn id="53" dur="1" fill="hold">
                                          <p:stCondLst>
                                            <p:cond delay="0"/>
                                          </p:stCondLst>
                                        </p:cTn>
                                        <p:tgtEl>
                                          <p:spTgt spid="9"/>
                                        </p:tgtEl>
                                        <p:attrNameLst>
                                          <p:attrName>style.visibility</p:attrName>
                                        </p:attrNameLst>
                                      </p:cBhvr>
                                      <p:to>
                                        <p:strVal val="visible"/>
                                      </p:to>
                                    </p:set>
                                    <p:animEffect transition="in" filter="circle(in)">
                                      <p:cBhvr>
                                        <p:cTn id="54" dur="2500"/>
                                        <p:tgtEl>
                                          <p:spTgt spid="9"/>
                                        </p:tgtEl>
                                      </p:cBhvr>
                                    </p:animEffect>
                                  </p:childTnLst>
                                </p:cTn>
                              </p:par>
                            </p:childTnLst>
                          </p:cTn>
                        </p:par>
                      </p:childTnLst>
                    </p:cTn>
                  </p:par>
                  <p:par>
                    <p:cTn id="55" fill="hold">
                      <p:stCondLst>
                        <p:cond delay="indefinite"/>
                      </p:stCondLst>
                      <p:childTnLst>
                        <p:par>
                          <p:cTn id="56" fill="hold">
                            <p:stCondLst>
                              <p:cond delay="0"/>
                            </p:stCondLst>
                            <p:childTnLst>
                              <p:par>
                                <p:cTn id="57" presetID="6" presetClass="entr" presetSubtype="16" fill="hold" grpId="0" nodeType="clickEffect">
                                  <p:stCondLst>
                                    <p:cond delay="500"/>
                                  </p:stCondLst>
                                  <p:childTnLst>
                                    <p:set>
                                      <p:cBhvr>
                                        <p:cTn id="58" dur="1" fill="hold">
                                          <p:stCondLst>
                                            <p:cond delay="0"/>
                                          </p:stCondLst>
                                        </p:cTn>
                                        <p:tgtEl>
                                          <p:spTgt spid="10"/>
                                        </p:tgtEl>
                                        <p:attrNameLst>
                                          <p:attrName>style.visibility</p:attrName>
                                        </p:attrNameLst>
                                      </p:cBhvr>
                                      <p:to>
                                        <p:strVal val="visible"/>
                                      </p:to>
                                    </p:set>
                                    <p:animEffect transition="in" filter="circle(in)">
                                      <p:cBhvr>
                                        <p:cTn id="59" dur="2500"/>
                                        <p:tgtEl>
                                          <p:spTgt spid="10"/>
                                        </p:tgtEl>
                                      </p:cBhvr>
                                    </p:animEffect>
                                  </p:childTnLst>
                                </p:cTn>
                              </p:par>
                            </p:childTnLst>
                          </p:cTn>
                        </p:par>
                      </p:childTnLst>
                    </p:cTn>
                  </p:par>
                  <p:par>
                    <p:cTn id="60" fill="hold">
                      <p:stCondLst>
                        <p:cond delay="indefinite"/>
                      </p:stCondLst>
                      <p:childTnLst>
                        <p:par>
                          <p:cTn id="61" fill="hold">
                            <p:stCondLst>
                              <p:cond delay="0"/>
                            </p:stCondLst>
                            <p:childTnLst>
                              <p:par>
                                <p:cTn id="62" presetID="6" presetClass="entr" presetSubtype="16" fill="hold" grpId="0" nodeType="clickEffect">
                                  <p:stCondLst>
                                    <p:cond delay="500"/>
                                  </p:stCondLst>
                                  <p:childTnLst>
                                    <p:set>
                                      <p:cBhvr>
                                        <p:cTn id="63" dur="1" fill="hold">
                                          <p:stCondLst>
                                            <p:cond delay="0"/>
                                          </p:stCondLst>
                                        </p:cTn>
                                        <p:tgtEl>
                                          <p:spTgt spid="11"/>
                                        </p:tgtEl>
                                        <p:attrNameLst>
                                          <p:attrName>style.visibility</p:attrName>
                                        </p:attrNameLst>
                                      </p:cBhvr>
                                      <p:to>
                                        <p:strVal val="visible"/>
                                      </p:to>
                                    </p:set>
                                    <p:animEffect transition="in" filter="circle(in)">
                                      <p:cBhvr>
                                        <p:cTn id="64" dur="2500"/>
                                        <p:tgtEl>
                                          <p:spTgt spid="11"/>
                                        </p:tgtEl>
                                      </p:cBhvr>
                                    </p:animEffect>
                                  </p:childTnLst>
                                </p:cTn>
                              </p:par>
                            </p:childTnLst>
                          </p:cTn>
                        </p:par>
                      </p:childTnLst>
                    </p:cTn>
                  </p:par>
                  <p:par>
                    <p:cTn id="65" fill="hold">
                      <p:stCondLst>
                        <p:cond delay="indefinite"/>
                      </p:stCondLst>
                      <p:childTnLst>
                        <p:par>
                          <p:cTn id="66" fill="hold">
                            <p:stCondLst>
                              <p:cond delay="0"/>
                            </p:stCondLst>
                            <p:childTnLst>
                              <p:par>
                                <p:cTn id="67" presetID="6" presetClass="entr" presetSubtype="16" fill="hold" grpId="0" nodeType="clickEffect">
                                  <p:stCondLst>
                                    <p:cond delay="500"/>
                                  </p:stCondLst>
                                  <p:childTnLst>
                                    <p:set>
                                      <p:cBhvr>
                                        <p:cTn id="68" dur="1" fill="hold">
                                          <p:stCondLst>
                                            <p:cond delay="0"/>
                                          </p:stCondLst>
                                        </p:cTn>
                                        <p:tgtEl>
                                          <p:spTgt spid="12"/>
                                        </p:tgtEl>
                                        <p:attrNameLst>
                                          <p:attrName>style.visibility</p:attrName>
                                        </p:attrNameLst>
                                      </p:cBhvr>
                                      <p:to>
                                        <p:strVal val="visible"/>
                                      </p:to>
                                    </p:set>
                                    <p:animEffect transition="in" filter="circle(in)">
                                      <p:cBhvr>
                                        <p:cTn id="69" dur="2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8" grpId="0" animBg="1"/>
      <p:bldP spid="9" grpId="0" animBg="1"/>
      <p:bldP spid="10" grpId="0" animBg="1"/>
      <p:bldP spid="11" grpId="0" animBg="1"/>
      <p:bldP spid="1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	</a:t>
            </a:r>
            <a:r>
              <a:rPr lang="cs-CZ" sz="2400" dirty="0" smtClean="0"/>
              <a:t>použitý materiál:</a:t>
            </a:r>
            <a:endParaRPr lang="cs-CZ" dirty="0"/>
          </a:p>
        </p:txBody>
      </p:sp>
      <p:sp>
        <p:nvSpPr>
          <p:cNvPr id="3" name="Zástupný symbol pro obsah 2"/>
          <p:cNvSpPr>
            <a:spLocks noGrp="1"/>
          </p:cNvSpPr>
          <p:nvPr>
            <p:ph idx="1"/>
          </p:nvPr>
        </p:nvSpPr>
        <p:spPr/>
        <p:txBody>
          <a:bodyPr>
            <a:normAutofit/>
          </a:bodyPr>
          <a:lstStyle/>
          <a:p>
            <a:r>
              <a:rPr lang="cs-CZ" sz="1600" dirty="0" smtClean="0"/>
              <a:t>Obrázek č. 1 - </a:t>
            </a:r>
            <a:r>
              <a:rPr lang="cs-CZ" sz="1600" dirty="0"/>
              <a:t>WILSON, </a:t>
            </a:r>
            <a:r>
              <a:rPr lang="cs-CZ" sz="1600" dirty="0" err="1"/>
              <a:t>Elaine</a:t>
            </a:r>
            <a:r>
              <a:rPr lang="cs-CZ" sz="1600" dirty="0"/>
              <a:t> R.. </a:t>
            </a:r>
            <a:r>
              <a:rPr lang="cs-CZ" sz="1600" i="1" dirty="0" err="1"/>
              <a:t>Wikimedia</a:t>
            </a:r>
            <a:r>
              <a:rPr lang="cs-CZ" sz="1600" i="1" dirty="0"/>
              <a:t> </a:t>
            </a:r>
            <a:r>
              <a:rPr lang="cs-CZ" sz="1600" i="1" dirty="0" err="1"/>
              <a:t>Commons</a:t>
            </a:r>
            <a:r>
              <a:rPr lang="cs-CZ" sz="1600" dirty="0"/>
              <a:t> [online]. [cit. 2.1.2013]. Dostupný na WWW: </a:t>
            </a:r>
            <a:r>
              <a:rPr lang="cs-CZ" sz="1600" u="sng" dirty="0">
                <a:hlinkClick r:id="rId2"/>
              </a:rPr>
              <a:t>http://</a:t>
            </a:r>
            <a:r>
              <a:rPr lang="cs-CZ" sz="1600" u="sng" dirty="0" smtClean="0">
                <a:hlinkClick r:id="rId2"/>
              </a:rPr>
              <a:t>cs.wikipedia.org/wiki/Soubor:Aplomado_Falcon_portrait.jpg</a:t>
            </a:r>
            <a:endParaRPr lang="cs-CZ" sz="1600" u="sng" dirty="0" smtClean="0"/>
          </a:p>
          <a:p>
            <a:endParaRPr lang="cs-CZ" sz="1600" dirty="0"/>
          </a:p>
          <a:p>
            <a:r>
              <a:rPr lang="cs-CZ" sz="1600" dirty="0" smtClean="0"/>
              <a:t>Obrázek č. 2 - </a:t>
            </a:r>
            <a:r>
              <a:rPr lang="cs-CZ" sz="1600" dirty="0"/>
              <a:t>BIOPAUKER. </a:t>
            </a:r>
            <a:r>
              <a:rPr lang="cs-CZ" sz="1600" i="1" dirty="0" err="1"/>
              <a:t>Wikimedia</a:t>
            </a:r>
            <a:r>
              <a:rPr lang="cs-CZ" sz="1600" i="1" dirty="0"/>
              <a:t> </a:t>
            </a:r>
            <a:r>
              <a:rPr lang="cs-CZ" sz="1600" i="1" dirty="0" err="1"/>
              <a:t>Commons</a:t>
            </a:r>
            <a:r>
              <a:rPr lang="cs-CZ" sz="1600" dirty="0"/>
              <a:t> [online]. [cit. 2.1.2013]. Dostupný na WWW: </a:t>
            </a:r>
            <a:r>
              <a:rPr lang="cs-CZ" sz="1600" u="sng" dirty="0">
                <a:hlinkClick r:id="rId3"/>
              </a:rPr>
              <a:t>http://</a:t>
            </a:r>
            <a:r>
              <a:rPr lang="cs-CZ" sz="1600" u="sng" dirty="0" smtClean="0">
                <a:hlinkClick r:id="rId3"/>
              </a:rPr>
              <a:t>cs.wikipedia.org/wiki/Soubor:Falco_subbuteo_flying.jpg</a:t>
            </a:r>
            <a:endParaRPr lang="cs-CZ" sz="1600" u="sng" dirty="0" smtClean="0"/>
          </a:p>
          <a:p>
            <a:endParaRPr lang="cs-CZ" sz="1600" dirty="0"/>
          </a:p>
          <a:p>
            <a:r>
              <a:rPr lang="cs-CZ" sz="1600" dirty="0" smtClean="0"/>
              <a:t>Obrázek č. 3 – foto archiv autorky</a:t>
            </a:r>
          </a:p>
          <a:p>
            <a:endParaRPr lang="cs-CZ" sz="1600" dirty="0" smtClean="0"/>
          </a:p>
          <a:p>
            <a:r>
              <a:rPr lang="cs-CZ" sz="1600" dirty="0" smtClean="0"/>
              <a:t>Obrázek č. 4 - </a:t>
            </a:r>
            <a:r>
              <a:rPr lang="cs-CZ" sz="1600" dirty="0"/>
              <a:t>LIGNIER, Georges. </a:t>
            </a:r>
            <a:r>
              <a:rPr lang="cs-CZ" sz="1600" i="1" dirty="0" err="1"/>
              <a:t>Wikimedia</a:t>
            </a:r>
            <a:r>
              <a:rPr lang="cs-CZ" sz="1600" i="1" dirty="0"/>
              <a:t> </a:t>
            </a:r>
            <a:r>
              <a:rPr lang="cs-CZ" sz="1600" i="1" dirty="0" err="1"/>
              <a:t>Commons</a:t>
            </a:r>
            <a:r>
              <a:rPr lang="cs-CZ" sz="1600" dirty="0"/>
              <a:t> [online]. [cit. 2.1.2013]. Dostupný na WWW: </a:t>
            </a:r>
            <a:r>
              <a:rPr lang="cs-CZ" sz="1600" u="sng" dirty="0">
                <a:hlinkClick r:id="rId4"/>
              </a:rPr>
              <a:t>http://</a:t>
            </a:r>
            <a:r>
              <a:rPr lang="cs-CZ" sz="1600" u="sng" dirty="0" smtClean="0">
                <a:hlinkClick r:id="rId4"/>
              </a:rPr>
              <a:t>cs.wikipedia.org/wiki/Soubor:Faucon_pelerin_7_mai.jpg</a:t>
            </a:r>
            <a:endParaRPr lang="cs-CZ" sz="1600" u="sng" dirty="0" smtClean="0"/>
          </a:p>
          <a:p>
            <a:endParaRPr lang="cs-CZ" sz="1600" dirty="0"/>
          </a:p>
          <a:p>
            <a:r>
              <a:rPr lang="cs-CZ" sz="1600" dirty="0" smtClean="0"/>
              <a:t>Obrázek č. 5 - </a:t>
            </a:r>
            <a:r>
              <a:rPr lang="cs-CZ" sz="1600" dirty="0"/>
              <a:t>LIDBECK, Jonathan. </a:t>
            </a:r>
            <a:r>
              <a:rPr lang="cs-CZ" sz="1600" i="1" dirty="0" err="1"/>
              <a:t>Wikimedia</a:t>
            </a:r>
            <a:r>
              <a:rPr lang="cs-CZ" sz="1600" i="1" dirty="0"/>
              <a:t> </a:t>
            </a:r>
            <a:r>
              <a:rPr lang="cs-CZ" sz="1600" i="1" dirty="0" err="1"/>
              <a:t>Commons</a:t>
            </a:r>
            <a:r>
              <a:rPr lang="cs-CZ" sz="1600" dirty="0"/>
              <a:t> [online]. [cit. 2.1.2013]. Dostupný na WWW: </a:t>
            </a:r>
            <a:r>
              <a:rPr lang="cs-CZ" sz="1600" u="sng" dirty="0">
                <a:hlinkClick r:id="rId5"/>
              </a:rPr>
              <a:t>http://cs.wikipedia.org/wiki/Soubor:Accipiter_gentilis_-injured_Goshawk.jpg</a:t>
            </a:r>
            <a:endParaRPr lang="cs-CZ" sz="1600" dirty="0"/>
          </a:p>
          <a:p>
            <a:endParaRPr lang="cs-CZ" sz="1600" dirty="0"/>
          </a:p>
        </p:txBody>
      </p:sp>
    </p:spTree>
    <p:extLst>
      <p:ext uri="{BB962C8B-B14F-4D97-AF65-F5344CB8AC3E}">
        <p14:creationId xmlns:p14="http://schemas.microsoft.com/office/powerpoint/2010/main" val="349606871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esta">
  <a:themeElements>
    <a:clrScheme name="Cesta">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esta">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esta">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86</TotalTime>
  <Words>463</Words>
  <Application>Microsoft Office PowerPoint</Application>
  <PresentationFormat>Předvádění na obrazovce (4:3)</PresentationFormat>
  <Paragraphs>62</Paragraphs>
  <Slides>8</Slides>
  <Notes>0</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Cesta</vt:lpstr>
      <vt:lpstr>Prezentace aplikace PowerPoint</vt:lpstr>
      <vt:lpstr> anotace:</vt:lpstr>
      <vt:lpstr>          Ostříž lesní</vt:lpstr>
      <vt:lpstr> jak ostříž loví?</vt:lpstr>
      <vt:lpstr> sokol stěhovavý</vt:lpstr>
      <vt:lpstr> jak sokol žije?</vt:lpstr>
      <vt:lpstr> otázky:</vt:lpstr>
      <vt:lpstr> použitý materiál:</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Hana</dc:creator>
  <cp:lastModifiedBy>Hana</cp:lastModifiedBy>
  <cp:revision>10</cp:revision>
  <dcterms:created xsi:type="dcterms:W3CDTF">2013-01-11T14:34:22Z</dcterms:created>
  <dcterms:modified xsi:type="dcterms:W3CDTF">2013-02-08T14:25:35Z</dcterms:modified>
</cp:coreProperties>
</file>