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62" r:id="rId3"/>
    <p:sldId id="256" r:id="rId4"/>
    <p:sldId id="257" r:id="rId5"/>
    <p:sldId id="258" r:id="rId6"/>
    <p:sldId id="259" r:id="rId7"/>
    <p:sldId id="260" r:id="rId8"/>
    <p:sldId id="261" r:id="rId9"/>
    <p:sldId id="264"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90" y="-59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2452DBF3-7DD6-4CC1-A765-929F0A89B4E8}" type="datetimeFigureOut">
              <a:rPr lang="cs-CZ" smtClean="0"/>
              <a:pPr/>
              <a:t>8.2.2013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D0CD97B-3A4B-4E0C-B441-012BD61E101A}"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452DBF3-7DD6-4CC1-A765-929F0A89B4E8}" type="datetimeFigureOut">
              <a:rPr lang="cs-CZ" smtClean="0"/>
              <a:pPr/>
              <a:t>8.2.2013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D0CD97B-3A4B-4E0C-B441-012BD61E101A}"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2452DBF3-7DD6-4CC1-A765-929F0A89B4E8}" type="datetimeFigureOut">
              <a:rPr lang="cs-CZ" smtClean="0"/>
              <a:pPr/>
              <a:t>8.2.2013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D0CD97B-3A4B-4E0C-B441-012BD61E101A}"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452DBF3-7DD6-4CC1-A765-929F0A89B4E8}" type="datetimeFigureOut">
              <a:rPr lang="cs-CZ" smtClean="0"/>
              <a:pPr/>
              <a:t>8.2.2013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D0CD97B-3A4B-4E0C-B441-012BD61E101A}"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452DBF3-7DD6-4CC1-A765-929F0A89B4E8}" type="datetimeFigureOut">
              <a:rPr lang="cs-CZ" smtClean="0"/>
              <a:pPr/>
              <a:t>8.2.2013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D0CD97B-3A4B-4E0C-B441-012BD61E101A}"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2452DBF3-7DD6-4CC1-A765-929F0A89B4E8}" type="datetimeFigureOut">
              <a:rPr lang="cs-CZ" smtClean="0"/>
              <a:pPr/>
              <a:t>8.2.2013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D0CD97B-3A4B-4E0C-B441-012BD61E101A}"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452DBF3-7DD6-4CC1-A765-929F0A89B4E8}" type="datetimeFigureOut">
              <a:rPr lang="cs-CZ" smtClean="0"/>
              <a:pPr/>
              <a:t>8.2.2013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D0CD97B-3A4B-4E0C-B441-012BD61E101A}"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452DBF3-7DD6-4CC1-A765-929F0A89B4E8}" type="datetimeFigureOut">
              <a:rPr lang="cs-CZ" smtClean="0"/>
              <a:pPr/>
              <a:t>8.2.2013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D0CD97B-3A4B-4E0C-B441-012BD61E101A}"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452DBF3-7DD6-4CC1-A765-929F0A89B4E8}" type="datetimeFigureOut">
              <a:rPr lang="cs-CZ" smtClean="0"/>
              <a:pPr/>
              <a:t>8.2.2013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D0CD97B-3A4B-4E0C-B441-012BD61E101A}"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452DBF3-7DD6-4CC1-A765-929F0A89B4E8}" type="datetimeFigureOut">
              <a:rPr lang="cs-CZ" smtClean="0"/>
              <a:pPr/>
              <a:t>8.2.2013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D0CD97B-3A4B-4E0C-B441-012BD61E101A}"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452DBF3-7DD6-4CC1-A765-929F0A89B4E8}" type="datetimeFigureOut">
              <a:rPr lang="cs-CZ" smtClean="0"/>
              <a:pPr/>
              <a:t>8.2.2013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D0CD97B-3A4B-4E0C-B441-012BD61E101A}"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EFD1"/>
            </a:gs>
            <a:gs pos="64999">
              <a:srgbClr val="F0EBD5"/>
            </a:gs>
            <a:gs pos="100000">
              <a:srgbClr val="D1C39F"/>
            </a:gs>
          </a:gsLst>
          <a:lin ang="5400000" scaled="0"/>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52DBF3-7DD6-4CC1-A765-929F0A89B4E8}" type="datetimeFigureOut">
              <a:rPr lang="cs-CZ" smtClean="0"/>
              <a:pPr/>
              <a:t>8.2.2013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0CD97B-3A4B-4E0C-B441-012BD61E101A}"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wmf"/><Relationship Id="rId1" Type="http://schemas.openxmlformats.org/officeDocument/2006/relationships/slideLayout" Target="../slideLayouts/slideLayout2.xml"/><Relationship Id="rId4" Type="http://schemas.openxmlformats.org/officeDocument/2006/relationships/image" Target="../media/image5.wmf"/></Relationships>
</file>

<file path=ppt/slides/_rels/slide5.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gif"/><Relationship Id="rId1" Type="http://schemas.openxmlformats.org/officeDocument/2006/relationships/slideLayout" Target="../slideLayouts/slideLayout2.xml"/><Relationship Id="rId6" Type="http://schemas.openxmlformats.org/officeDocument/2006/relationships/image" Target="../media/image12.wmf"/><Relationship Id="rId5" Type="http://schemas.openxmlformats.org/officeDocument/2006/relationships/image" Target="../media/image11.wmf"/><Relationship Id="rId4" Type="http://schemas.openxmlformats.org/officeDocument/2006/relationships/image" Target="../media/image10.wmf"/></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wmf"/><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Zástupný symbol pro obsah 9"/>
          <p:cNvGraphicFramePr>
            <a:graphicFrameLocks/>
          </p:cNvGraphicFramePr>
          <p:nvPr/>
        </p:nvGraphicFramePr>
        <p:xfrm>
          <a:off x="457200" y="1600200"/>
          <a:ext cx="8229600" cy="4493100"/>
        </p:xfrm>
        <a:graphic>
          <a:graphicData uri="http://schemas.openxmlformats.org/drawingml/2006/table">
            <a:tbl>
              <a:tblPr firstRow="1" bandRow="1">
                <a:tableStyleId>{5C22544A-7EE6-4342-B048-85BDC9FD1C3A}</a:tableStyleId>
              </a:tblPr>
              <a:tblGrid>
                <a:gridCol w="4114800"/>
                <a:gridCol w="4114800"/>
              </a:tblGrid>
              <a:tr h="44931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a-DK" sz="1800" b="1" kern="1200" dirty="0" smtClean="0">
                          <a:solidFill>
                            <a:sysClr val="windowText" lastClr="000000"/>
                          </a:solidFill>
                          <a:latin typeface="+mn-lt"/>
                          <a:ea typeface="+mn-ea"/>
                          <a:cs typeface="+mn-cs"/>
                        </a:rPr>
                        <a:t>Projekt:</a:t>
                      </a:r>
                      <a:endParaRPr lang="cs-CZ" b="0" dirty="0">
                        <a:solidFill>
                          <a:sysClr val="windowText" lastClr="000000"/>
                        </a:solidFill>
                      </a:endParaRP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da-DK" sz="1800" b="1" kern="1200" dirty="0" smtClean="0">
                          <a:solidFill>
                            <a:sysClr val="windowText" lastClr="000000"/>
                          </a:solidFill>
                          <a:latin typeface="+mn-lt"/>
                          <a:ea typeface="+mn-ea"/>
                          <a:cs typeface="+mn-cs"/>
                        </a:rPr>
                        <a:t>OP VK 1.4 709998205</a:t>
                      </a:r>
                    </a:p>
                  </a:txBody>
                  <a:tcPr/>
                </a:tc>
              </a:tr>
              <a:tr h="449310">
                <a:tc>
                  <a:txBody>
                    <a:bodyPr/>
                    <a:lstStyle/>
                    <a:p>
                      <a:r>
                        <a:rPr lang="cs-CZ" sz="1800" kern="1200" dirty="0" smtClean="0">
                          <a:solidFill>
                            <a:sysClr val="windowText" lastClr="000000"/>
                          </a:solidFill>
                          <a:latin typeface="+mn-lt"/>
                          <a:ea typeface="+mn-ea"/>
                          <a:cs typeface="+mn-cs"/>
                        </a:rPr>
                        <a:t>Číslo projektu:</a:t>
                      </a:r>
                    </a:p>
                  </a:txBody>
                  <a:tcPr/>
                </a:tc>
                <a:tc>
                  <a:txBody>
                    <a:bodyPr/>
                    <a:lstStyle/>
                    <a:p>
                      <a:r>
                        <a:rPr lang="cs-CZ" sz="1800" kern="1200" dirty="0" smtClean="0">
                          <a:solidFill>
                            <a:schemeClr val="dk1"/>
                          </a:solidFill>
                          <a:latin typeface="+mn-lt"/>
                          <a:ea typeface="+mn-ea"/>
                          <a:cs typeface="+mn-cs"/>
                        </a:rPr>
                        <a:t>CZ.1.07/1.4.00/21.0440</a:t>
                      </a:r>
                    </a:p>
                  </a:txBody>
                  <a:tcPr/>
                </a:tc>
              </a:tr>
              <a:tr h="449310">
                <a:tc>
                  <a:txBody>
                    <a:bodyPr/>
                    <a:lstStyle/>
                    <a:p>
                      <a:r>
                        <a:rPr lang="cs-CZ" dirty="0" smtClean="0"/>
                        <a:t>Název </a:t>
                      </a:r>
                      <a:r>
                        <a:rPr lang="cs-CZ" dirty="0" err="1" smtClean="0"/>
                        <a:t>DUMu</a:t>
                      </a:r>
                      <a:r>
                        <a:rPr lang="cs-CZ" dirty="0" smtClean="0"/>
                        <a:t>:</a:t>
                      </a:r>
                      <a:endParaRPr lang="cs-CZ" dirty="0"/>
                    </a:p>
                  </a:txBody>
                  <a:tcPr/>
                </a:tc>
                <a:tc>
                  <a:txBody>
                    <a:bodyPr/>
                    <a:lstStyle/>
                    <a:p>
                      <a:r>
                        <a:rPr lang="cs-CZ" dirty="0" smtClean="0"/>
                        <a:t>NJ7 – 13 – </a:t>
                      </a:r>
                      <a:r>
                        <a:rPr lang="cs-CZ" dirty="0" err="1" smtClean="0"/>
                        <a:t>Meine</a:t>
                      </a:r>
                      <a:r>
                        <a:rPr lang="cs-CZ" dirty="0" smtClean="0"/>
                        <a:t> </a:t>
                      </a:r>
                      <a:r>
                        <a:rPr lang="cs-CZ" dirty="0" err="1" smtClean="0"/>
                        <a:t>beliebte</a:t>
                      </a:r>
                      <a:r>
                        <a:rPr lang="cs-CZ" dirty="0" smtClean="0"/>
                        <a:t> </a:t>
                      </a:r>
                      <a:r>
                        <a:rPr lang="cs-CZ" dirty="0" err="1" smtClean="0"/>
                        <a:t>Märchenfigur</a:t>
                      </a:r>
                      <a:endParaRPr lang="cs-CZ" dirty="0"/>
                    </a:p>
                  </a:txBody>
                  <a:tcPr/>
                </a:tc>
              </a:tr>
              <a:tr h="449310">
                <a:tc>
                  <a:txBody>
                    <a:bodyPr/>
                    <a:lstStyle/>
                    <a:p>
                      <a:r>
                        <a:rPr lang="cs-CZ" dirty="0" smtClean="0"/>
                        <a:t>Autor:</a:t>
                      </a:r>
                      <a:endParaRPr lang="cs-CZ" dirty="0"/>
                    </a:p>
                  </a:txBody>
                  <a:tcPr/>
                </a:tc>
                <a:tc>
                  <a:txBody>
                    <a:bodyPr/>
                    <a:lstStyle/>
                    <a:p>
                      <a:r>
                        <a:rPr lang="cs-CZ" dirty="0" smtClean="0"/>
                        <a:t>Mgr. Tomanová Marie</a:t>
                      </a:r>
                      <a:endParaRPr lang="cs-CZ" dirty="0"/>
                    </a:p>
                  </a:txBody>
                  <a:tcPr/>
                </a:tc>
              </a:tr>
              <a:tr h="449310">
                <a:tc>
                  <a:txBody>
                    <a:bodyPr/>
                    <a:lstStyle/>
                    <a:p>
                      <a:r>
                        <a:rPr lang="cs-CZ" dirty="0" smtClean="0"/>
                        <a:t>Vzdělávací oblast:</a:t>
                      </a:r>
                      <a:endParaRPr lang="cs-CZ" dirty="0"/>
                    </a:p>
                  </a:txBody>
                  <a:tcPr/>
                </a:tc>
                <a:tc>
                  <a:txBody>
                    <a:bodyPr/>
                    <a:lstStyle/>
                    <a:p>
                      <a:r>
                        <a:rPr lang="cs-CZ" dirty="0" smtClean="0"/>
                        <a:t>Jazyk a jazyková komunikace.</a:t>
                      </a:r>
                      <a:endParaRPr lang="cs-CZ" dirty="0"/>
                    </a:p>
                  </a:txBody>
                  <a:tcPr/>
                </a:tc>
              </a:tr>
              <a:tr h="449310">
                <a:tc>
                  <a:txBody>
                    <a:bodyPr/>
                    <a:lstStyle/>
                    <a:p>
                      <a:r>
                        <a:rPr lang="cs-CZ" dirty="0" smtClean="0"/>
                        <a:t>Vzdělávací obor:</a:t>
                      </a:r>
                      <a:endParaRPr lang="cs-CZ" dirty="0"/>
                    </a:p>
                  </a:txBody>
                  <a:tcPr/>
                </a:tc>
                <a:tc>
                  <a:txBody>
                    <a:bodyPr/>
                    <a:lstStyle/>
                    <a:p>
                      <a:r>
                        <a:rPr lang="cs-CZ" dirty="0" smtClean="0"/>
                        <a:t>Německý jazyk</a:t>
                      </a:r>
                      <a:endParaRPr lang="cs-CZ" dirty="0"/>
                    </a:p>
                  </a:txBody>
                  <a:tcPr/>
                </a:tc>
              </a:tr>
              <a:tr h="449310">
                <a:tc>
                  <a:txBody>
                    <a:bodyPr/>
                    <a:lstStyle/>
                    <a:p>
                      <a:r>
                        <a:rPr lang="cs-CZ" dirty="0" smtClean="0"/>
                        <a:t>Téma:</a:t>
                      </a:r>
                      <a:endParaRPr lang="cs-CZ" dirty="0"/>
                    </a:p>
                  </a:txBody>
                  <a:tcPr/>
                </a:tc>
                <a:tc>
                  <a:txBody>
                    <a:bodyPr/>
                    <a:lstStyle/>
                    <a:p>
                      <a:r>
                        <a:rPr lang="cs-CZ" dirty="0" err="1" smtClean="0"/>
                        <a:t>Märchenfiguren</a:t>
                      </a:r>
                      <a:endParaRPr lang="cs-CZ" dirty="0"/>
                    </a:p>
                  </a:txBody>
                  <a:tcPr/>
                </a:tc>
              </a:tr>
              <a:tr h="449310">
                <a:tc>
                  <a:txBody>
                    <a:bodyPr/>
                    <a:lstStyle/>
                    <a:p>
                      <a:r>
                        <a:rPr lang="cs-CZ" dirty="0" smtClean="0"/>
                        <a:t>Druh učebního materiálu:</a:t>
                      </a:r>
                      <a:endParaRPr lang="cs-CZ" dirty="0"/>
                    </a:p>
                  </a:txBody>
                  <a:tcPr/>
                </a:tc>
                <a:tc>
                  <a:txBody>
                    <a:bodyPr/>
                    <a:lstStyle/>
                    <a:p>
                      <a:r>
                        <a:rPr lang="cs-CZ" dirty="0" smtClean="0"/>
                        <a:t>Prezentace</a:t>
                      </a:r>
                      <a:endParaRPr lang="cs-CZ" dirty="0"/>
                    </a:p>
                  </a:txBody>
                  <a:tcPr/>
                </a:tc>
              </a:tr>
              <a:tr h="449310">
                <a:tc>
                  <a:txBody>
                    <a:bodyPr/>
                    <a:lstStyle/>
                    <a:p>
                      <a:r>
                        <a:rPr lang="cs-CZ" dirty="0" smtClean="0"/>
                        <a:t>Ověřeno ve třídě:</a:t>
                      </a:r>
                      <a:endParaRPr lang="cs-CZ" dirty="0"/>
                    </a:p>
                  </a:txBody>
                  <a:tcPr/>
                </a:tc>
                <a:tc>
                  <a:txBody>
                    <a:bodyPr/>
                    <a:lstStyle/>
                    <a:p>
                      <a:r>
                        <a:rPr lang="cs-CZ" dirty="0" smtClean="0"/>
                        <a:t>7.</a:t>
                      </a:r>
                      <a:endParaRPr lang="cs-CZ" dirty="0"/>
                    </a:p>
                  </a:txBody>
                  <a:tcPr/>
                </a:tc>
              </a:tr>
              <a:tr h="449310">
                <a:tc>
                  <a:txBody>
                    <a:bodyPr/>
                    <a:lstStyle/>
                    <a:p>
                      <a:r>
                        <a:rPr lang="cs-CZ" dirty="0" smtClean="0"/>
                        <a:t>Datum ověření:</a:t>
                      </a:r>
                      <a:endParaRPr lang="cs-CZ" dirty="0"/>
                    </a:p>
                  </a:txBody>
                  <a:tcPr/>
                </a:tc>
                <a:tc>
                  <a:txBody>
                    <a:bodyPr/>
                    <a:lstStyle/>
                    <a:p>
                      <a:r>
                        <a:rPr lang="cs-CZ" dirty="0" smtClean="0"/>
                        <a:t>04. 03. 2011</a:t>
                      </a:r>
                      <a:endParaRPr lang="cs-CZ" dirty="0"/>
                    </a:p>
                  </a:txBody>
                  <a:tcPr/>
                </a:tc>
              </a:tr>
            </a:tbl>
          </a:graphicData>
        </a:graphic>
      </p:graphicFrame>
      <p:pic>
        <p:nvPicPr>
          <p:cNvPr id="3" name="Picture 2"/>
          <p:cNvPicPr>
            <a:picLocks noChangeAspect="1" noChangeArrowheads="1"/>
          </p:cNvPicPr>
          <p:nvPr/>
        </p:nvPicPr>
        <p:blipFill>
          <a:blip r:embed="rId2" cstate="print"/>
          <a:srcRect/>
          <a:stretch>
            <a:fillRect/>
          </a:stretch>
        </p:blipFill>
        <p:spPr bwMode="auto">
          <a:xfrm>
            <a:off x="3275856" y="188640"/>
            <a:ext cx="4824535" cy="1101593"/>
          </a:xfrm>
          <a:prstGeom prst="rect">
            <a:avLst/>
          </a:prstGeom>
          <a:noFill/>
          <a:ln w="9525">
            <a:noFill/>
            <a:miter lim="800000"/>
            <a:headEnd/>
            <a:tailEnd/>
          </a:ln>
        </p:spPr>
      </p:pic>
      <p:pic>
        <p:nvPicPr>
          <p:cNvPr id="4" name="Picture 5"/>
          <p:cNvPicPr>
            <a:picLocks noChangeAspect="1" noChangeArrowheads="1"/>
          </p:cNvPicPr>
          <p:nvPr/>
        </p:nvPicPr>
        <p:blipFill>
          <a:blip r:embed="rId3" cstate="print"/>
          <a:srcRect/>
          <a:stretch>
            <a:fillRect/>
          </a:stretch>
        </p:blipFill>
        <p:spPr bwMode="auto">
          <a:xfrm>
            <a:off x="1115616" y="188640"/>
            <a:ext cx="889143" cy="115212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lstStyle/>
          <a:p>
            <a:r>
              <a:rPr lang="cs-CZ" dirty="0" smtClean="0"/>
              <a:t>Prezentace – moje oblíbená pohádková postava</a:t>
            </a:r>
          </a:p>
          <a:p>
            <a:r>
              <a:rPr lang="cs-CZ" dirty="0" smtClean="0"/>
              <a:t>Na základě vzorové prezentace žáci tvoří svoji vlastní prezentaci – komunikativní dovednosti</a:t>
            </a:r>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0" y="0"/>
            <a:ext cx="9144000" cy="6857999"/>
          </a:xfrm>
          <a:gradFill>
            <a:gsLst>
              <a:gs pos="0">
                <a:srgbClr val="FFEFD1"/>
              </a:gs>
              <a:gs pos="64999">
                <a:srgbClr val="F0EBD5"/>
              </a:gs>
              <a:gs pos="100000">
                <a:srgbClr val="D1C39F"/>
              </a:gs>
            </a:gsLst>
            <a:lin ang="16200000" scaled="0"/>
          </a:gradFill>
        </p:spPr>
        <p:style>
          <a:lnRef idx="1">
            <a:schemeClr val="dk1"/>
          </a:lnRef>
          <a:fillRef idx="2">
            <a:schemeClr val="dk1"/>
          </a:fillRef>
          <a:effectRef idx="1">
            <a:schemeClr val="dk1"/>
          </a:effectRef>
          <a:fontRef idx="minor">
            <a:schemeClr val="dk1"/>
          </a:fontRef>
        </p:style>
        <p:txBody>
          <a:bodyPr/>
          <a:lstStyle/>
          <a:p>
            <a:r>
              <a:rPr lang="cs-CZ" dirty="0" err="1" smtClean="0"/>
              <a:t>Meine</a:t>
            </a:r>
            <a:r>
              <a:rPr lang="cs-CZ" dirty="0" smtClean="0"/>
              <a:t> </a:t>
            </a:r>
            <a:r>
              <a:rPr lang="cs-CZ" dirty="0" err="1" smtClean="0"/>
              <a:t>beliebte</a:t>
            </a:r>
            <a:r>
              <a:rPr lang="cs-CZ" dirty="0" smtClean="0"/>
              <a:t> M</a:t>
            </a:r>
            <a:r>
              <a:rPr lang="de-DE" dirty="0" err="1" smtClean="0"/>
              <a:t>ärchenfigur</a:t>
            </a:r>
            <a:endParaRPr lang="cs-CZ" dirty="0"/>
          </a:p>
        </p:txBody>
      </p:sp>
      <p:sp>
        <p:nvSpPr>
          <p:cNvPr id="3" name="Podnadpis 2"/>
          <p:cNvSpPr>
            <a:spLocks noGrp="1"/>
          </p:cNvSpPr>
          <p:nvPr>
            <p:ph type="subTitle" idx="1"/>
          </p:nvPr>
        </p:nvSpPr>
        <p:spPr/>
        <p:txBody>
          <a:bodyPr/>
          <a:lstStyle/>
          <a:p>
            <a:endParaRPr lang="cs-CZ"/>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dk1"/>
          </a:lnRef>
          <a:fillRef idx="2">
            <a:schemeClr val="dk1"/>
          </a:fillRef>
          <a:effectRef idx="1">
            <a:schemeClr val="dk1"/>
          </a:effectRef>
          <a:fontRef idx="minor">
            <a:schemeClr val="dk1"/>
          </a:fontRef>
        </p:style>
        <p:txBody>
          <a:bodyPr/>
          <a:lstStyle/>
          <a:p>
            <a:r>
              <a:rPr lang="de-DE" dirty="0" smtClean="0"/>
              <a:t>Die Hexe</a:t>
            </a:r>
            <a:endParaRPr lang="cs-CZ" dirty="0"/>
          </a:p>
        </p:txBody>
      </p:sp>
      <p:sp>
        <p:nvSpPr>
          <p:cNvPr id="3" name="Zástupný symbol pro obsah 2"/>
          <p:cNvSpPr>
            <a:spLocks noGrp="1"/>
          </p:cNvSpPr>
          <p:nvPr>
            <p:ph idx="1"/>
          </p:nvPr>
        </p:nvSpPr>
        <p:spPr/>
        <p:style>
          <a:lnRef idx="2">
            <a:schemeClr val="dk1">
              <a:shade val="50000"/>
            </a:schemeClr>
          </a:lnRef>
          <a:fillRef idx="1">
            <a:schemeClr val="dk1"/>
          </a:fillRef>
          <a:effectRef idx="0">
            <a:schemeClr val="dk1"/>
          </a:effectRef>
          <a:fontRef idx="minor">
            <a:schemeClr val="lt1"/>
          </a:fontRef>
        </p:style>
        <p:txBody>
          <a:bodyPr/>
          <a:lstStyle/>
          <a:p>
            <a:r>
              <a:rPr lang="de-DE" dirty="0" smtClean="0"/>
              <a:t>Meine beliebte Märchenfigur ist die Hexe.</a:t>
            </a:r>
          </a:p>
          <a:p>
            <a:endParaRPr lang="de-DE" dirty="0"/>
          </a:p>
          <a:p>
            <a:endParaRPr lang="cs-CZ" dirty="0"/>
          </a:p>
        </p:txBody>
      </p:sp>
      <p:pic>
        <p:nvPicPr>
          <p:cNvPr id="1026" name="Picture 2" descr="C:\Users\User20\AppData\Local\Microsoft\Windows\Temporary Internet Files\Content.IE5\AZDA70SA\MC900285616[1].wmf"/>
          <p:cNvPicPr>
            <a:picLocks noChangeAspect="1" noChangeArrowheads="1"/>
          </p:cNvPicPr>
          <p:nvPr/>
        </p:nvPicPr>
        <p:blipFill>
          <a:blip r:embed="rId2" cstate="print"/>
          <a:srcRect/>
          <a:stretch>
            <a:fillRect/>
          </a:stretch>
        </p:blipFill>
        <p:spPr bwMode="auto">
          <a:xfrm>
            <a:off x="5383360" y="3068960"/>
            <a:ext cx="2558160" cy="2376264"/>
          </a:xfrm>
          <a:prstGeom prst="rect">
            <a:avLst/>
          </a:prstGeom>
          <a:noFill/>
        </p:spPr>
      </p:pic>
      <p:pic>
        <p:nvPicPr>
          <p:cNvPr id="1027" name="Picture 3" descr="C:\Users\User20\AppData\Local\Microsoft\Windows\Temporary Internet Files\Content.IE5\56M6JF7I\MC900436109[1].wmf"/>
          <p:cNvPicPr>
            <a:picLocks noChangeAspect="1" noChangeArrowheads="1"/>
          </p:cNvPicPr>
          <p:nvPr/>
        </p:nvPicPr>
        <p:blipFill>
          <a:blip r:embed="rId3" cstate="print"/>
          <a:srcRect/>
          <a:stretch>
            <a:fillRect/>
          </a:stretch>
        </p:blipFill>
        <p:spPr bwMode="auto">
          <a:xfrm>
            <a:off x="971600" y="2636912"/>
            <a:ext cx="1882775" cy="1872208"/>
          </a:xfrm>
          <a:prstGeom prst="rect">
            <a:avLst/>
          </a:prstGeom>
          <a:noFill/>
        </p:spPr>
      </p:pic>
      <p:pic>
        <p:nvPicPr>
          <p:cNvPr id="1028" name="Picture 4" descr="C:\Users\User20\AppData\Local\Microsoft\Windows\Temporary Internet Files\Content.IE5\Y8VWLZNC\MC900432299[1].wmf"/>
          <p:cNvPicPr>
            <a:picLocks noChangeAspect="1" noChangeArrowheads="1"/>
          </p:cNvPicPr>
          <p:nvPr/>
        </p:nvPicPr>
        <p:blipFill>
          <a:blip r:embed="rId4" cstate="print"/>
          <a:srcRect/>
          <a:stretch>
            <a:fillRect/>
          </a:stretch>
        </p:blipFill>
        <p:spPr bwMode="auto">
          <a:xfrm>
            <a:off x="3059832" y="3717032"/>
            <a:ext cx="2304256" cy="193598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7"/>
                                        </p:tgtEl>
                                        <p:attrNameLst>
                                          <p:attrName>style.visibility</p:attrName>
                                        </p:attrNameLst>
                                      </p:cBhvr>
                                      <p:to>
                                        <p:strVal val="visible"/>
                                      </p:to>
                                    </p:set>
                                    <p:anim calcmode="lin" valueType="num">
                                      <p:cBhvr additive="base">
                                        <p:cTn id="7" dur="500" fill="hold"/>
                                        <p:tgtEl>
                                          <p:spTgt spid="1027"/>
                                        </p:tgtEl>
                                        <p:attrNameLst>
                                          <p:attrName>ppt_x</p:attrName>
                                        </p:attrNameLst>
                                      </p:cBhvr>
                                      <p:tavLst>
                                        <p:tav tm="0">
                                          <p:val>
                                            <p:strVal val="#ppt_x"/>
                                          </p:val>
                                        </p:tav>
                                        <p:tav tm="100000">
                                          <p:val>
                                            <p:strVal val="#ppt_x"/>
                                          </p:val>
                                        </p:tav>
                                      </p:tavLst>
                                    </p:anim>
                                    <p:anim calcmode="lin" valueType="num">
                                      <p:cBhvr additive="base">
                                        <p:cTn id="8" dur="500" fill="hold"/>
                                        <p:tgtEl>
                                          <p:spTgt spid="102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8"/>
                                        </p:tgtEl>
                                        <p:attrNameLst>
                                          <p:attrName>style.visibility</p:attrName>
                                        </p:attrNameLst>
                                      </p:cBhvr>
                                      <p:to>
                                        <p:strVal val="visible"/>
                                      </p:to>
                                    </p:set>
                                    <p:anim calcmode="lin" valueType="num">
                                      <p:cBhvr additive="base">
                                        <p:cTn id="13" dur="500" fill="hold"/>
                                        <p:tgtEl>
                                          <p:spTgt spid="1028"/>
                                        </p:tgtEl>
                                        <p:attrNameLst>
                                          <p:attrName>ppt_x</p:attrName>
                                        </p:attrNameLst>
                                      </p:cBhvr>
                                      <p:tavLst>
                                        <p:tav tm="0">
                                          <p:val>
                                            <p:strVal val="#ppt_x"/>
                                          </p:val>
                                        </p:tav>
                                        <p:tav tm="100000">
                                          <p:val>
                                            <p:strVal val="#ppt_x"/>
                                          </p:val>
                                        </p:tav>
                                      </p:tavLst>
                                    </p:anim>
                                    <p:anim calcmode="lin" valueType="num">
                                      <p:cBhvr additive="base">
                                        <p:cTn id="14"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 calcmode="lin" valueType="num">
                                      <p:cBhvr additive="base">
                                        <p:cTn id="19" dur="500" fill="hold"/>
                                        <p:tgtEl>
                                          <p:spTgt spid="1026"/>
                                        </p:tgtEl>
                                        <p:attrNameLst>
                                          <p:attrName>ppt_x</p:attrName>
                                        </p:attrNameLst>
                                      </p:cBhvr>
                                      <p:tavLst>
                                        <p:tav tm="0">
                                          <p:val>
                                            <p:strVal val="#ppt_x"/>
                                          </p:val>
                                        </p:tav>
                                        <p:tav tm="100000">
                                          <p:val>
                                            <p:strVal val="#ppt_x"/>
                                          </p:val>
                                        </p:tav>
                                      </p:tavLst>
                                    </p:anim>
                                    <p:anim calcmode="lin" valueType="num">
                                      <p:cBhvr additive="base">
                                        <p:cTn id="20"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User20\AppData\Local\Microsoft\Windows\Temporary Internet Files\Content.IE5\56M6JF7I\MC900436109[1].wmf"/>
          <p:cNvPicPr>
            <a:picLocks noChangeAspect="1" noChangeArrowheads="1"/>
          </p:cNvPicPr>
          <p:nvPr/>
        </p:nvPicPr>
        <p:blipFill>
          <a:blip r:embed="rId2" cstate="print"/>
          <a:srcRect/>
          <a:stretch>
            <a:fillRect/>
          </a:stretch>
        </p:blipFill>
        <p:spPr bwMode="auto">
          <a:xfrm>
            <a:off x="5076056" y="3356992"/>
            <a:ext cx="3168352" cy="2520280"/>
          </a:xfrm>
          <a:prstGeom prst="rect">
            <a:avLst/>
          </a:prstGeom>
          <a:noFill/>
        </p:spPr>
      </p:pic>
      <p:sp>
        <p:nvSpPr>
          <p:cNvPr id="2" name="Nadpis 1"/>
          <p:cNvSpPr>
            <a:spLocks noGrp="1"/>
          </p:cNvSpPr>
          <p:nvPr>
            <p:ph type="title"/>
          </p:nvPr>
        </p:nvSpPr>
        <p:spPr/>
        <p:style>
          <a:lnRef idx="1">
            <a:schemeClr val="dk1"/>
          </a:lnRef>
          <a:fillRef idx="2">
            <a:schemeClr val="dk1"/>
          </a:fillRef>
          <a:effectRef idx="1">
            <a:schemeClr val="dk1"/>
          </a:effectRef>
          <a:fontRef idx="minor">
            <a:schemeClr val="dk1"/>
          </a:fontRef>
        </p:style>
        <p:txBody>
          <a:bodyPr/>
          <a:lstStyle/>
          <a:p>
            <a:r>
              <a:rPr lang="de-DE" dirty="0" smtClean="0"/>
              <a:t>Wie sieht sie aus?</a:t>
            </a:r>
            <a:endParaRPr lang="cs-CZ" dirty="0"/>
          </a:p>
        </p:txBody>
      </p:sp>
      <p:sp>
        <p:nvSpPr>
          <p:cNvPr id="3" name="Zástupný symbol pro obsah 2"/>
          <p:cNvSpPr>
            <a:spLocks noGrp="1"/>
          </p:cNvSpPr>
          <p:nvPr>
            <p:ph idx="1"/>
          </p:nvPr>
        </p:nvSpPr>
        <p:spPr/>
        <p:txBody>
          <a:bodyPr/>
          <a:lstStyle/>
          <a:p>
            <a:r>
              <a:rPr lang="de-DE" dirty="0" smtClean="0"/>
              <a:t>Die Hexe ist hässlich. Sie hat eine große und lange Nase. Auf der Nase hat sie eine Warze. Ihre Haare sind lang. Auf dem Kopf hat sie einen Hut. Sie hat wenig Zähne. Sie hat einen Besen und sie fliegt mit dem </a:t>
            </a:r>
            <a:r>
              <a:rPr lang="de-DE" dirty="0" smtClean="0">
                <a:solidFill>
                  <a:schemeClr val="bg1"/>
                </a:solidFill>
              </a:rPr>
              <a:t>Besen.</a:t>
            </a:r>
            <a:endParaRPr lang="cs-CZ"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1+#ppt_w/2"/>
                                          </p:val>
                                        </p:tav>
                                        <p:tav tm="100000">
                                          <p:val>
                                            <p:strVal val="#ppt_x"/>
                                          </p:val>
                                        </p:tav>
                                      </p:tavLst>
                                    </p:anim>
                                    <p:anim calcmode="lin" valueType="num">
                                      <p:cBhvr additive="base">
                                        <p:cTn id="8" dur="500" fill="hold"/>
                                        <p:tgtEl>
                                          <p:spTgt spid="2050"/>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5" presetClass="path" presetSubtype="0" accel="50000" decel="50000" fill="hold" nodeType="clickEffect">
                                  <p:stCondLst>
                                    <p:cond delay="0"/>
                                  </p:stCondLst>
                                  <p:childTnLst>
                                    <p:animMotion origin="layout" path="M 0 0  L -0.25 0  E" pathEditMode="relative" ptsTypes="">
                                      <p:cBhvr>
                                        <p:cTn id="12" dur="2000" fill="hold"/>
                                        <p:tgtEl>
                                          <p:spTgt spid="2050"/>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dk1"/>
          </a:lnRef>
          <a:fillRef idx="2">
            <a:schemeClr val="dk1"/>
          </a:fillRef>
          <a:effectRef idx="1">
            <a:schemeClr val="dk1"/>
          </a:effectRef>
          <a:fontRef idx="minor">
            <a:schemeClr val="dk1"/>
          </a:fontRef>
        </p:style>
        <p:txBody>
          <a:bodyPr/>
          <a:lstStyle/>
          <a:p>
            <a:r>
              <a:rPr lang="de-DE" dirty="0" smtClean="0"/>
              <a:t>Wo lebt sie?</a:t>
            </a:r>
            <a:endParaRPr lang="cs-CZ" dirty="0"/>
          </a:p>
        </p:txBody>
      </p:sp>
      <p:sp>
        <p:nvSpPr>
          <p:cNvPr id="3" name="Zástupný symbol pro obsah 2"/>
          <p:cNvSpPr>
            <a:spLocks noGrp="1"/>
          </p:cNvSpPr>
          <p:nvPr>
            <p:ph idx="1"/>
          </p:nvPr>
        </p:nvSpPr>
        <p:spPr>
          <a:xfrm>
            <a:off x="457200" y="1600200"/>
            <a:ext cx="8229600" cy="4565104"/>
          </a:xfrm>
        </p:spPr>
        <p:style>
          <a:lnRef idx="1">
            <a:schemeClr val="dk1"/>
          </a:lnRef>
          <a:fillRef idx="2">
            <a:schemeClr val="dk1"/>
          </a:fillRef>
          <a:effectRef idx="1">
            <a:schemeClr val="dk1"/>
          </a:effectRef>
          <a:fontRef idx="minor">
            <a:schemeClr val="dk1"/>
          </a:fontRef>
        </p:style>
        <p:txBody>
          <a:bodyPr/>
          <a:lstStyle/>
          <a:p>
            <a:r>
              <a:rPr lang="de-DE" dirty="0" smtClean="0"/>
              <a:t>Sie lebt in dem Wald in der alten Bude</a:t>
            </a:r>
            <a:r>
              <a:rPr lang="cs-CZ" dirty="0" smtClean="0"/>
              <a:t> oder in </a:t>
            </a:r>
            <a:r>
              <a:rPr lang="cs-CZ" dirty="0" err="1" smtClean="0"/>
              <a:t>einem</a:t>
            </a:r>
            <a:r>
              <a:rPr lang="de-DE" dirty="0"/>
              <a:t> </a:t>
            </a:r>
            <a:r>
              <a:rPr lang="de-DE" dirty="0" smtClean="0"/>
              <a:t>Haus, das die Hühnerbeine hat.</a:t>
            </a:r>
            <a:endParaRPr lang="cs-CZ" dirty="0"/>
          </a:p>
        </p:txBody>
      </p:sp>
      <p:pic>
        <p:nvPicPr>
          <p:cNvPr id="6" name="Obrázek 5" descr="http://www.alpina.cz/fotky/ukrajina/Podkarpatska%20Rus%20035.JPG"/>
          <p:cNvPicPr/>
          <p:nvPr/>
        </p:nvPicPr>
        <p:blipFill>
          <a:blip r:embed="rId2" cstate="print"/>
          <a:srcRect t="29333" r="35500" b="20667"/>
          <a:stretch>
            <a:fillRect/>
          </a:stretch>
        </p:blipFill>
        <p:spPr bwMode="auto">
          <a:xfrm>
            <a:off x="899592" y="2924944"/>
            <a:ext cx="3744416" cy="2880320"/>
          </a:xfrm>
          <a:prstGeom prst="rect">
            <a:avLst/>
          </a:prstGeom>
          <a:noFill/>
          <a:ln w="9525">
            <a:noFill/>
            <a:miter lim="800000"/>
            <a:headEnd/>
            <a:tailEnd/>
          </a:ln>
        </p:spPr>
      </p:pic>
      <p:pic>
        <p:nvPicPr>
          <p:cNvPr id="7" name="Obrázek 6" descr="C:\Users\User20\AppData\Local\Microsoft\Windows\Temporary Internet Files\Content.IE5\A8FT7FXW\MC900426382[1].wmf"/>
          <p:cNvPicPr/>
          <p:nvPr/>
        </p:nvPicPr>
        <p:blipFill>
          <a:blip r:embed="rId3" cstate="print"/>
          <a:srcRect/>
          <a:stretch>
            <a:fillRect/>
          </a:stretch>
        </p:blipFill>
        <p:spPr bwMode="auto">
          <a:xfrm>
            <a:off x="5076056" y="2852936"/>
            <a:ext cx="2875193" cy="29813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strVal val="#ppt_w*0.70"/>
                                          </p:val>
                                        </p:tav>
                                        <p:tav tm="100000">
                                          <p:val>
                                            <p:strVal val="#ppt_w"/>
                                          </p:val>
                                        </p:tav>
                                      </p:tavLst>
                                    </p:anim>
                                    <p:anim calcmode="lin" valueType="num">
                                      <p:cBhvr>
                                        <p:cTn id="8" dur="1000" fill="hold"/>
                                        <p:tgtEl>
                                          <p:spTgt spid="6"/>
                                        </p:tgtEl>
                                        <p:attrNameLst>
                                          <p:attrName>ppt_h</p:attrName>
                                        </p:attrNameLst>
                                      </p:cBhvr>
                                      <p:tavLst>
                                        <p:tav tm="0">
                                          <p:val>
                                            <p:strVal val="#ppt_h"/>
                                          </p:val>
                                        </p:tav>
                                        <p:tav tm="100000">
                                          <p:val>
                                            <p:strVal val="#ppt_h"/>
                                          </p:val>
                                        </p:tav>
                                      </p:tavLst>
                                    </p:anim>
                                    <p:animEffect transition="in" filter="fade">
                                      <p:cBhvr>
                                        <p:cTn id="9" dur="1000"/>
                                        <p:tgtEl>
                                          <p:spTgt spid="6"/>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strVal val="#ppt_w*0.70"/>
                                          </p:val>
                                        </p:tav>
                                        <p:tav tm="100000">
                                          <p:val>
                                            <p:strVal val="#ppt_w"/>
                                          </p:val>
                                        </p:tav>
                                      </p:tavLst>
                                    </p:anim>
                                    <p:anim calcmode="lin" valueType="num">
                                      <p:cBhvr>
                                        <p:cTn id="15" dur="1000" fill="hold"/>
                                        <p:tgtEl>
                                          <p:spTgt spid="7"/>
                                        </p:tgtEl>
                                        <p:attrNameLst>
                                          <p:attrName>ppt_h</p:attrName>
                                        </p:attrNameLst>
                                      </p:cBhvr>
                                      <p:tavLst>
                                        <p:tav tm="0">
                                          <p:val>
                                            <p:strVal val="#ppt_h"/>
                                          </p:val>
                                        </p:tav>
                                        <p:tav tm="100000">
                                          <p:val>
                                            <p:strVal val="#ppt_h"/>
                                          </p:val>
                                        </p:tav>
                                      </p:tavLst>
                                    </p:anim>
                                    <p:animEffect transition="in" filter="fade">
                                      <p:cBhvr>
                                        <p:cTn id="16"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dk1"/>
          </a:lnRef>
          <a:fillRef idx="2">
            <a:schemeClr val="dk1"/>
          </a:fillRef>
          <a:effectRef idx="1">
            <a:schemeClr val="dk1"/>
          </a:effectRef>
          <a:fontRef idx="minor">
            <a:schemeClr val="dk1"/>
          </a:fontRef>
        </p:style>
        <p:txBody>
          <a:bodyPr/>
          <a:lstStyle/>
          <a:p>
            <a:r>
              <a:rPr lang="de-DE" dirty="0" smtClean="0"/>
              <a:t>Was macht sie?</a:t>
            </a:r>
            <a:endParaRPr lang="cs-CZ" dirty="0"/>
          </a:p>
        </p:txBody>
      </p:sp>
      <p:sp>
        <p:nvSpPr>
          <p:cNvPr id="3" name="Zástupný symbol pro obsah 2"/>
          <p:cNvSpPr>
            <a:spLocks noGrp="1"/>
          </p:cNvSpPr>
          <p:nvPr>
            <p:ph idx="1"/>
          </p:nvPr>
        </p:nvSpPr>
        <p:spPr/>
        <p:style>
          <a:lnRef idx="1">
            <a:schemeClr val="dk1"/>
          </a:lnRef>
          <a:fillRef idx="2">
            <a:schemeClr val="dk1"/>
          </a:fillRef>
          <a:effectRef idx="1">
            <a:schemeClr val="dk1"/>
          </a:effectRef>
          <a:fontRef idx="minor">
            <a:schemeClr val="dk1"/>
          </a:fontRef>
        </p:style>
        <p:txBody>
          <a:bodyPr/>
          <a:lstStyle/>
          <a:p>
            <a:r>
              <a:rPr lang="de-DE" dirty="0" smtClean="0"/>
              <a:t>Sie fliegt mit dem Besen.</a:t>
            </a:r>
          </a:p>
          <a:p>
            <a:r>
              <a:rPr lang="de-DE" dirty="0" smtClean="0"/>
              <a:t>Sie zaubert.</a:t>
            </a:r>
          </a:p>
          <a:p>
            <a:r>
              <a:rPr lang="de-DE" dirty="0" smtClean="0"/>
              <a:t>Sie kocht </a:t>
            </a:r>
            <a:r>
              <a:rPr lang="de-DE" dirty="0"/>
              <a:t>Z</a:t>
            </a:r>
            <a:r>
              <a:rPr lang="de-DE" dirty="0" smtClean="0"/>
              <a:t>aubertränke.</a:t>
            </a:r>
          </a:p>
          <a:p>
            <a:r>
              <a:rPr lang="de-DE" dirty="0" smtClean="0"/>
              <a:t>Sie trifft mit den anderen Hexen im Zauberring.</a:t>
            </a:r>
          </a:p>
          <a:p>
            <a:r>
              <a:rPr lang="de-DE" dirty="0" smtClean="0"/>
              <a:t>Sie hilft, aber sie auch schädigt.</a:t>
            </a:r>
            <a:endParaRPr lang="cs-CZ" dirty="0"/>
          </a:p>
        </p:txBody>
      </p:sp>
      <p:pic>
        <p:nvPicPr>
          <p:cNvPr id="4098" name="Picture 2" descr="C:\Users\User20\AppData\Local\Microsoft\Windows\Temporary Internet Files\Content.IE5\A8FT7FXW\MM900213482[1].gif"/>
          <p:cNvPicPr>
            <a:picLocks noChangeAspect="1" noChangeArrowheads="1" noCrop="1"/>
          </p:cNvPicPr>
          <p:nvPr/>
        </p:nvPicPr>
        <p:blipFill>
          <a:blip r:embed="rId2" cstate="print"/>
          <a:srcRect/>
          <a:stretch>
            <a:fillRect/>
          </a:stretch>
        </p:blipFill>
        <p:spPr bwMode="auto">
          <a:xfrm>
            <a:off x="7092280" y="2492896"/>
            <a:ext cx="1440160" cy="1728192"/>
          </a:xfrm>
          <a:prstGeom prst="rect">
            <a:avLst/>
          </a:prstGeom>
          <a:noFill/>
        </p:spPr>
      </p:pic>
      <p:pic>
        <p:nvPicPr>
          <p:cNvPr id="4100" name="Picture 4" descr="C:\Users\User20\AppData\Local\Microsoft\Windows\Temporary Internet Files\Content.IE5\56M6JF7I\MC900287396[1].wmf"/>
          <p:cNvPicPr>
            <a:picLocks noChangeAspect="1" noChangeArrowheads="1"/>
          </p:cNvPicPr>
          <p:nvPr/>
        </p:nvPicPr>
        <p:blipFill>
          <a:blip r:embed="rId3" cstate="print"/>
          <a:srcRect/>
          <a:stretch>
            <a:fillRect/>
          </a:stretch>
        </p:blipFill>
        <p:spPr bwMode="auto">
          <a:xfrm>
            <a:off x="5364088" y="1124745"/>
            <a:ext cx="1133665" cy="1872208"/>
          </a:xfrm>
          <a:prstGeom prst="rect">
            <a:avLst/>
          </a:prstGeom>
          <a:noFill/>
        </p:spPr>
      </p:pic>
      <p:pic>
        <p:nvPicPr>
          <p:cNvPr id="4101" name="Picture 5" descr="C:\Users\User20\AppData\Local\Microsoft\Windows\Temporary Internet Files\Content.IE5\Y8VWLZNC\MC900304947[1].wmf"/>
          <p:cNvPicPr>
            <a:picLocks noChangeAspect="1" noChangeArrowheads="1"/>
          </p:cNvPicPr>
          <p:nvPr/>
        </p:nvPicPr>
        <p:blipFill>
          <a:blip r:embed="rId4" cstate="print"/>
          <a:srcRect/>
          <a:stretch>
            <a:fillRect/>
          </a:stretch>
        </p:blipFill>
        <p:spPr bwMode="auto">
          <a:xfrm>
            <a:off x="179512" y="188640"/>
            <a:ext cx="1604772" cy="1821485"/>
          </a:xfrm>
          <a:prstGeom prst="rect">
            <a:avLst/>
          </a:prstGeom>
          <a:noFill/>
        </p:spPr>
      </p:pic>
      <p:pic>
        <p:nvPicPr>
          <p:cNvPr id="4102" name="Picture 6" descr="C:\Users\User20\AppData\Local\Microsoft\Windows\Temporary Internet Files\Content.IE5\A8FT7FXW\MC900413704[1].wmf"/>
          <p:cNvPicPr>
            <a:picLocks noChangeAspect="1" noChangeArrowheads="1"/>
          </p:cNvPicPr>
          <p:nvPr/>
        </p:nvPicPr>
        <p:blipFill>
          <a:blip r:embed="rId5" cstate="print"/>
          <a:srcRect/>
          <a:stretch>
            <a:fillRect/>
          </a:stretch>
        </p:blipFill>
        <p:spPr bwMode="auto">
          <a:xfrm>
            <a:off x="5652120" y="4365105"/>
            <a:ext cx="1944216" cy="1688982"/>
          </a:xfrm>
          <a:prstGeom prst="rect">
            <a:avLst/>
          </a:prstGeom>
          <a:noFill/>
        </p:spPr>
      </p:pic>
      <p:pic>
        <p:nvPicPr>
          <p:cNvPr id="4103" name="Picture 7" descr="C:\Users\User20\AppData\Local\Microsoft\Windows\Temporary Internet Files\Content.IE5\Y8VWLZNC\MC900412426[1].wmf"/>
          <p:cNvPicPr>
            <a:picLocks noChangeAspect="1" noChangeArrowheads="1"/>
          </p:cNvPicPr>
          <p:nvPr/>
        </p:nvPicPr>
        <p:blipFill>
          <a:blip r:embed="rId6" cstate="print"/>
          <a:srcRect/>
          <a:stretch>
            <a:fillRect/>
          </a:stretch>
        </p:blipFill>
        <p:spPr bwMode="auto">
          <a:xfrm>
            <a:off x="7524328" y="332656"/>
            <a:ext cx="1080120" cy="143275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path" presetSubtype="0" accel="50000" decel="50000" fill="hold" nodeType="clickEffect">
                                  <p:stCondLst>
                                    <p:cond delay="0"/>
                                  </p:stCondLst>
                                  <p:childTnLst>
                                    <p:animMotion origin="layout" path="M 0 0  L -0.25 0  E" pathEditMode="relative" ptsTypes="">
                                      <p:cBhvr>
                                        <p:cTn id="6" dur="2000" fill="hold"/>
                                        <p:tgtEl>
                                          <p:spTgt spid="4102"/>
                                        </p:tgtEl>
                                        <p:attrNameLst>
                                          <p:attrName>ppt_x</p:attrName>
                                          <p:attrName>ppt_y</p:attrName>
                                        </p:attrNameLst>
                                      </p:cBhvr>
                                    </p:animMotion>
                                  </p:childTnLst>
                                </p:cTn>
                              </p:par>
                            </p:childTnLst>
                          </p:cTn>
                        </p:par>
                      </p:childTnLst>
                    </p:cTn>
                  </p:par>
                  <p:par>
                    <p:cTn id="7" fill="hold">
                      <p:stCondLst>
                        <p:cond delay="indefinite"/>
                      </p:stCondLst>
                      <p:childTnLst>
                        <p:par>
                          <p:cTn id="8" fill="hold">
                            <p:stCondLst>
                              <p:cond delay="0"/>
                            </p:stCondLst>
                            <p:childTnLst>
                              <p:par>
                                <p:cTn id="9" presetID="63" presetClass="path" presetSubtype="0" accel="50000" decel="50000" fill="hold" nodeType="clickEffect">
                                  <p:stCondLst>
                                    <p:cond delay="0"/>
                                  </p:stCondLst>
                                  <p:childTnLst>
                                    <p:animMotion origin="layout" path="M 0 0  L 0.25 0  E" pathEditMode="relative" ptsTypes="">
                                      <p:cBhvr>
                                        <p:cTn id="10" dur="2000" fill="hold"/>
                                        <p:tgtEl>
                                          <p:spTgt spid="4101"/>
                                        </p:tgtEl>
                                        <p:attrNameLst>
                                          <p:attrName>ppt_x</p:attrName>
                                          <p:attrName>ppt_y</p:attrName>
                                        </p:attrNameLst>
                                      </p:cBhvr>
                                    </p:animMotion>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4098"/>
                                        </p:tgtEl>
                                        <p:attrNameLst>
                                          <p:attrName>style.visibility</p:attrName>
                                        </p:attrNameLst>
                                      </p:cBhvr>
                                      <p:to>
                                        <p:strVal val="visible"/>
                                      </p:to>
                                    </p:set>
                                    <p:anim calcmode="lin" valueType="num">
                                      <p:cBhvr additive="base">
                                        <p:cTn id="15" dur="500" fill="hold"/>
                                        <p:tgtEl>
                                          <p:spTgt spid="4098"/>
                                        </p:tgtEl>
                                        <p:attrNameLst>
                                          <p:attrName>ppt_x</p:attrName>
                                        </p:attrNameLst>
                                      </p:cBhvr>
                                      <p:tavLst>
                                        <p:tav tm="0">
                                          <p:val>
                                            <p:strVal val="#ppt_x"/>
                                          </p:val>
                                        </p:tav>
                                        <p:tav tm="100000">
                                          <p:val>
                                            <p:strVal val="#ppt_x"/>
                                          </p:val>
                                        </p:tav>
                                      </p:tavLst>
                                    </p:anim>
                                    <p:anim calcmode="lin" valueType="num">
                                      <p:cBhvr additive="base">
                                        <p:cTn id="16"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4100"/>
                                        </p:tgtEl>
                                        <p:attrNameLst>
                                          <p:attrName>style.visibility</p:attrName>
                                        </p:attrNameLst>
                                      </p:cBhvr>
                                      <p:to>
                                        <p:strVal val="visible"/>
                                      </p:to>
                                    </p:set>
                                    <p:animEffect transition="in" filter="blinds(horizontal)">
                                      <p:cBhvr>
                                        <p:cTn id="21" dur="500"/>
                                        <p:tgtEl>
                                          <p:spTgt spid="4100"/>
                                        </p:tgtEl>
                                      </p:cBhvr>
                                    </p:animEffect>
                                  </p:childTnLst>
                                </p:cTn>
                              </p:par>
                            </p:childTnLst>
                          </p:cTn>
                        </p:par>
                      </p:childTnLst>
                    </p:cTn>
                  </p:par>
                  <p:par>
                    <p:cTn id="22" fill="hold">
                      <p:stCondLst>
                        <p:cond delay="indefinite"/>
                      </p:stCondLst>
                      <p:childTnLst>
                        <p:par>
                          <p:cTn id="23" fill="hold">
                            <p:stCondLst>
                              <p:cond delay="0"/>
                            </p:stCondLst>
                            <p:childTnLst>
                              <p:par>
                                <p:cTn id="24" presetID="3" presetClass="entr" presetSubtype="10" fill="hold" nodeType="clickEffect">
                                  <p:stCondLst>
                                    <p:cond delay="0"/>
                                  </p:stCondLst>
                                  <p:childTnLst>
                                    <p:set>
                                      <p:cBhvr>
                                        <p:cTn id="25" dur="1" fill="hold">
                                          <p:stCondLst>
                                            <p:cond delay="0"/>
                                          </p:stCondLst>
                                        </p:cTn>
                                        <p:tgtEl>
                                          <p:spTgt spid="4103"/>
                                        </p:tgtEl>
                                        <p:attrNameLst>
                                          <p:attrName>style.visibility</p:attrName>
                                        </p:attrNameLst>
                                      </p:cBhvr>
                                      <p:to>
                                        <p:strVal val="visible"/>
                                      </p:to>
                                    </p:set>
                                    <p:animEffect transition="in" filter="blinds(horizontal)">
                                      <p:cBhvr>
                                        <p:cTn id="26" dur="2000"/>
                                        <p:tgtEl>
                                          <p:spTgt spid="41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1">
            <a:schemeClr val="dk1"/>
          </a:lnRef>
          <a:fillRef idx="2">
            <a:schemeClr val="dk1"/>
          </a:fillRef>
          <a:effectRef idx="1">
            <a:schemeClr val="dk1"/>
          </a:effectRef>
          <a:fontRef idx="minor">
            <a:schemeClr val="dk1"/>
          </a:fontRef>
        </p:style>
        <p:txBody>
          <a:bodyPr/>
          <a:lstStyle/>
          <a:p>
            <a:r>
              <a:rPr lang="cs-CZ" dirty="0" smtClean="0"/>
              <a:t>Die </a:t>
            </a:r>
            <a:r>
              <a:rPr lang="cs-CZ" dirty="0" err="1" smtClean="0"/>
              <a:t>bekanntesten</a:t>
            </a:r>
            <a:r>
              <a:rPr lang="cs-CZ" dirty="0" smtClean="0"/>
              <a:t> </a:t>
            </a:r>
            <a:r>
              <a:rPr lang="cs-CZ" dirty="0" err="1" smtClean="0"/>
              <a:t>Hexen</a:t>
            </a:r>
            <a:endParaRPr lang="cs-CZ" dirty="0"/>
          </a:p>
        </p:txBody>
      </p:sp>
      <p:sp>
        <p:nvSpPr>
          <p:cNvPr id="3" name="Zástupný symbol pro text 2"/>
          <p:cNvSpPr>
            <a:spLocks noGrp="1"/>
          </p:cNvSpPr>
          <p:nvPr>
            <p:ph type="body" idx="1"/>
          </p:nvPr>
        </p:nvSpPr>
        <p:spPr/>
        <p:style>
          <a:lnRef idx="1">
            <a:schemeClr val="dk1"/>
          </a:lnRef>
          <a:fillRef idx="2">
            <a:schemeClr val="dk1"/>
          </a:fillRef>
          <a:effectRef idx="1">
            <a:schemeClr val="dk1"/>
          </a:effectRef>
          <a:fontRef idx="minor">
            <a:schemeClr val="dk1"/>
          </a:fontRef>
        </p:style>
        <p:txBody>
          <a:bodyPr>
            <a:normAutofit fontScale="92500" lnSpcReduction="20000"/>
          </a:bodyPr>
          <a:lstStyle/>
          <a:p>
            <a:r>
              <a:rPr lang="cs-CZ" dirty="0" err="1" smtClean="0"/>
              <a:t>Hexe</a:t>
            </a:r>
            <a:r>
              <a:rPr lang="cs-CZ" dirty="0" smtClean="0"/>
              <a:t> „Baba Jaga“ </a:t>
            </a:r>
            <a:r>
              <a:rPr lang="cs-CZ" dirty="0" err="1" smtClean="0"/>
              <a:t>aus</a:t>
            </a:r>
            <a:r>
              <a:rPr lang="cs-CZ" dirty="0" smtClean="0"/>
              <a:t> M</a:t>
            </a:r>
            <a:r>
              <a:rPr lang="de-DE" dirty="0" smtClean="0"/>
              <a:t>ä</a:t>
            </a:r>
            <a:r>
              <a:rPr lang="cs-CZ" dirty="0" err="1" smtClean="0"/>
              <a:t>rchen</a:t>
            </a:r>
            <a:r>
              <a:rPr lang="de-DE" dirty="0" smtClean="0"/>
              <a:t>: </a:t>
            </a:r>
            <a:r>
              <a:rPr lang="de-DE" dirty="0" err="1" smtClean="0"/>
              <a:t>Mraz</a:t>
            </a:r>
            <a:r>
              <a:rPr lang="cs-CZ" dirty="0" err="1" smtClean="0"/>
              <a:t>ík</a:t>
            </a:r>
            <a:endParaRPr lang="cs-CZ" dirty="0"/>
          </a:p>
        </p:txBody>
      </p:sp>
      <p:sp>
        <p:nvSpPr>
          <p:cNvPr id="5" name="Zástupný symbol pro text 4"/>
          <p:cNvSpPr>
            <a:spLocks noGrp="1"/>
          </p:cNvSpPr>
          <p:nvPr>
            <p:ph type="body" sz="quarter" idx="3"/>
          </p:nvPr>
        </p:nvSpPr>
        <p:spPr/>
        <p:style>
          <a:lnRef idx="1">
            <a:schemeClr val="dk1"/>
          </a:lnRef>
          <a:fillRef idx="2">
            <a:schemeClr val="dk1"/>
          </a:fillRef>
          <a:effectRef idx="1">
            <a:schemeClr val="dk1"/>
          </a:effectRef>
          <a:fontRef idx="minor">
            <a:schemeClr val="dk1"/>
          </a:fontRef>
        </p:style>
        <p:txBody>
          <a:bodyPr>
            <a:normAutofit fontScale="92500" lnSpcReduction="20000"/>
          </a:bodyPr>
          <a:lstStyle/>
          <a:p>
            <a:r>
              <a:rPr lang="cs-CZ" dirty="0" err="1" smtClean="0"/>
              <a:t>Hexe</a:t>
            </a:r>
            <a:r>
              <a:rPr lang="cs-CZ" dirty="0" smtClean="0"/>
              <a:t> </a:t>
            </a:r>
            <a:r>
              <a:rPr lang="cs-CZ" dirty="0" err="1" smtClean="0"/>
              <a:t>aus</a:t>
            </a:r>
            <a:r>
              <a:rPr lang="cs-CZ" dirty="0" smtClean="0"/>
              <a:t> M</a:t>
            </a:r>
            <a:r>
              <a:rPr lang="de-DE" dirty="0" err="1" smtClean="0"/>
              <a:t>ärchen</a:t>
            </a:r>
            <a:r>
              <a:rPr lang="de-DE" dirty="0" smtClean="0"/>
              <a:t>: </a:t>
            </a:r>
            <a:r>
              <a:rPr lang="cs-CZ" dirty="0"/>
              <a:t>P</a:t>
            </a:r>
            <a:r>
              <a:rPr lang="cs-CZ" dirty="0" smtClean="0"/>
              <a:t>erníková chaloupka ( H</a:t>
            </a:r>
            <a:r>
              <a:rPr lang="de-DE" dirty="0" err="1" smtClean="0"/>
              <a:t>änsel</a:t>
            </a:r>
            <a:r>
              <a:rPr lang="de-DE" dirty="0" smtClean="0"/>
              <a:t> und Gretel )</a:t>
            </a:r>
            <a:endParaRPr lang="cs-CZ" dirty="0"/>
          </a:p>
        </p:txBody>
      </p:sp>
      <p:pic>
        <p:nvPicPr>
          <p:cNvPr id="7" name="Zástupný symbol pro obsah 6" descr="C:\Users\User20\AppData\Local\Microsoft\Windows\Temporary Internet Files\Content.IE5\AZDA70SA\MC900415608[1].wmf"/>
          <p:cNvPicPr>
            <a:picLocks noGrp="1"/>
          </p:cNvPicPr>
          <p:nvPr>
            <p:ph sz="half" idx="2"/>
          </p:nvPr>
        </p:nvPicPr>
        <p:blipFill>
          <a:blip r:embed="rId2" cstate="print"/>
          <a:srcRect/>
          <a:stretch>
            <a:fillRect/>
          </a:stretch>
        </p:blipFill>
        <p:spPr bwMode="auto">
          <a:xfrm>
            <a:off x="971600" y="2708920"/>
            <a:ext cx="3035929" cy="3455406"/>
          </a:xfrm>
          <a:prstGeom prst="rect">
            <a:avLst/>
          </a:prstGeom>
          <a:noFill/>
          <a:ln w="9525">
            <a:noFill/>
            <a:miter lim="800000"/>
            <a:headEnd/>
            <a:tailEnd/>
          </a:ln>
        </p:spPr>
      </p:pic>
      <p:pic>
        <p:nvPicPr>
          <p:cNvPr id="10" name="Zástupný symbol pro obsah 9" descr="File:Hänsel und Gretel2.jpg"/>
          <p:cNvPicPr>
            <a:picLocks noGrp="1"/>
          </p:cNvPicPr>
          <p:nvPr>
            <p:ph sz="quarter" idx="4"/>
          </p:nvPr>
        </p:nvPicPr>
        <p:blipFill>
          <a:blip r:embed="rId3" cstate="print"/>
          <a:srcRect/>
          <a:stretch>
            <a:fillRect/>
          </a:stretch>
        </p:blipFill>
        <p:spPr bwMode="auto">
          <a:xfrm>
            <a:off x="5364088" y="2420888"/>
            <a:ext cx="3024336" cy="395128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strVal val="#ppt_w*0.70"/>
                                          </p:val>
                                        </p:tav>
                                        <p:tav tm="100000">
                                          <p:val>
                                            <p:strVal val="#ppt_w"/>
                                          </p:val>
                                        </p:tav>
                                      </p:tavLst>
                                    </p:anim>
                                    <p:anim calcmode="lin" valueType="num">
                                      <p:cBhvr>
                                        <p:cTn id="8" dur="1000" fill="hold"/>
                                        <p:tgtEl>
                                          <p:spTgt spid="7"/>
                                        </p:tgtEl>
                                        <p:attrNameLst>
                                          <p:attrName>ppt_h</p:attrName>
                                        </p:attrNameLst>
                                      </p:cBhvr>
                                      <p:tavLst>
                                        <p:tav tm="0">
                                          <p:val>
                                            <p:strVal val="#ppt_h"/>
                                          </p:val>
                                        </p:tav>
                                        <p:tav tm="100000">
                                          <p:val>
                                            <p:strVal val="#ppt_h"/>
                                          </p:val>
                                        </p:tav>
                                      </p:tavLst>
                                    </p:anim>
                                    <p:animEffect transition="in" filter="fade">
                                      <p:cBhvr>
                                        <p:cTn id="9" dur="1000"/>
                                        <p:tgtEl>
                                          <p:spTgt spid="7"/>
                                        </p:tgtEl>
                                      </p:cBhvr>
                                    </p:animEffect>
                                  </p:childTnLst>
                                </p:cTn>
                              </p:par>
                            </p:childTnLst>
                          </p:cTn>
                        </p:par>
                      </p:childTnLst>
                    </p:cTn>
                  </p:par>
                  <p:par>
                    <p:cTn id="10" fill="hold">
                      <p:stCondLst>
                        <p:cond delay="indefinite"/>
                      </p:stCondLst>
                      <p:childTnLst>
                        <p:par>
                          <p:cTn id="11" fill="hold">
                            <p:stCondLst>
                              <p:cond delay="0"/>
                            </p:stCondLst>
                            <p:childTnLst>
                              <p:par>
                                <p:cTn id="12" presetID="3" presetClass="entr" presetSubtype="10"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blinds(horizontal)">
                                      <p:cBhvr>
                                        <p:cTn id="1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r>
              <a:rPr lang="cs-CZ" dirty="0" smtClean="0"/>
              <a:t>Klipart – http//office.</a:t>
            </a:r>
            <a:r>
              <a:rPr lang="cs-CZ" dirty="0" err="1" smtClean="0"/>
              <a:t>microsoft.com</a:t>
            </a:r>
            <a:endParaRPr lang="cs-CZ" dirty="0"/>
          </a:p>
        </p:txBody>
      </p:sp>
      <p:sp>
        <p:nvSpPr>
          <p:cNvPr id="4" name="Obdélník 3"/>
          <p:cNvSpPr/>
          <p:nvPr/>
        </p:nvSpPr>
        <p:spPr>
          <a:xfrm>
            <a:off x="323528" y="2276872"/>
            <a:ext cx="7776864" cy="369332"/>
          </a:xfrm>
          <a:prstGeom prst="rect">
            <a:avLst/>
          </a:prstGeom>
        </p:spPr>
        <p:txBody>
          <a:bodyPr wrap="square">
            <a:spAutoFit/>
          </a:bodyPr>
          <a:lstStyle/>
          <a:p>
            <a:r>
              <a:rPr lang="cs-CZ" dirty="0" smtClean="0"/>
              <a:t>http://commons.wikimedia.org/wiki/File:H%C3%A4nsel_und_Gretel2.jpg</a:t>
            </a:r>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113</TotalTime>
  <Words>242</Words>
  <Application>Microsoft Office PowerPoint</Application>
  <PresentationFormat>Předvádění na obrazovce (4:3)</PresentationFormat>
  <Paragraphs>42</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sady Office</vt:lpstr>
      <vt:lpstr>Snímek 1</vt:lpstr>
      <vt:lpstr>ANOTACE</vt:lpstr>
      <vt:lpstr>Meine beliebte Märchenfigur</vt:lpstr>
      <vt:lpstr>Die Hexe</vt:lpstr>
      <vt:lpstr>Wie sieht sie aus?</vt:lpstr>
      <vt:lpstr>Wo lebt sie?</vt:lpstr>
      <vt:lpstr>Was macht sie?</vt:lpstr>
      <vt:lpstr>Die bekanntesten Hexen</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Meine beliebte Märchenfigur</dc:title>
  <dc:creator>User20</dc:creator>
  <cp:lastModifiedBy>Marie Tomanová</cp:lastModifiedBy>
  <cp:revision>13</cp:revision>
  <dcterms:created xsi:type="dcterms:W3CDTF">2011-03-03T07:43:51Z</dcterms:created>
  <dcterms:modified xsi:type="dcterms:W3CDTF">2013-02-08T13:37:39Z</dcterms:modified>
</cp:coreProperties>
</file>