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6" r:id="rId7"/>
    <p:sldId id="267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21" autoAdjust="0"/>
    <p:restoredTop sz="94660"/>
  </p:normalViewPr>
  <p:slideViewPr>
    <p:cSldViewPr>
      <p:cViewPr varScale="1">
        <p:scale>
          <a:sx n="69" d="100"/>
          <a:sy n="69" d="100"/>
        </p:scale>
        <p:origin x="-142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7960C-6890-446C-A03A-DA75D983E641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E9C777A-52AA-4BBF-8494-674DC69D00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7960C-6890-446C-A03A-DA75D983E641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E9C777A-52AA-4BBF-8494-674DC69D00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7960C-6890-446C-A03A-DA75D983E641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C777A-52AA-4BBF-8494-674DC69D00D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7960C-6890-446C-A03A-DA75D983E641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C777A-52AA-4BBF-8494-674DC69D00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7960C-6890-446C-A03A-DA75D983E641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E9C777A-52AA-4BBF-8494-674DC69D00D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7960C-6890-446C-A03A-DA75D983E641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C777A-52AA-4BBF-8494-674DC69D00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7960C-6890-446C-A03A-DA75D983E641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C777A-52AA-4BBF-8494-674DC69D00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7960C-6890-446C-A03A-DA75D983E641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C777A-52AA-4BBF-8494-674DC69D00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7960C-6890-446C-A03A-DA75D983E641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C777A-52AA-4BBF-8494-674DC69D00DD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7960C-6890-446C-A03A-DA75D983E641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C777A-52AA-4BBF-8494-674DC69D00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7960C-6890-446C-A03A-DA75D983E641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C777A-52AA-4BBF-8494-674DC69D00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277960C-6890-446C-A03A-DA75D983E641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E9C777A-52AA-4BBF-8494-674DC69D00D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ream.cz/mazlove/630920-roztomile-sovy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makN5rXGPEg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Bosuil.jpg" TargetMode="External"/><Relationship Id="rId3" Type="http://schemas.openxmlformats.org/officeDocument/2006/relationships/hyperlink" Target="http://cs.wikipedia.org/wiki/Soubor:Uhu-3.jpg" TargetMode="External"/><Relationship Id="rId7" Type="http://schemas.openxmlformats.org/officeDocument/2006/relationships/hyperlink" Target="http://cs.wikipedia.org/wiki/Soubor:Strix_aluco_2_(Martin_Mecnarowski).jpg" TargetMode="External"/><Relationship Id="rId2" Type="http://schemas.openxmlformats.org/officeDocument/2006/relationships/hyperlink" Target="http://www.nasiptaci.cz/dat/sovy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trix_aluco_3_(Martin_Mecnarowski).jpg" TargetMode="External"/><Relationship Id="rId5" Type="http://schemas.openxmlformats.org/officeDocument/2006/relationships/hyperlink" Target="http://cs.wikipedia.org/wiki/Soubor:V%C3%A4rbkakk.JPG" TargetMode="External"/><Relationship Id="rId4" Type="http://schemas.openxmlformats.org/officeDocument/2006/relationships/hyperlink" Target="http://en.wikipedia.org/wiki/File:Glaucidium_passerinum_am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Škola: 		Základní škola a Mateřská škola, 					Kostelní 560, Svoboda n. Úpou,</a:t>
            </a:r>
          </a:p>
          <a:p>
            <a:pPr marL="0" indent="0">
              <a:buNone/>
            </a:pPr>
            <a:r>
              <a:rPr lang="cs-CZ" sz="2400" dirty="0"/>
              <a:t>			okres Trutnov </a:t>
            </a:r>
          </a:p>
          <a:p>
            <a:r>
              <a:rPr lang="cs-CZ" sz="2400" dirty="0"/>
              <a:t>Autor: 		Mgr. Hana </a:t>
            </a:r>
            <a:r>
              <a:rPr lang="cs-CZ" sz="2400" dirty="0" err="1"/>
              <a:t>Klomínská</a:t>
            </a:r>
            <a:endParaRPr lang="cs-CZ" sz="2400" dirty="0"/>
          </a:p>
          <a:p>
            <a:r>
              <a:rPr lang="cs-CZ" sz="2400" dirty="0"/>
              <a:t>Datum:  		prosinec  2012 </a:t>
            </a:r>
          </a:p>
          <a:p>
            <a:r>
              <a:rPr lang="cs-CZ" sz="2400" dirty="0"/>
              <a:t>Název: 		VY_12_INOVACE_1.2.1 </a:t>
            </a:r>
            <a:r>
              <a:rPr lang="cs-CZ" sz="2400" dirty="0" smtClean="0"/>
              <a:t>PRV1,2_34</a:t>
            </a:r>
            <a:endParaRPr lang="cs-CZ" sz="2400" dirty="0"/>
          </a:p>
          <a:p>
            <a:r>
              <a:rPr lang="cs-CZ" sz="2400" dirty="0"/>
              <a:t>Téma:		</a:t>
            </a:r>
            <a:r>
              <a:rPr lang="cs-CZ" sz="2400" dirty="0" smtClean="0"/>
              <a:t>Sovy - výr velký ,kulíšek nejmenší a puštík 				obecný</a:t>
            </a:r>
          </a:p>
          <a:p>
            <a:r>
              <a:rPr lang="cs-CZ" sz="2400" dirty="0" smtClean="0"/>
              <a:t>Ročník</a:t>
            </a:r>
            <a:r>
              <a:rPr lang="cs-CZ" sz="2400" dirty="0"/>
              <a:t>:		1. – 2.</a:t>
            </a:r>
          </a:p>
          <a:p>
            <a:r>
              <a:rPr lang="cs-CZ" sz="2400" dirty="0"/>
              <a:t>Číslo projektu:	CZ.1.07/1.4.00/21.3068</a:t>
            </a:r>
          </a:p>
          <a:p>
            <a:endParaRPr lang="cs-CZ" sz="2400" dirty="0"/>
          </a:p>
        </p:txBody>
      </p:sp>
      <p:pic>
        <p:nvPicPr>
          <p:cNvPr id="4" name="Zástupný symbol pro obsah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82161"/>
            <a:ext cx="5270303" cy="972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2460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</a:t>
            </a:r>
            <a:r>
              <a:rPr lang="cs-CZ" sz="2400" dirty="0"/>
              <a:t>anotace: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299648" cy="4525963"/>
          </a:xfrm>
        </p:spPr>
        <p:txBody>
          <a:bodyPr>
            <a:normAutofit/>
          </a:bodyPr>
          <a:lstStyle/>
          <a:p>
            <a:pPr algn="just"/>
            <a:r>
              <a:rPr lang="cs-CZ" sz="2400" dirty="0"/>
              <a:t>Materiál slouží k procvičování čtení s porozuměním v hodinách prvouky </a:t>
            </a:r>
            <a:r>
              <a:rPr lang="cs-CZ" sz="2400" dirty="0" smtClean="0"/>
              <a:t>ve věku 6 až 8 let. </a:t>
            </a:r>
            <a:r>
              <a:rPr lang="cs-CZ" sz="2400" dirty="0"/>
              <a:t>Lze ho využít jako motivační, výkladový nebo opakovací. Je určen pro práci na interaktivní tabuli nebo na folii. 	</a:t>
            </a:r>
            <a:endParaRPr lang="cs-CZ" sz="2400" dirty="0" smtClean="0"/>
          </a:p>
          <a:p>
            <a:pPr algn="just"/>
            <a:endParaRPr lang="cs-CZ" sz="2400" dirty="0"/>
          </a:p>
          <a:p>
            <a:pPr algn="just"/>
            <a:r>
              <a:rPr lang="cs-CZ" sz="2400" dirty="0"/>
              <a:t>Vytvořeno jako DUM do předmětu prvouka. Slouží jako doplněk k výuce o volně žijících zvířatech prostřednictvím vlastního čtení. 			</a:t>
            </a:r>
          </a:p>
          <a:p>
            <a:pPr marL="0" indent="0" algn="just">
              <a:buNone/>
            </a:pPr>
            <a:r>
              <a:rPr lang="cs-CZ" sz="2400" dirty="0"/>
              <a:t>		</a:t>
            </a:r>
          </a:p>
          <a:p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8761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   sovy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58708" y="1270208"/>
            <a:ext cx="367269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obr. 1 – obrysy některých sov žijících u nás</a:t>
            </a:r>
            <a:endParaRPr lang="cs-CZ" sz="1400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7474" y="1734399"/>
            <a:ext cx="4896544" cy="2376264"/>
          </a:xfrm>
        </p:spPr>
      </p:pic>
      <p:sp>
        <p:nvSpPr>
          <p:cNvPr id="8" name="TextovéPole 7"/>
          <p:cNvSpPr txBox="1"/>
          <p:nvPr/>
        </p:nvSpPr>
        <p:spPr>
          <a:xfrm>
            <a:off x="3851630" y="4509120"/>
            <a:ext cx="48797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Kolem </a:t>
            </a:r>
            <a:r>
              <a:rPr lang="cs-CZ" sz="2400" dirty="0"/>
              <a:t>velkých očí mají peří uspořádané do vějíře. Říká se tomu </a:t>
            </a:r>
            <a:r>
              <a:rPr lang="cs-CZ" sz="2400" b="1" dirty="0"/>
              <a:t>závoj.</a:t>
            </a:r>
            <a:r>
              <a:rPr lang="cs-CZ" sz="2400" dirty="0"/>
              <a:t> Jejich oči směřují dopředu a hlavou mohou otáčet úplně dozadu. 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79512" y="1196752"/>
            <a:ext cx="3672117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Sovy jsou draví ptáci, kteří loví pouze v noci. Mají </a:t>
            </a:r>
            <a:r>
              <a:rPr lang="cs-CZ" sz="2400" dirty="0" smtClean="0"/>
              <a:t>nadýchané a měkké peří</a:t>
            </a:r>
            <a:r>
              <a:rPr lang="cs-CZ" sz="2400" dirty="0"/>
              <a:t>, které jim umožňuje naprosto tichý let. </a:t>
            </a:r>
            <a:r>
              <a:rPr lang="cs-CZ" sz="2400" dirty="0" smtClean="0"/>
              <a:t>Mají výborný sluch. To </a:t>
            </a:r>
            <a:r>
              <a:rPr lang="cs-CZ" sz="2400" dirty="0"/>
              <a:t>jim pomáhá při lovu kořisti</a:t>
            </a:r>
            <a:r>
              <a:rPr lang="cs-CZ" sz="2400" dirty="0" smtClean="0"/>
              <a:t>. </a:t>
            </a:r>
            <a:r>
              <a:rPr lang="cs-CZ" sz="2400" dirty="0"/>
              <a:t>Jejich kořistí bývají </a:t>
            </a:r>
            <a:r>
              <a:rPr lang="cs-CZ" sz="2400" dirty="0" smtClean="0"/>
              <a:t>drobní savci </a:t>
            </a:r>
            <a:r>
              <a:rPr lang="cs-CZ" sz="2400" dirty="0"/>
              <a:t>či jiní ptáci. Nestravitelné části </a:t>
            </a:r>
            <a:r>
              <a:rPr lang="cs-CZ" sz="2400" dirty="0" smtClean="0"/>
              <a:t>kořisti jako </a:t>
            </a:r>
            <a:r>
              <a:rPr lang="cs-CZ" sz="2400" dirty="0"/>
              <a:t>kosti, chlupy a peří vyvrhují. Říká se tomu </a:t>
            </a:r>
            <a:r>
              <a:rPr lang="cs-CZ" sz="2400" b="1" dirty="0"/>
              <a:t>vývržek.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66025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  výr velký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1412776"/>
            <a:ext cx="2881529" cy="4525962"/>
          </a:xfrm>
        </p:spPr>
      </p:pic>
      <p:sp>
        <p:nvSpPr>
          <p:cNvPr id="5" name="TextovéPole 4"/>
          <p:cNvSpPr txBox="1"/>
          <p:nvPr/>
        </p:nvSpPr>
        <p:spPr>
          <a:xfrm>
            <a:off x="6012160" y="5943474"/>
            <a:ext cx="27363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obr. 2 – výr chovaný v zajetí 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1412776"/>
            <a:ext cx="554461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Největší zástupce sov je výr velký. Žije nejčastěji na kamenitých stráních nebo ve zříceninách hradů blízko lesů. Někdy se uhnízdí v dutině stromu nebo v hnízdě jiného velkého ptáka. 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3789040"/>
            <a:ext cx="554461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Na hlavě má nad velkýma očima peříčka, která připomínají ouška. </a:t>
            </a:r>
          </a:p>
          <a:p>
            <a:pPr algn="just"/>
            <a:r>
              <a:rPr lang="cs-CZ" sz="2400" dirty="0" smtClean="0"/>
              <a:t>Výr je noční lovec, samotář. Létá velmi potichu, spíše plachtí. Loví hlodavce, zajíce, králíky, ptáky i ježky. Ozývá se svým </a:t>
            </a:r>
            <a:r>
              <a:rPr lang="cs-CZ" sz="2400" dirty="0" err="1" smtClean="0"/>
              <a:t>húú</a:t>
            </a:r>
            <a:r>
              <a:rPr lang="cs-CZ" sz="2400" dirty="0" smtClean="0"/>
              <a:t> – </a:t>
            </a:r>
            <a:r>
              <a:rPr lang="cs-CZ" sz="2400" dirty="0" err="1" smtClean="0"/>
              <a:t>húú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59610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kulíšek nejmenší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5171433"/>
            <a:ext cx="11521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obr. 3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86775" y="5608984"/>
            <a:ext cx="64807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Nejmenší </a:t>
            </a:r>
            <a:r>
              <a:rPr lang="cs-CZ" sz="2400" dirty="0" smtClean="0"/>
              <a:t>sovy žijící u nás jsou kulíšci</a:t>
            </a:r>
            <a:r>
              <a:rPr lang="cs-CZ" sz="2400" dirty="0" smtClean="0"/>
              <a:t>.   </a:t>
            </a:r>
            <a:r>
              <a:rPr lang="cs-CZ" sz="2400" dirty="0"/>
              <a:t> </a:t>
            </a:r>
            <a:r>
              <a:rPr lang="cs-CZ" sz="2400" dirty="0" smtClean="0"/>
              <a:t>      Kulíšek </a:t>
            </a:r>
            <a:r>
              <a:rPr lang="cs-CZ" sz="2400" dirty="0"/>
              <a:t>nejmenší měří pouhých 16 </a:t>
            </a:r>
            <a:r>
              <a:rPr lang="cs-CZ" sz="2400" dirty="0" smtClean="0"/>
              <a:t>cm.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484784"/>
            <a:ext cx="3140186" cy="3672408"/>
          </a:xfrm>
        </p:spPr>
      </p:pic>
      <p:pic>
        <p:nvPicPr>
          <p:cNvPr id="7" name="Obrázek 6">
            <a:hlinkClick r:id="rId3"/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1484783"/>
            <a:ext cx="4572000" cy="3686649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7740352" y="5171432"/>
            <a:ext cx="14036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obr. 4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999073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			     puštík obecný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447436"/>
            <a:ext cx="3160809" cy="4525962"/>
          </a:xfrm>
        </p:spPr>
      </p:pic>
      <p:sp>
        <p:nvSpPr>
          <p:cNvPr id="6" name="TextovéPole 5"/>
          <p:cNvSpPr txBox="1"/>
          <p:nvPr/>
        </p:nvSpPr>
        <p:spPr>
          <a:xfrm>
            <a:off x="683568" y="5959152"/>
            <a:ext cx="12961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obr. </a:t>
            </a:r>
            <a:r>
              <a:rPr lang="cs-CZ" sz="1400" dirty="0" smtClean="0"/>
              <a:t>5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23138" y="1988840"/>
            <a:ext cx="424847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Kdo by neznal sovu Rozárku </a:t>
            </a:r>
          </a:p>
          <a:p>
            <a:pPr algn="ctr"/>
            <a:r>
              <a:rPr lang="cs-CZ" sz="2400" dirty="0" smtClean="0"/>
              <a:t>z pohádky Tři oříšky pro Popelku? Je to puštík žijící v listnatých a smíšených lesích nebo v parcích. Hnízdo si nestaví. Obývá stromové dutiny. Někdy využívá opuštěné hnízdo jiného ptáka. Jeho hlas zní jako </a:t>
            </a:r>
            <a:r>
              <a:rPr lang="cs-CZ" sz="2400" dirty="0" err="1" smtClean="0"/>
              <a:t>húú</a:t>
            </a:r>
            <a:r>
              <a:rPr lang="cs-CZ" sz="2400" dirty="0" smtClean="0"/>
              <a:t> – </a:t>
            </a:r>
            <a:r>
              <a:rPr lang="cs-CZ" sz="2400" dirty="0" err="1" smtClean="0"/>
              <a:t>hu</a:t>
            </a:r>
            <a:r>
              <a:rPr lang="cs-CZ" sz="2400" dirty="0" smtClean="0"/>
              <a:t> </a:t>
            </a:r>
            <a:r>
              <a:rPr lang="cs-CZ" sz="2400" dirty="0" err="1" smtClean="0"/>
              <a:t>huhuhuhúhú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78268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Jak puštík žije a čím se živí?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556793"/>
            <a:ext cx="3600400" cy="2592288"/>
          </a:xfrm>
        </p:spPr>
      </p:pic>
      <p:pic>
        <p:nvPicPr>
          <p:cNvPr id="5" name="Obrázek 4">
            <a:hlinkClick r:id="rId3"/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556792"/>
            <a:ext cx="3746848" cy="259228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11560" y="4149080"/>
            <a:ext cx="18002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obr. </a:t>
            </a:r>
            <a:r>
              <a:rPr lang="cs-CZ" sz="1400" dirty="0" smtClean="0"/>
              <a:t>6 </a:t>
            </a:r>
            <a:r>
              <a:rPr lang="cs-CZ" sz="1400" dirty="0" smtClean="0"/>
              <a:t>– puštík v letu</a:t>
            </a:r>
            <a:endParaRPr lang="cs-CZ" sz="1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32040" y="4149080"/>
            <a:ext cx="20162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obr. </a:t>
            </a:r>
            <a:r>
              <a:rPr lang="cs-CZ" sz="1400" dirty="0" smtClean="0"/>
              <a:t>7 </a:t>
            </a:r>
            <a:r>
              <a:rPr lang="cs-CZ" sz="1400" dirty="0" smtClean="0"/>
              <a:t>– mládě puštíka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3528" y="4869160"/>
            <a:ext cx="85689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Puštík loví v noci. Jeho kořistí jsou hlodavci a jiní ptáci. Samice se o svá mláďata pečlivě stará. Bedlivě střeží hnízdo a bez váhání napadne každého, kdo by se k němu přiblížil, dokonce  i  člověka.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7820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5275312" cy="45259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 se nazývá největší sova?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Která sova je naopak nejmenší?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Kdy sovy loví?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Čím se sovy živí?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Kde převážně žijí?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Odlétají do teplých krajin?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Čím se sovy liší od jiných dravců?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69224" y="1340822"/>
            <a:ext cx="259228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Je to výr velký.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036750" y="1804174"/>
            <a:ext cx="151216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Kulíšek.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931442" y="2312904"/>
            <a:ext cx="2617476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Sovy loví pouze v noci.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77118" y="2884294"/>
            <a:ext cx="439248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Živí se lovem  savců  nebo jiných  ptáků.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952728" y="3429000"/>
            <a:ext cx="361687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Žijí ve skalách nebo v lesích.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977318" y="3947701"/>
            <a:ext cx="259228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Ne, zůstávají celý rok.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971600" y="5266283"/>
            <a:ext cx="7598006" cy="646331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Oči sov směřují dopředu, létají velmi potichu, mají výborný sluch a dokáží otočit hlavu dozadu.  Nestaví si vlastní hnízda. Loví jen v noci.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0964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9" grpId="0" animBg="1"/>
      <p:bldP spid="12" grpId="0" animBg="1"/>
      <p:bldP spid="14" grpId="0" animBg="1"/>
      <p:bldP spid="16" grpId="0" animBg="1"/>
      <p:bldP spid="17" grpId="0" animBg="1"/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	použitý materiál: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1600" dirty="0" smtClean="0"/>
              <a:t>Obrázek č. 1 - </a:t>
            </a:r>
            <a:r>
              <a:rPr lang="cs-CZ" sz="1600" dirty="0"/>
              <a:t>LIŠKA, Vít. </a:t>
            </a:r>
            <a:r>
              <a:rPr lang="cs-CZ" sz="1600" i="1" dirty="0"/>
              <a:t>http://www.nasiptaci.cz/dat/siluet.htm</a:t>
            </a:r>
            <a:r>
              <a:rPr lang="cs-CZ" sz="1600" dirty="0"/>
              <a:t> [online]. [cit. 5.1.2013]. Dostupný na WWW: </a:t>
            </a: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www.nasiptaci.cz/dat/sovy.htm</a:t>
            </a:r>
            <a:endParaRPr lang="cs-CZ" sz="1600" dirty="0" smtClean="0"/>
          </a:p>
          <a:p>
            <a:endParaRPr lang="cs-CZ" sz="1600" dirty="0"/>
          </a:p>
          <a:p>
            <a:r>
              <a:rPr lang="cs-CZ" sz="1600" dirty="0" smtClean="0"/>
              <a:t>Obrázek č. 2 - </a:t>
            </a:r>
            <a:r>
              <a:rPr lang="cs-CZ" sz="1600" dirty="0"/>
              <a:t>DE:USER:SOFTEIS.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2.1.2013]. Dostupný na WWW: </a:t>
            </a:r>
            <a:r>
              <a:rPr lang="cs-CZ" sz="1600" u="sng" dirty="0">
                <a:hlinkClick r:id="rId3"/>
              </a:rPr>
              <a:t>http://</a:t>
            </a:r>
            <a:r>
              <a:rPr lang="cs-CZ" sz="1600" u="sng" dirty="0" smtClean="0">
                <a:hlinkClick r:id="rId3"/>
              </a:rPr>
              <a:t>cs.wikipedia.org/wiki/Soubor:Uhu-3.jpg</a:t>
            </a:r>
            <a:endParaRPr lang="cs-CZ" sz="1600" u="sng" dirty="0" smtClean="0"/>
          </a:p>
          <a:p>
            <a:endParaRPr lang="cs-CZ" sz="1600" dirty="0"/>
          </a:p>
          <a:p>
            <a:r>
              <a:rPr lang="cs-CZ" sz="1600" dirty="0" smtClean="0"/>
              <a:t>Obrázek č. 3 </a:t>
            </a:r>
            <a:r>
              <a:rPr lang="cs-CZ" sz="1600" dirty="0" smtClean="0"/>
              <a:t>- </a:t>
            </a:r>
            <a:r>
              <a:rPr lang="cs-CZ" sz="1600" dirty="0"/>
              <a:t>MIKOŁAJEWSKI, Artur.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8.2.2013]. Dostupný na WWW: </a:t>
            </a:r>
            <a:r>
              <a:rPr lang="cs-CZ" sz="1600" u="sng" dirty="0">
                <a:hlinkClick r:id="rId4"/>
              </a:rPr>
              <a:t>http://en.wikipedia.org/wiki/File:Glaucidium_passerinum_am3.jpg</a:t>
            </a:r>
            <a:endParaRPr lang="cs-CZ" sz="1600" dirty="0"/>
          </a:p>
          <a:p>
            <a:endParaRPr lang="cs-CZ" sz="1600" u="sng" dirty="0" smtClean="0"/>
          </a:p>
          <a:p>
            <a:r>
              <a:rPr lang="cs-CZ" sz="1600" u="sng" dirty="0" smtClean="0"/>
              <a:t>Obrázek č. 4 - </a:t>
            </a:r>
            <a:r>
              <a:rPr lang="cs-CZ" sz="1600" dirty="0"/>
              <a:t>OVESIIMSEN.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8.2.2013]. Dostupný na WWW: </a:t>
            </a:r>
            <a:r>
              <a:rPr lang="cs-CZ" sz="1600" u="sng" dirty="0">
                <a:hlinkClick r:id="rId5"/>
              </a:rPr>
              <a:t>http://cs.wikipedia.org/wiki/Soubor:V%C3%A4rbkakk.JPG</a:t>
            </a:r>
            <a:endParaRPr lang="cs-CZ" sz="1600" dirty="0"/>
          </a:p>
          <a:p>
            <a:pPr marL="0" indent="0">
              <a:buNone/>
            </a:pPr>
            <a:endParaRPr lang="cs-CZ" sz="1600" u="sng" dirty="0" smtClean="0"/>
          </a:p>
          <a:p>
            <a:r>
              <a:rPr lang="cs-CZ" sz="1600" dirty="0"/>
              <a:t>Obrázek č. </a:t>
            </a:r>
            <a:r>
              <a:rPr lang="cs-CZ" sz="1600" dirty="0"/>
              <a:t>5</a:t>
            </a:r>
            <a:r>
              <a:rPr lang="cs-CZ" sz="1600" dirty="0" smtClean="0"/>
              <a:t> </a:t>
            </a:r>
            <a:r>
              <a:rPr lang="cs-CZ" sz="1600" dirty="0" smtClean="0"/>
              <a:t>- </a:t>
            </a:r>
            <a:r>
              <a:rPr lang="cs-CZ" sz="1600" dirty="0"/>
              <a:t>MECNAROWSKI, Martin.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2.1.2013]. Dostupný na WWW: </a:t>
            </a:r>
            <a:r>
              <a:rPr lang="cs-CZ" sz="1600" u="sng" dirty="0">
                <a:hlinkClick r:id="rId6"/>
              </a:rPr>
              <a:t>http://cs.wikipedia.org/wiki/Soubor:Strix_aluco_3_(Martin_Mecnarowski).jpg</a:t>
            </a:r>
            <a:endParaRPr lang="cs-CZ" sz="1600" u="sng" dirty="0"/>
          </a:p>
          <a:p>
            <a:endParaRPr lang="cs-CZ" sz="1600" dirty="0"/>
          </a:p>
          <a:p>
            <a:r>
              <a:rPr lang="cs-CZ" sz="1600" dirty="0"/>
              <a:t>Obrázek č. </a:t>
            </a:r>
            <a:r>
              <a:rPr lang="cs-CZ" sz="1600" dirty="0"/>
              <a:t>6</a:t>
            </a:r>
            <a:r>
              <a:rPr lang="cs-CZ" sz="1600" dirty="0" smtClean="0"/>
              <a:t>  </a:t>
            </a:r>
            <a:r>
              <a:rPr lang="cs-CZ" sz="1600" dirty="0"/>
              <a:t>- MECNAROWSKI, Martin.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2.1.2013]. Dostupný na WWW: </a:t>
            </a:r>
            <a:r>
              <a:rPr lang="cs-CZ" sz="1600" u="sng" dirty="0">
                <a:hlinkClick r:id="rId7"/>
              </a:rPr>
              <a:t>http://cs.wikipedia.org/wiki/Soubor:Strix_aluco_2_(Martin_Mecnarowski).jpg</a:t>
            </a:r>
            <a:endParaRPr lang="cs-CZ" sz="1600" u="sng" dirty="0"/>
          </a:p>
          <a:p>
            <a:endParaRPr lang="cs-CZ" sz="1600" dirty="0"/>
          </a:p>
          <a:p>
            <a:r>
              <a:rPr lang="cs-CZ" sz="1600" dirty="0"/>
              <a:t>Obrázek č. </a:t>
            </a:r>
            <a:r>
              <a:rPr lang="cs-CZ" sz="1600" dirty="0"/>
              <a:t>7</a:t>
            </a:r>
            <a:r>
              <a:rPr lang="cs-CZ" sz="1600" dirty="0" smtClean="0"/>
              <a:t> </a:t>
            </a:r>
            <a:r>
              <a:rPr lang="cs-CZ" sz="1600" dirty="0" smtClean="0"/>
              <a:t>- </a:t>
            </a:r>
            <a:r>
              <a:rPr lang="cs-CZ" sz="1600" dirty="0"/>
              <a:t>BARTBBLOM.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2.1.2013]. Dostupný na WWW: </a:t>
            </a:r>
            <a:r>
              <a:rPr lang="cs-CZ" sz="1600" u="sng" dirty="0">
                <a:hlinkClick r:id="rId8"/>
              </a:rPr>
              <a:t>http://cs.wikipedia.org/wiki/Soubor:Bosuil.jpg</a:t>
            </a:r>
            <a:endParaRPr lang="cs-CZ" sz="1600" dirty="0"/>
          </a:p>
          <a:p>
            <a:endParaRPr lang="cs-CZ" sz="1600" dirty="0"/>
          </a:p>
          <a:p>
            <a:endParaRPr lang="cs-CZ" sz="1600" dirty="0"/>
          </a:p>
          <a:p>
            <a:pPr marL="0" indent="0">
              <a:buNone/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504628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150</TotalTime>
  <Words>642</Words>
  <Application>Microsoft Office PowerPoint</Application>
  <PresentationFormat>Předvádění na obrazovce (4:3)</PresentationFormat>
  <Paragraphs>65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Prezentace aplikace PowerPoint</vt:lpstr>
      <vt:lpstr> anotace:</vt:lpstr>
      <vt:lpstr>    sovy</vt:lpstr>
      <vt:lpstr>   výr velký</vt:lpstr>
      <vt:lpstr> kulíšek nejmenší</vt:lpstr>
      <vt:lpstr>         puštík obecný</vt:lpstr>
      <vt:lpstr> Jak puštík žije a čím se živí?</vt:lpstr>
      <vt:lpstr> otázky:</vt:lpstr>
      <vt:lpstr> použitý materiál: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Hana</cp:lastModifiedBy>
  <cp:revision>18</cp:revision>
  <dcterms:created xsi:type="dcterms:W3CDTF">2013-01-05T11:38:03Z</dcterms:created>
  <dcterms:modified xsi:type="dcterms:W3CDTF">2013-02-08T17:29:40Z</dcterms:modified>
</cp:coreProperties>
</file>