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8" r:id="rId3"/>
    <p:sldId id="260" r:id="rId4"/>
    <p:sldId id="259" r:id="rId5"/>
    <p:sldId id="257" r:id="rId6"/>
    <p:sldId id="261" r:id="rId7"/>
    <p:sldId id="258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059EB-3EB2-46C5-86C2-9C0D74CFAE51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876E-DDF1-4E0F-9C42-9D01C45A0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059EB-3EB2-46C5-86C2-9C0D74CFAE51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876E-DDF1-4E0F-9C42-9D01C45A0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059EB-3EB2-46C5-86C2-9C0D74CFAE51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876E-DDF1-4E0F-9C42-9D01C45A0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059EB-3EB2-46C5-86C2-9C0D74CFAE51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876E-DDF1-4E0F-9C42-9D01C45A0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059EB-3EB2-46C5-86C2-9C0D74CFAE51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876E-DDF1-4E0F-9C42-9D01C45A0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059EB-3EB2-46C5-86C2-9C0D74CFAE51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876E-DDF1-4E0F-9C42-9D01C45A0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059EB-3EB2-46C5-86C2-9C0D74CFAE51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876E-DDF1-4E0F-9C42-9D01C45A0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059EB-3EB2-46C5-86C2-9C0D74CFAE51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876E-DDF1-4E0F-9C42-9D01C45A0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059EB-3EB2-46C5-86C2-9C0D74CFAE51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876E-DDF1-4E0F-9C42-9D01C45A0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059EB-3EB2-46C5-86C2-9C0D74CFAE51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876E-DDF1-4E0F-9C42-9D01C45A0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059EB-3EB2-46C5-86C2-9C0D74CFAE51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876E-DDF1-4E0F-9C42-9D01C45A0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059EB-3EB2-46C5-86C2-9C0D74CFAE51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1876E-DDF1-4E0F-9C42-9D01C45A0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images.google.com/url?sa=i&amp;rct=j&amp;q=alois+jir%C3%A1sek+domek&amp;source=images&amp;cd=&amp;cad=rja&amp;docid=p4rKJPxFPXytlM&amp;tbnid=-i8jxC9U7BobpM:&amp;ved=0CAUQjRw&amp;url=http://autokempvelkydrevic.cz/&amp;ei=hhgJUdiSG8bBswau7oGADg&amp;psig=AFQjCNFZKhfHc50GZnssAqv9OUgTdZ9iew&amp;ust=1359636919888365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hyperlink" Target="http://images.google.com/url?sa=i&amp;rct=j&amp;q=alois+jir%C3%A1sek+sk%C3%A1ly&amp;source=images&amp;cd=&amp;cad=rja&amp;docid=naBsC_qjHHAWeM&amp;tbnid=Q9dWDPQw1543dM:&amp;ved=0CAUQjRw&amp;url=http://www.region-adrspach.cz/hrady-zamky-zriceniny/hrad-skaly/&amp;ei=NRsJUdfPHciOswaxnYCIDA&amp;psig=AFQjCNHw5WXH-o8vkgedp5EAoYibAP-kGg&amp;ust=1359637650076889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images.google.com/url?sa=i&amp;rct=j&amp;q=hronov+mapa&amp;source=images&amp;cd=&amp;cad=rja&amp;docid=jGMHrRI9lQoN-M&amp;tbnid=YfLJ1gP5Xvv0JM:&amp;ved=0CAUQjRw&amp;url=http://foto.mapy.cz/42653-Hronov-Jiraskovo-divadlo&amp;ei=_LYHUdCDK4WX0QWFioDoBQ&amp;bvm=bv.41524429,d.d2k&amp;psig=AFQjCNHlsiqFKWNOw-MIGcKQNPENlJ3p_A&amp;ust=1359546492967947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egion-adrspach.cz/hrady-zamky-zriceniny/hrad-skaly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79214"/>
            <a:ext cx="5716588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475656" y="1988840"/>
          <a:ext cx="6408712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/>
                <a:gridCol w="4536504"/>
              </a:tblGrid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Název školy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Základní škola a mateřská škola, Jetřichov, okres Náchod                                     </a:t>
                      </a: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Autor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Šárka </a:t>
                      </a:r>
                      <a:r>
                        <a:rPr lang="cs-CZ" dirty="0" err="1" smtClean="0"/>
                        <a:t>Matějová</a:t>
                      </a:r>
                      <a:endParaRPr lang="cs-CZ" dirty="0" smtClean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8.2.2013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VY_52_INOVACE_1_Alois Jirásek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CZ.1.07/1.4.00/21.0835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Listy obsahují základní informace o spisovateli, které slouží k prvotnímu seznámení s životem a dílem. </a:t>
            </a:r>
          </a:p>
          <a:p>
            <a:r>
              <a:rPr lang="cs-CZ" sz="2400" dirty="0" smtClean="0"/>
              <a:t>Přechody mezi obrázky a částí textu – kliknutí</a:t>
            </a:r>
          </a:p>
          <a:p>
            <a:r>
              <a:rPr lang="cs-CZ" sz="2400" dirty="0" smtClean="0"/>
              <a:t>Společná četba „Staré pověsti české“  - bližší seznámení s tvorbou</a:t>
            </a:r>
          </a:p>
          <a:p>
            <a:r>
              <a:rPr lang="cs-CZ" sz="2400" dirty="0" smtClean="0"/>
              <a:t>Nakonec si žáci mohou ověřit své znalosti v malém testu 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ALOIS JIRÁSEK </a:t>
            </a:r>
            <a:r>
              <a:rPr lang="cs-CZ" dirty="0" smtClean="0"/>
              <a:t>- spisovatel</a:t>
            </a:r>
            <a:br>
              <a:rPr lang="cs-CZ" dirty="0" smtClean="0"/>
            </a:br>
            <a:r>
              <a:rPr lang="cs-CZ" dirty="0" smtClean="0"/>
              <a:t>*1851 v Hronově     (₸1930 v Praze)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6"/>
            <a:endParaRPr lang="cs-CZ" sz="3200" dirty="0" smtClean="0"/>
          </a:p>
          <a:p>
            <a:pPr lvl="6"/>
            <a:r>
              <a:rPr lang="cs-CZ" sz="3200" dirty="0" smtClean="0"/>
              <a:t>- spisovatel (próza), dramatik</a:t>
            </a:r>
          </a:p>
          <a:p>
            <a:pPr lvl="6"/>
            <a:r>
              <a:rPr lang="cs-CZ" sz="3200" dirty="0" smtClean="0"/>
              <a:t>- hrdinové jeho děl reprezentují svou dobu (realismus)</a:t>
            </a:r>
          </a:p>
          <a:p>
            <a:pPr lvl="6"/>
            <a:r>
              <a:rPr lang="cs-CZ" sz="3200" dirty="0" smtClean="0"/>
              <a:t>- dílo zachycuje významné epochy našich dějin</a:t>
            </a:r>
          </a:p>
          <a:p>
            <a:pPr lvl="6"/>
            <a:endParaRPr lang="cs-CZ" sz="3200" dirty="0" smtClean="0"/>
          </a:p>
          <a:p>
            <a:pPr lvl="6"/>
            <a:endParaRPr lang="cs-CZ" sz="3200" dirty="0"/>
          </a:p>
        </p:txBody>
      </p:sp>
      <p:pic>
        <p:nvPicPr>
          <p:cNvPr id="16386" name="Picture 2" descr="http://t0.gstatic.com/images?q=tbn:ANd9GcSLoW7daxR2I6_CAMQoMCAJjmk7Ucfy-FmlcnUgZop2Qiqyw93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59124"/>
            <a:ext cx="2808312" cy="44341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7128792" cy="86409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ALOIS JIRÁSEK</a:t>
            </a:r>
          </a:p>
          <a:p>
            <a:pPr>
              <a:buFontTx/>
              <a:buChar char="-"/>
            </a:pPr>
            <a:r>
              <a:rPr lang="cs-CZ" dirty="0" smtClean="0"/>
              <a:t>narodil se v Hronově (u </a:t>
            </a:r>
            <a:r>
              <a:rPr lang="cs-CZ" dirty="0" err="1" smtClean="0"/>
              <a:t>Náchoda</a:t>
            </a:r>
            <a:r>
              <a:rPr lang="cs-CZ" dirty="0" smtClean="0"/>
              <a:t> - východní Čechy)  - v rodině pekaře</a:t>
            </a:r>
          </a:p>
          <a:p>
            <a:pPr>
              <a:buFontTx/>
              <a:buChar char="-"/>
            </a:pPr>
            <a:r>
              <a:rPr lang="cs-CZ" dirty="0" smtClean="0"/>
              <a:t>studoval gymnázium v Broumově a v Hradci Králové, poté historii na FF v Praze</a:t>
            </a:r>
          </a:p>
          <a:p>
            <a:pPr>
              <a:buFontTx/>
              <a:buChar char="-"/>
            </a:pPr>
            <a:r>
              <a:rPr lang="cs-CZ" dirty="0" smtClean="0"/>
              <a:t>účastnil se pražského kulturního dění, spolupracoval s M</a:t>
            </a:r>
            <a:r>
              <a:rPr lang="cs-CZ" dirty="0" smtClean="0"/>
              <a:t>. Alšem</a:t>
            </a:r>
            <a:r>
              <a:rPr lang="cs-CZ" dirty="0" smtClean="0"/>
              <a:t>, J. Vrchlickým ad.</a:t>
            </a:r>
          </a:p>
          <a:p>
            <a:pPr>
              <a:buFontTx/>
              <a:buChar char="-"/>
            </a:pPr>
            <a:r>
              <a:rPr lang="cs-CZ" dirty="0" smtClean="0"/>
              <a:t>působil jako středoškolský profesor v Litomyšli, a v Praze</a:t>
            </a:r>
          </a:p>
          <a:p>
            <a:pPr>
              <a:buFontTx/>
              <a:buChar char="-"/>
            </a:pPr>
            <a:r>
              <a:rPr lang="cs-CZ" dirty="0" smtClean="0"/>
              <a:t>bojoval za samostatnost české země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Rodný dům v Hronově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3284984"/>
            <a:ext cx="8229600" cy="3013795"/>
          </a:xfrm>
        </p:spPr>
        <p:txBody>
          <a:bodyPr/>
          <a:lstStyle/>
          <a:p>
            <a:pPr lvl="5">
              <a:buNone/>
            </a:pPr>
            <a:r>
              <a:rPr lang="cs-CZ" sz="3200" dirty="0" smtClean="0"/>
              <a:t>oblíbená místa z jeho románů</a:t>
            </a:r>
          </a:p>
          <a:p>
            <a:pPr lvl="5">
              <a:buNone/>
            </a:pPr>
            <a:r>
              <a:rPr lang="cs-CZ" sz="3200" dirty="0" smtClean="0"/>
              <a:t>malebná krajina východních Čech</a:t>
            </a:r>
          </a:p>
          <a:p>
            <a:pPr>
              <a:buNone/>
            </a:pPr>
            <a:r>
              <a:rPr lang="cs-CZ" dirty="0" smtClean="0"/>
              <a:t>		skály				zámek Náchod</a:t>
            </a:r>
          </a:p>
          <a:p>
            <a:pPr lvl="8"/>
            <a:endParaRPr lang="cs-CZ" dirty="0" smtClean="0"/>
          </a:p>
          <a:p>
            <a:pPr lvl="6"/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pic>
        <p:nvPicPr>
          <p:cNvPr id="2054" name="Picture 6" descr="http://autokempvelkydrevic.cz/slozka/rodny_domek_a_j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1124744"/>
            <a:ext cx="3528392" cy="2088232"/>
          </a:xfrm>
          <a:prstGeom prst="rect">
            <a:avLst/>
          </a:prstGeom>
          <a:noFill/>
        </p:spPr>
      </p:pic>
      <p:pic>
        <p:nvPicPr>
          <p:cNvPr id="2056" name="Picture 8" descr="http://files.region-adrspach.cz/200000326-254fe2649a/hrad-skaly-adrspach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5013176"/>
            <a:ext cx="2304256" cy="1296144"/>
          </a:xfrm>
          <a:prstGeom prst="rect">
            <a:avLst/>
          </a:prstGeom>
          <a:noFill/>
        </p:spPr>
      </p:pic>
      <p:pic>
        <p:nvPicPr>
          <p:cNvPr id="2058" name="Picture 10" descr="http://t1.gstatic.com/images?q=tbn:ANd9GcSeb8KrmNXXq5gvi5DRqIDkffGGwXYd-SNC9bbufv5E2IGFDZ4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5013176"/>
            <a:ext cx="2304256" cy="1296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Dílo: lze rozdělit na období, ve kterém se dílo odehrává</a:t>
            </a:r>
          </a:p>
          <a:p>
            <a:r>
              <a:rPr lang="cs-CZ" sz="2800" dirty="0" smtClean="0"/>
              <a:t>doba husitská</a:t>
            </a:r>
            <a:r>
              <a:rPr lang="cs-CZ" dirty="0" smtClean="0"/>
              <a:t> – </a:t>
            </a:r>
            <a:r>
              <a:rPr lang="cs-CZ" dirty="0" smtClean="0">
                <a:solidFill>
                  <a:srgbClr val="FF0000"/>
                </a:solidFill>
              </a:rPr>
              <a:t>Mezi proudy, Proti všem</a:t>
            </a:r>
          </a:p>
          <a:p>
            <a:r>
              <a:rPr lang="cs-CZ" sz="2800" dirty="0" smtClean="0"/>
              <a:t>doba pobělohorská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rgbClr val="FF0000"/>
                </a:solidFill>
              </a:rPr>
              <a:t>Skály, Psohlavci</a:t>
            </a:r>
          </a:p>
          <a:p>
            <a:r>
              <a:rPr lang="cs-CZ" sz="2800" dirty="0" smtClean="0"/>
              <a:t>doba národního obrození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rgbClr val="FF0000"/>
                </a:solidFill>
              </a:rPr>
              <a:t>F. L. Věk, U nás</a:t>
            </a:r>
          </a:p>
          <a:p>
            <a:r>
              <a:rPr lang="cs-CZ" sz="2800" dirty="0" smtClean="0"/>
              <a:t>dramatická tvorba </a:t>
            </a:r>
            <a:r>
              <a:rPr lang="cs-CZ" dirty="0" smtClean="0"/>
              <a:t>– </a:t>
            </a:r>
            <a:r>
              <a:rPr lang="cs-CZ" dirty="0" err="1" smtClean="0">
                <a:solidFill>
                  <a:srgbClr val="FF0000"/>
                </a:solidFill>
              </a:rPr>
              <a:t>J.Žižka</a:t>
            </a:r>
            <a:r>
              <a:rPr lang="cs-CZ" dirty="0" smtClean="0">
                <a:solidFill>
                  <a:srgbClr val="FF0000"/>
                </a:solidFill>
              </a:rPr>
              <a:t>, J. Hus, J. Roháč</a:t>
            </a:r>
          </a:p>
          <a:p>
            <a:r>
              <a:rPr lang="cs-CZ" sz="2800" dirty="0" smtClean="0"/>
              <a:t>pro mládež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rgbClr val="FF0000"/>
                </a:solidFill>
              </a:rPr>
              <a:t>Staré pověsti české </a:t>
            </a:r>
            <a:r>
              <a:rPr lang="cs-CZ" dirty="0" smtClean="0"/>
              <a:t>(národní pověsti 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dirty="0" smtClean="0"/>
              <a:t>  </a:t>
            </a:r>
            <a:r>
              <a:rPr lang="cs-CZ" sz="2800" dirty="0" smtClean="0"/>
              <a:t>další díla</a:t>
            </a:r>
            <a:r>
              <a:rPr lang="cs-CZ" dirty="0" smtClean="0"/>
              <a:t>: Bratrstvo, Temno, Skaláci, Sousedé, Na dvoře vévodském ……….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algn="ctr" rtl="0">
              <a:spcBef>
                <a:spcPct val="0"/>
              </a:spcBef>
            </a:pPr>
            <a:r>
              <a:rPr lang="cs-CZ" sz="2800" dirty="0" smtClean="0"/>
              <a:t>Po </a:t>
            </a:r>
            <a:r>
              <a:rPr lang="cs-CZ" sz="2800" dirty="0" err="1" smtClean="0"/>
              <a:t>A</a:t>
            </a:r>
            <a:r>
              <a:rPr lang="cs-CZ" sz="2800" dirty="0" smtClean="0"/>
              <a:t>.Jiráskovi je pojmenováno náměstí a most</a:t>
            </a:r>
            <a:br>
              <a:rPr lang="cs-CZ" sz="2800" dirty="0" smtClean="0"/>
            </a:br>
            <a:r>
              <a:rPr lang="cs-CZ" sz="2800" dirty="0" smtClean="0"/>
              <a:t> v Praze, známé je i Jiráskovo divadlo v Hronově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8">
              <a:buNone/>
            </a:pPr>
            <a:r>
              <a:rPr lang="cs-CZ" sz="3200" dirty="0" smtClean="0">
                <a:solidFill>
                  <a:srgbClr val="FF0000"/>
                </a:solidFill>
              </a:rPr>
              <a:t>Jiráskův Hronov</a:t>
            </a:r>
            <a:r>
              <a:rPr lang="cs-CZ" sz="2800" dirty="0" smtClean="0"/>
              <a:t>   zde se koná každoroční přehlídka                      	     </a:t>
            </a:r>
            <a:r>
              <a:rPr lang="cs-CZ" sz="2800" dirty="0" err="1" smtClean="0"/>
              <a:t>kon</a:t>
            </a:r>
            <a:r>
              <a:rPr lang="cs-CZ" sz="2800" dirty="0" smtClean="0"/>
              <a:t>              </a:t>
            </a:r>
          </a:p>
          <a:p>
            <a:pPr lvl="8">
              <a:buNone/>
            </a:pPr>
            <a:r>
              <a:rPr lang="cs-CZ" sz="2800" dirty="0" smtClean="0"/>
              <a:t>			  amatérských</a:t>
            </a:r>
          </a:p>
          <a:p>
            <a:pPr lvl="8">
              <a:buNone/>
            </a:pPr>
            <a:r>
              <a:rPr lang="cs-CZ" sz="2800" dirty="0" smtClean="0"/>
              <a:t>			  divadelních her</a:t>
            </a:r>
            <a:endParaRPr lang="cs-CZ" sz="2800" dirty="0"/>
          </a:p>
        </p:txBody>
      </p:sp>
      <p:pic>
        <p:nvPicPr>
          <p:cNvPr id="4" name="Picture 4" descr="http://im.foto.mapy.cz/pub/big/000/00a/00000a69d_8ad8d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492896"/>
            <a:ext cx="5328592" cy="37288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Co si pamatujete?       napiš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1. Kde se A. Jirásek narodil?</a:t>
            </a:r>
          </a:p>
          <a:p>
            <a:r>
              <a:rPr lang="cs-CZ" dirty="0" smtClean="0"/>
              <a:t>2. Ve kterém městě působil jako středoškolský profesor?</a:t>
            </a:r>
          </a:p>
          <a:p>
            <a:r>
              <a:rPr lang="cs-CZ" dirty="0" smtClean="0"/>
              <a:t>3. Která krajina se nejvíce objevuje v jeho dílech?</a:t>
            </a:r>
          </a:p>
          <a:p>
            <a:r>
              <a:rPr lang="cs-CZ" dirty="0" smtClean="0"/>
              <a:t>4. Jak se jmenuje přehlídka </a:t>
            </a:r>
            <a:r>
              <a:rPr lang="cs-CZ" dirty="0" err="1" smtClean="0"/>
              <a:t>amatérsých</a:t>
            </a:r>
            <a:r>
              <a:rPr lang="cs-CZ" dirty="0" smtClean="0"/>
              <a:t> divadelních her?</a:t>
            </a:r>
          </a:p>
          <a:p>
            <a:r>
              <a:rPr lang="cs-CZ" dirty="0" smtClean="0"/>
              <a:t>5. Po přečtení napiš alespoň 8 známých postav nebo významných míst z pověstí.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Zkontroluj si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V Hronově</a:t>
            </a:r>
          </a:p>
          <a:p>
            <a:r>
              <a:rPr lang="cs-CZ" dirty="0" smtClean="0"/>
              <a:t>2. V Litomyšli (v Praze)</a:t>
            </a:r>
          </a:p>
          <a:p>
            <a:r>
              <a:rPr lang="cs-CZ" dirty="0" smtClean="0"/>
              <a:t>3. východní Čechy</a:t>
            </a:r>
          </a:p>
          <a:p>
            <a:r>
              <a:rPr lang="cs-CZ" dirty="0" smtClean="0"/>
              <a:t>4. Jiráskův Hronov</a:t>
            </a:r>
          </a:p>
          <a:p>
            <a:r>
              <a:rPr lang="cs-CZ" dirty="0" smtClean="0"/>
              <a:t>5. praotec Čech, Krok a jeho dcery – Kazi, Teta a Libuše, Přemysl, Bivoj, Horymír, Šemík, Vlasta, Ctirad, Šárka</a:t>
            </a:r>
          </a:p>
          <a:p>
            <a:pPr>
              <a:buNone/>
            </a:pPr>
            <a:r>
              <a:rPr lang="cs-CZ" dirty="0" smtClean="0"/>
              <a:t>    hora Říp, Vyšehrad, Děvín, Praha</a:t>
            </a:r>
            <a:endParaRPr lang="cs-CZ" dirty="0"/>
          </a:p>
        </p:txBody>
      </p:sp>
      <p:pic>
        <p:nvPicPr>
          <p:cNvPr id="1026" name="Picture 2" descr="C:\Program Files (x86)\Microsoft Office\MEDIA\CAGCAT10\j0299125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692696"/>
            <a:ext cx="1100023" cy="18050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 smtClean="0"/>
              <a:t>HTTP://AUTOKEMPVELKYDREVIC.CZ/, Http://autokempvelkydrevic.cz/. </a:t>
            </a:r>
            <a:r>
              <a:rPr lang="cs-CZ" i="1" dirty="0" err="1" smtClean="0"/>
              <a:t>google</a:t>
            </a:r>
            <a:r>
              <a:rPr lang="cs-CZ" dirty="0" smtClean="0"/>
              <a:t> [online]. [cit. 8.2.2013]. Dostupný na WWW: http://images.google.com/search?hl=cs&amp;site=&amp;tbm=isch&amp;source=hp&amp;biw=1366&amp;bih=576&amp;q=alois+jir%C3%A1sek&amp;oq=alois+jir%C3%A1sek&amp;gs_l=img.1.0.0l3j0i24l7.1790.9256.0.10817.23.9.4.10.7.0.126.822.3j6.9.0...0.0...1ac.1.2.img.jbJnKx1RrCk#imgrc=-i8jxC9U7BobpM%3A%3Bp4rKJPxFPXytlM%3Bhttp%253A%252F%252Fautokempvelkydrevic.cz%252Fslozka%252Frodny_domek_a_j.jpg%3Bhttp%253A%252F%252Fautokempvelkydrevic.cz%252F%3B640%3B428 </a:t>
            </a:r>
          </a:p>
          <a:p>
            <a:r>
              <a:rPr lang="cs-CZ" dirty="0" smtClean="0"/>
              <a:t>CS.WIKIPEDIA.ORG, </a:t>
            </a:r>
            <a:r>
              <a:rPr lang="cs-CZ" dirty="0" err="1" smtClean="0"/>
              <a:t>Cs.wikipedia.org</a:t>
            </a:r>
            <a:r>
              <a:rPr lang="cs-CZ" dirty="0" smtClean="0"/>
              <a:t>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8.2.2013]. Dostupný na WWW: http://cs.wikipedia.org/wiki/Alois_Jir%C3%A1sek </a:t>
            </a:r>
          </a:p>
          <a:p>
            <a:r>
              <a:rPr lang="cs-CZ" dirty="0" smtClean="0"/>
              <a:t>WWW.REGION-ADRSPACH.CZ, Www.region-</a:t>
            </a:r>
            <a:r>
              <a:rPr lang="cs-CZ" dirty="0" err="1" smtClean="0"/>
              <a:t>Adrspach.cz</a:t>
            </a:r>
            <a:r>
              <a:rPr lang="cs-CZ" dirty="0" smtClean="0"/>
              <a:t>. </a:t>
            </a:r>
            <a:r>
              <a:rPr lang="cs-CZ" i="1" dirty="0" err="1" smtClean="0"/>
              <a:t>google</a:t>
            </a:r>
            <a:r>
              <a:rPr lang="cs-CZ" dirty="0" smtClean="0"/>
              <a:t> [online]. [cit. 8.2.2013]. Dostupný na WWW: </a:t>
            </a:r>
            <a:r>
              <a:rPr lang="cs-CZ" dirty="0" smtClean="0">
                <a:hlinkClick r:id="rId2"/>
              </a:rPr>
              <a:t>http://www.region-</a:t>
            </a:r>
            <a:r>
              <a:rPr lang="cs-CZ" dirty="0" err="1" smtClean="0">
                <a:hlinkClick r:id="rId2"/>
              </a:rPr>
              <a:t>adrspach.cz</a:t>
            </a:r>
            <a:r>
              <a:rPr lang="cs-CZ" dirty="0" smtClean="0">
                <a:hlinkClick r:id="rId2"/>
              </a:rPr>
              <a:t>/hrady-</a:t>
            </a:r>
            <a:r>
              <a:rPr lang="cs-CZ" dirty="0" err="1" smtClean="0">
                <a:hlinkClick r:id="rId2"/>
              </a:rPr>
              <a:t>zamky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zriceniny</a:t>
            </a:r>
            <a:r>
              <a:rPr lang="cs-CZ" dirty="0" smtClean="0">
                <a:hlinkClick r:id="rId2"/>
              </a:rPr>
              <a:t>/hrad-skaly/</a:t>
            </a:r>
            <a:endParaRPr lang="cs-CZ" dirty="0" smtClean="0"/>
          </a:p>
          <a:p>
            <a:r>
              <a:rPr lang="cs-CZ" dirty="0" smtClean="0"/>
              <a:t>WWW.DEP.JETADY.CZ, </a:t>
            </a:r>
            <a:r>
              <a:rPr lang="cs-CZ" dirty="0" err="1" smtClean="0"/>
              <a:t>Www</a:t>
            </a:r>
            <a:r>
              <a:rPr lang="cs-CZ" dirty="0" smtClean="0"/>
              <a:t>.dep.</a:t>
            </a:r>
            <a:r>
              <a:rPr lang="cs-CZ" dirty="0" err="1" smtClean="0"/>
              <a:t>jetady.cz</a:t>
            </a:r>
            <a:r>
              <a:rPr lang="cs-CZ" dirty="0" smtClean="0"/>
              <a:t>. </a:t>
            </a:r>
            <a:r>
              <a:rPr lang="cs-CZ" i="1" dirty="0" err="1" smtClean="0"/>
              <a:t>google</a:t>
            </a:r>
            <a:r>
              <a:rPr lang="cs-CZ" dirty="0" smtClean="0"/>
              <a:t> [online]. [cit. 8.2.2013]. Dostupný na WWW: http://www.dep.</a:t>
            </a:r>
            <a:r>
              <a:rPr lang="cs-CZ" dirty="0" err="1" smtClean="0"/>
              <a:t>jetady.cz</a:t>
            </a:r>
            <a:r>
              <a:rPr lang="cs-CZ" dirty="0" smtClean="0"/>
              <a:t>/ </a:t>
            </a:r>
          </a:p>
          <a:p>
            <a:r>
              <a:rPr lang="cs-CZ" dirty="0" smtClean="0"/>
              <a:t>WWW.PANORAMIO.COM. </a:t>
            </a:r>
            <a:r>
              <a:rPr lang="cs-CZ" i="1" dirty="0" err="1" smtClean="0"/>
              <a:t>google</a:t>
            </a:r>
            <a:r>
              <a:rPr lang="cs-CZ" dirty="0" smtClean="0"/>
              <a:t> [online]. [cit. 8.2.2013]. Dostupný na WWW: http://www.</a:t>
            </a:r>
            <a:r>
              <a:rPr lang="cs-CZ" dirty="0" err="1" smtClean="0"/>
              <a:t>panoramio.com</a:t>
            </a:r>
            <a:r>
              <a:rPr lang="cs-CZ" dirty="0" smtClean="0"/>
              <a:t>/</a:t>
            </a:r>
            <a:r>
              <a:rPr lang="cs-CZ" dirty="0" err="1" smtClean="0"/>
              <a:t>photo</a:t>
            </a:r>
            <a:r>
              <a:rPr lang="cs-CZ" dirty="0" smtClean="0"/>
              <a:t>/7304305 </a:t>
            </a:r>
          </a:p>
          <a:p>
            <a:r>
              <a:rPr lang="cs-CZ" dirty="0" smtClean="0"/>
              <a:t>Klipart-volně dostupné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499</Words>
  <Application>Microsoft Office PowerPoint</Application>
  <PresentationFormat>Předvádění na obrazovce (4:3)</PresentationFormat>
  <Paragraphs>66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Anotace:</vt:lpstr>
      <vt:lpstr>ALOIS JIRÁSEK - spisovatel *1851 v Hronově     (₸1930 v Praze)</vt:lpstr>
      <vt:lpstr> </vt:lpstr>
      <vt:lpstr>Rodný dům v Hronově</vt:lpstr>
      <vt:lpstr>Snímek 6</vt:lpstr>
      <vt:lpstr>Po A.Jiráskovi je pojmenováno náměstí a most  v Praze, známé je i Jiráskovo divadlo v Hronově</vt:lpstr>
      <vt:lpstr> Co si pamatujete?       napiš </vt:lpstr>
      <vt:lpstr>Zkontroluj si </vt:lpstr>
      <vt:lpstr>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Alois Jirásek – spisovatel,</dc:title>
  <dc:creator>Matějovi</dc:creator>
  <cp:lastModifiedBy>Matějovi</cp:lastModifiedBy>
  <cp:revision>55</cp:revision>
  <dcterms:created xsi:type="dcterms:W3CDTF">2013-01-29T11:43:12Z</dcterms:created>
  <dcterms:modified xsi:type="dcterms:W3CDTF">2013-02-08T17:38:31Z</dcterms:modified>
</cp:coreProperties>
</file>