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76" r:id="rId11"/>
    <p:sldId id="266" r:id="rId12"/>
    <p:sldId id="268" r:id="rId13"/>
    <p:sldId id="270" r:id="rId14"/>
    <p:sldId id="271" r:id="rId15"/>
    <p:sldId id="272" r:id="rId16"/>
    <p:sldId id="273" r:id="rId17"/>
    <p:sldId id="274" r:id="rId18"/>
    <p:sldId id="267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94D77-FEB5-49EC-9D7D-BFA84FBBE64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C085D3-920B-4633-9648-06897A287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botanika.wendys.cz/" TargetMode="External"/><Relationship Id="rId2" Type="http://schemas.openxmlformats.org/officeDocument/2006/relationships/hyperlink" Target="http://www.keliwood.cz/aktuality/plevele-likvidace-plevele-mrazova-kotlina-pozdni-jarni-mraziky-kveten-dil-prvn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%C3%BDr" TargetMode="External"/><Relationship Id="rId5" Type="http://schemas.openxmlformats.org/officeDocument/2006/relationships/hyperlink" Target="http://web2.mendelu.cz/af_211_multitext/systematika/ucebni_text/system/krytosemenne/dvoudelozne/hvezdnicovite/Cirsium_arvense.html" TargetMode="External"/><Relationship Id="rId4" Type="http://schemas.openxmlformats.org/officeDocument/2006/relationships/hyperlink" Target="http://web2.mendelu.cz/af_211_multitext/systematika/ucebni_text/system/krytosemenne/dvoudelozne/hvezdnicovite/Galinsoga_quadriradiata.html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ika.wendys.cz/kytky/foto.php?734" TargetMode="External"/><Relationship Id="rId3" Type="http://schemas.openxmlformats.org/officeDocument/2006/relationships/hyperlink" Target="http://botanika.wendys.cz/kytky/foto.php?161:4" TargetMode="External"/><Relationship Id="rId7" Type="http://schemas.openxmlformats.org/officeDocument/2006/relationships/hyperlink" Target="http://botanika.wendys.cz/kytky/foto.php?157:1" TargetMode="External"/><Relationship Id="rId2" Type="http://schemas.openxmlformats.org/officeDocument/2006/relationships/hyperlink" Target="http://botanika.wendys.cz/kytky/foto.php?45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otanika.wendys.cz/kytky/foto.php?167" TargetMode="External"/><Relationship Id="rId5" Type="http://schemas.openxmlformats.org/officeDocument/2006/relationships/hyperlink" Target="http://botanika.wendys.cz/kytky/foto.php?710:2" TargetMode="External"/><Relationship Id="rId4" Type="http://schemas.openxmlformats.org/officeDocument/2006/relationships/hyperlink" Target="http://botanika.wendys.cz/kytky/foto.php?90: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6895"/>
                <a:gridCol w="442394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bg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Pě9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9. 2010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Pěstování zeleniny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Plevele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Výkladová prezentace seznamuje žáky s nejznámějšími druhy plevele- jejich šířením a způsoby likvidace 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155831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bg1"/>
                </a:solidFill>
              </a:rPr>
              <a:t>Plevele</a:t>
            </a:r>
            <a:endParaRPr lang="cs-CZ" sz="96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Plevele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j</a:t>
            </a:r>
            <a:r>
              <a:rPr lang="cs-CZ" sz="3600" dirty="0" smtClean="0">
                <a:solidFill>
                  <a:schemeClr val="bg1"/>
                </a:solidFill>
              </a:rPr>
              <a:t>sou velkým nepřítelem pěstovaných rostlin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odebírají </a:t>
            </a:r>
            <a:r>
              <a:rPr lang="cs-CZ" sz="3600" dirty="0" smtClean="0">
                <a:solidFill>
                  <a:schemeClr val="bg1"/>
                </a:solidFill>
              </a:rPr>
              <a:t>vláhu </a:t>
            </a:r>
            <a:r>
              <a:rPr lang="cs-CZ" sz="3600" dirty="0" smtClean="0">
                <a:solidFill>
                  <a:schemeClr val="bg1"/>
                </a:solidFill>
              </a:rPr>
              <a:t>i živiny ostatním </a:t>
            </a:r>
            <a:r>
              <a:rPr lang="cs-CZ" sz="3600" dirty="0" smtClean="0">
                <a:solidFill>
                  <a:schemeClr val="bg1"/>
                </a:solidFill>
              </a:rPr>
              <a:t>kulturním rostlinám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zastiňují </a:t>
            </a:r>
            <a:r>
              <a:rPr lang="cs-CZ" sz="3600" dirty="0" smtClean="0">
                <a:solidFill>
                  <a:schemeClr val="bg1"/>
                </a:solidFill>
              </a:rPr>
              <a:t>okolní rostliny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snižují výnosy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m</a:t>
            </a:r>
            <a:r>
              <a:rPr lang="cs-CZ" sz="3600" dirty="0" smtClean="0">
                <a:solidFill>
                  <a:schemeClr val="bg1"/>
                </a:solidFill>
              </a:rPr>
              <a:t>nohé umožňují šíření chorob a škůdců na pěstované rostliny</a:t>
            </a:r>
            <a:endParaRPr lang="cs-CZ" sz="3600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Plevele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Autofit/>
          </a:bodyPr>
          <a:lstStyle/>
          <a:p>
            <a:r>
              <a:rPr lang="cs-CZ" sz="3400" dirty="0" smtClean="0">
                <a:solidFill>
                  <a:schemeClr val="bg1"/>
                </a:solidFill>
              </a:rPr>
              <a:t>v</a:t>
            </a:r>
            <a:r>
              <a:rPr lang="cs-CZ" sz="3400" dirty="0" smtClean="0">
                <a:solidFill>
                  <a:schemeClr val="bg1"/>
                </a:solidFill>
              </a:rPr>
              <a:t>yznačují se velkou životaschopností a houževnatostí</a:t>
            </a:r>
          </a:p>
          <a:p>
            <a:r>
              <a:rPr lang="cs-CZ" sz="3400" dirty="0" smtClean="0">
                <a:solidFill>
                  <a:schemeClr val="bg1"/>
                </a:solidFill>
              </a:rPr>
              <a:t>m</a:t>
            </a:r>
            <a:r>
              <a:rPr lang="cs-CZ" sz="3400" dirty="0" smtClean="0">
                <a:solidFill>
                  <a:schemeClr val="bg1"/>
                </a:solidFill>
              </a:rPr>
              <a:t>ají zpravidla mohutně vyvinuté kořeny</a:t>
            </a:r>
          </a:p>
          <a:p>
            <a:r>
              <a:rPr lang="cs-CZ" sz="3400" dirty="0" smtClean="0">
                <a:solidFill>
                  <a:schemeClr val="bg1"/>
                </a:solidFill>
              </a:rPr>
              <a:t>r</a:t>
            </a:r>
            <a:r>
              <a:rPr lang="cs-CZ" sz="3400" dirty="0" smtClean="0">
                <a:solidFill>
                  <a:schemeClr val="bg1"/>
                </a:solidFill>
              </a:rPr>
              <a:t>ozmnožovací schopnost plevelů je úžasná – pampeliška až 5000 semen, pcháč 35000 semen,…</a:t>
            </a:r>
            <a:endParaRPr lang="cs-CZ" sz="3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</a:t>
            </a:r>
            <a:r>
              <a:rPr lang="cs-CZ" dirty="0" smtClean="0">
                <a:solidFill>
                  <a:schemeClr val="bg1"/>
                </a:solidFill>
              </a:rPr>
              <a:t>působy šíření plevele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4471990" cy="5214974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k</a:t>
            </a:r>
            <a:r>
              <a:rPr lang="cs-CZ" sz="3600" dirty="0" smtClean="0">
                <a:solidFill>
                  <a:schemeClr val="bg1"/>
                </a:solidFill>
              </a:rPr>
              <a:t>romě semeny se                        plevele šíří i                              vegetativně</a:t>
            </a:r>
          </a:p>
          <a:p>
            <a:r>
              <a:rPr lang="cs-CZ" sz="3600" b="1" u="sng" dirty="0" smtClean="0">
                <a:solidFill>
                  <a:schemeClr val="bg1"/>
                </a:solidFill>
              </a:rPr>
              <a:t>k</a:t>
            </a:r>
            <a:r>
              <a:rPr lang="cs-CZ" sz="3600" b="1" u="sng" dirty="0" smtClean="0">
                <a:solidFill>
                  <a:schemeClr val="bg1"/>
                </a:solidFill>
              </a:rPr>
              <a:t>ořeny</a:t>
            </a:r>
            <a:r>
              <a:rPr lang="cs-CZ" sz="3600" dirty="0" smtClean="0">
                <a:solidFill>
                  <a:schemeClr val="bg1"/>
                </a:solidFill>
              </a:rPr>
              <a:t> – pcháč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3600" b="1" u="sng" dirty="0" smtClean="0">
                <a:solidFill>
                  <a:schemeClr val="bg1"/>
                </a:solidFill>
              </a:rPr>
              <a:t>o</a:t>
            </a:r>
            <a:r>
              <a:rPr lang="cs-CZ" sz="3600" b="1" u="sng" dirty="0" smtClean="0">
                <a:solidFill>
                  <a:schemeClr val="bg1"/>
                </a:solidFill>
              </a:rPr>
              <a:t>ddenky</a:t>
            </a:r>
            <a:r>
              <a:rPr lang="cs-CZ" sz="3600" dirty="0" smtClean="0">
                <a:solidFill>
                  <a:schemeClr val="bg1"/>
                </a:solidFill>
              </a:rPr>
              <a:t> – pýr plazivý, svlačec rolní</a:t>
            </a:r>
          </a:p>
          <a:p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4" name="Obrázek 3" descr="skenovat0002.jpg"/>
          <p:cNvPicPr>
            <a:picLocks noChangeAspect="1"/>
          </p:cNvPicPr>
          <p:nvPr/>
        </p:nvPicPr>
        <p:blipFill>
          <a:blip r:embed="rId2"/>
          <a:srcRect b="38694"/>
          <a:stretch>
            <a:fillRect/>
          </a:stretch>
        </p:blipFill>
        <p:spPr>
          <a:xfrm>
            <a:off x="4929190" y="1428736"/>
            <a:ext cx="3630168" cy="27860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skenovat0002.jpg"/>
          <p:cNvPicPr>
            <a:picLocks noChangeAspect="1"/>
          </p:cNvPicPr>
          <p:nvPr/>
        </p:nvPicPr>
        <p:blipFill>
          <a:blip r:embed="rId2"/>
          <a:srcRect t="59734"/>
          <a:stretch>
            <a:fillRect/>
          </a:stretch>
        </p:blipFill>
        <p:spPr>
          <a:xfrm>
            <a:off x="5000628" y="4643446"/>
            <a:ext cx="3630168" cy="18299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Boj s plevely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50059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je dlouhý a obtížný</a:t>
            </a:r>
          </a:p>
          <a:p>
            <a:r>
              <a:rPr lang="cs-CZ" sz="3600" dirty="0">
                <a:solidFill>
                  <a:schemeClr val="bg1"/>
                </a:solidFill>
              </a:rPr>
              <a:t>n</a:t>
            </a:r>
            <a:r>
              <a:rPr lang="cs-CZ" sz="3600" dirty="0" smtClean="0">
                <a:solidFill>
                  <a:schemeClr val="bg1"/>
                </a:solidFill>
              </a:rPr>
              <a:t>ejúčinnější </a:t>
            </a:r>
            <a:r>
              <a:rPr lang="cs-CZ" sz="3600" dirty="0" smtClean="0">
                <a:solidFill>
                  <a:schemeClr val="bg1"/>
                </a:solidFill>
              </a:rPr>
              <a:t>metodou je </a:t>
            </a:r>
            <a:r>
              <a:rPr lang="cs-CZ" sz="3600" b="1" u="sng" dirty="0" smtClean="0">
                <a:solidFill>
                  <a:schemeClr val="bg1"/>
                </a:solidFill>
              </a:rPr>
              <a:t>ruční pletí</a:t>
            </a:r>
            <a:endParaRPr lang="cs-CZ" sz="3600" u="sng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s</a:t>
            </a:r>
            <a:r>
              <a:rPr lang="cs-CZ" sz="3600" dirty="0" smtClean="0">
                <a:solidFill>
                  <a:schemeClr val="bg1"/>
                </a:solidFill>
              </a:rPr>
              <a:t> likvidací plevele je třeba </a:t>
            </a:r>
            <a:r>
              <a:rPr lang="cs-CZ" sz="3600" b="1" u="sng" dirty="0" smtClean="0">
                <a:solidFill>
                  <a:schemeClr val="bg1"/>
                </a:solidFill>
              </a:rPr>
              <a:t>začít </a:t>
            </a:r>
            <a:r>
              <a:rPr lang="cs-CZ" sz="3600" b="1" u="sng" dirty="0" smtClean="0">
                <a:solidFill>
                  <a:schemeClr val="bg1"/>
                </a:solidFill>
              </a:rPr>
              <a:t>včas</a:t>
            </a:r>
            <a:r>
              <a:rPr lang="cs-CZ" sz="3600" dirty="0" smtClean="0">
                <a:solidFill>
                  <a:schemeClr val="bg1"/>
                </a:solidFill>
              </a:rPr>
              <a:t>, dokud jsou rostlinky ještě </a:t>
            </a:r>
            <a:r>
              <a:rPr lang="cs-CZ" sz="3600" dirty="0" smtClean="0">
                <a:solidFill>
                  <a:schemeClr val="bg1"/>
                </a:solidFill>
              </a:rPr>
              <a:t>malé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množství </a:t>
            </a:r>
            <a:r>
              <a:rPr lang="cs-CZ" sz="3600" dirty="0" smtClean="0">
                <a:solidFill>
                  <a:schemeClr val="bg1"/>
                </a:solidFill>
              </a:rPr>
              <a:t>plevelů snížíme i k</a:t>
            </a:r>
            <a:r>
              <a:rPr lang="cs-CZ" sz="3600" b="1" dirty="0" smtClean="0">
                <a:solidFill>
                  <a:schemeClr val="bg1"/>
                </a:solidFill>
              </a:rPr>
              <a:t>ypřením a okopáváním </a:t>
            </a:r>
            <a:r>
              <a:rPr lang="cs-CZ" sz="3600" b="1" dirty="0" smtClean="0">
                <a:solidFill>
                  <a:schemeClr val="bg1"/>
                </a:solidFill>
              </a:rPr>
              <a:t>půdy</a:t>
            </a:r>
            <a:endParaRPr lang="cs-CZ" sz="3600" b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36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Likvidace plevele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14882"/>
          </a:xfrm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schemeClr val="bg1"/>
                </a:solidFill>
              </a:rPr>
              <a:t>Plevel </a:t>
            </a:r>
            <a:r>
              <a:rPr lang="cs-CZ" sz="3400" b="1" dirty="0" smtClean="0">
                <a:solidFill>
                  <a:schemeClr val="bg1"/>
                </a:solidFill>
              </a:rPr>
              <a:t>vytrháváme vždy i s oddenky a kořeny! </a:t>
            </a:r>
          </a:p>
          <a:p>
            <a:r>
              <a:rPr lang="cs-CZ" sz="3400" dirty="0" smtClean="0">
                <a:solidFill>
                  <a:schemeClr val="bg1"/>
                </a:solidFill>
              </a:rPr>
              <a:t>Při vytrhávání </a:t>
            </a:r>
            <a:r>
              <a:rPr lang="cs-CZ" sz="3400" b="1" dirty="0" smtClean="0">
                <a:solidFill>
                  <a:schemeClr val="bg1"/>
                </a:solidFill>
              </a:rPr>
              <a:t>pýru, svlačce</a:t>
            </a:r>
            <a:r>
              <a:rPr lang="cs-CZ" sz="3400" dirty="0" smtClean="0">
                <a:solidFill>
                  <a:schemeClr val="bg1"/>
                </a:solidFill>
              </a:rPr>
              <a:t> atd. se snažíme nepřetrhnout podzemní oddenky a celé je vytáhnout</a:t>
            </a:r>
          </a:p>
          <a:p>
            <a:r>
              <a:rPr lang="cs-CZ" sz="3400" dirty="0" smtClean="0">
                <a:solidFill>
                  <a:schemeClr val="bg1"/>
                </a:solidFill>
              </a:rPr>
              <a:t>Ze špatně vytržených kořenů vyrostou opět nové plevele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Likvidace plevele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schemeClr val="bg1"/>
                </a:solidFill>
              </a:rPr>
              <a:t>Vytrhaný plevel je zapotřebí ihned ze zahrady odstranit</a:t>
            </a:r>
            <a:r>
              <a:rPr lang="cs-CZ" sz="3400" dirty="0" smtClean="0">
                <a:solidFill>
                  <a:schemeClr val="bg1"/>
                </a:solidFill>
              </a:rPr>
              <a:t>, aby se opětovně neuchytil</a:t>
            </a:r>
          </a:p>
          <a:p>
            <a:r>
              <a:rPr lang="cs-CZ" sz="3400" b="1" dirty="0" smtClean="0">
                <a:solidFill>
                  <a:schemeClr val="bg1"/>
                </a:solidFill>
              </a:rPr>
              <a:t>Ohniskem šíření plevelů na zahradě bývá kompost</a:t>
            </a:r>
            <a:endParaRPr lang="cs-CZ" sz="3400" b="1" dirty="0">
              <a:solidFill>
                <a:schemeClr val="bg1"/>
              </a:solidFill>
            </a:endParaRPr>
          </a:p>
          <a:p>
            <a:r>
              <a:rPr lang="cs-CZ" sz="3400" dirty="0" smtClean="0">
                <a:solidFill>
                  <a:schemeClr val="bg1"/>
                </a:solidFill>
              </a:rPr>
              <a:t>Pýr </a:t>
            </a:r>
            <a:r>
              <a:rPr lang="cs-CZ" sz="3400" dirty="0" smtClean="0">
                <a:solidFill>
                  <a:schemeClr val="bg1"/>
                </a:solidFill>
              </a:rPr>
              <a:t>a jiné plevele často kompostem prorůstají a po rozházení na záhon se znovu uchytí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Likvidace plevele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400" dirty="0" smtClean="0">
                <a:solidFill>
                  <a:schemeClr val="bg1"/>
                </a:solidFill>
              </a:rPr>
              <a:t>I většina semen plevelů na kompostu pouze uzraje</a:t>
            </a:r>
          </a:p>
          <a:p>
            <a:r>
              <a:rPr lang="cs-CZ" sz="3400" dirty="0" smtClean="0">
                <a:solidFill>
                  <a:schemeClr val="bg1"/>
                </a:solidFill>
              </a:rPr>
              <a:t>Na podzim je vhodné preventivně </a:t>
            </a:r>
            <a:r>
              <a:rPr lang="cs-CZ" sz="3400" b="1" dirty="0" smtClean="0">
                <a:solidFill>
                  <a:schemeClr val="bg1"/>
                </a:solidFill>
              </a:rPr>
              <a:t>na kompost použít chemické přípravky pro jeho dezinfekci a sterilizaci</a:t>
            </a:r>
            <a:endParaRPr lang="cs-CZ" sz="3400" b="1" dirty="0">
              <a:solidFill>
                <a:schemeClr val="bg1"/>
              </a:solidFill>
            </a:endParaRPr>
          </a:p>
          <a:p>
            <a:r>
              <a:rPr lang="cs-CZ" sz="3400" dirty="0" smtClean="0">
                <a:solidFill>
                  <a:schemeClr val="bg1"/>
                </a:solidFill>
              </a:rPr>
              <a:t>Takto ošetřený kompost budeme mít na jaře "čistý"</a:t>
            </a:r>
            <a:endParaRPr lang="cs-CZ" sz="34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                  </a:t>
            </a:r>
            <a:r>
              <a:rPr lang="cs-CZ" b="1" dirty="0" err="1" smtClean="0">
                <a:solidFill>
                  <a:schemeClr val="bg1"/>
                </a:solidFill>
              </a:rPr>
              <a:t>Peťour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697797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18" name="Picture 2" descr="Pe&amp;tcaron;our maloúborný,Galinsoga parviflor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2000240"/>
            <a:ext cx="5048285" cy="378621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>
                <a:solidFill>
                  <a:schemeClr val="bg1"/>
                </a:solidFill>
              </a:rPr>
              <a:t>                    Pampeliška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200" name="Picture 8" descr="Taraxacum officinale,Pampeliška léka&amp;rcaron;ská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1643050"/>
            <a:ext cx="3511173" cy="4681563"/>
          </a:xfrm>
          <a:prstGeom prst="rect">
            <a:avLst/>
          </a:prstGeom>
          <a:noFill/>
        </p:spPr>
      </p:pic>
      <p:pic>
        <p:nvPicPr>
          <p:cNvPr id="10244" name="Picture 4" descr="http://web2.mendelu.cz/af_211_multitext/systematika/ucebni_text/system/krytosemenne/dvoudelozne/hvezdnicovite/obrazky_CB/tn-Taraxacum_officinal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642918"/>
            <a:ext cx="4660437" cy="60722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43956" cy="1143000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bg1"/>
                </a:solidFill>
              </a:rPr>
              <a:t>Kokoška pastuší tobolka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 b="-425"/>
          <a:stretch>
            <a:fillRect/>
          </a:stretch>
        </p:blipFill>
        <p:spPr bwMode="auto">
          <a:xfrm>
            <a:off x="4572000" y="1428736"/>
            <a:ext cx="3788012" cy="50721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http://web2.mendelu.cz/af_211_multitext/systematika/ucebni_text/system/krytosemenne/dvoudelozne/brukvovite/obrazky_CB/tn-Capsella_bursa_pastori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1214422"/>
            <a:ext cx="3710311" cy="53578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>
                <a:solidFill>
                  <a:schemeClr val="bg1"/>
                </a:solidFill>
              </a:rPr>
              <a:t>Pýr plazivý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Picture 2" descr="Pýr plazivý,Elytrigia repen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1428736"/>
            <a:ext cx="3750494" cy="500066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4" name="Picture 4" descr="Pýr plazivý (Elytrigia repens)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28604"/>
            <a:ext cx="4829810" cy="62151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>
                <a:solidFill>
                  <a:schemeClr val="bg1"/>
                </a:solidFill>
              </a:rPr>
              <a:t>Pcháč rolní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214422"/>
            <a:ext cx="4000497" cy="53339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http://web2.mendelu.cz/af_211_multitext/systematika/ucebni_text/system/krytosemenne/dvoudelozne/hvezdnicovite/obrazky_CB/tn-Cirsium_vulgar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142852"/>
            <a:ext cx="4551315" cy="6572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>
                <a:solidFill>
                  <a:schemeClr val="bg1"/>
                </a:solidFill>
              </a:rPr>
              <a:t>Svlačec rolní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05311" y="2428868"/>
            <a:ext cx="4572002" cy="34290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http://web2.mendelu.cz/af_211_multitext/systematika/ucebni_text/system/krytosemenne/dvoudelozne/svlaccovite/obrazky_CB/tn-Convolvulus_arvensi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14290"/>
            <a:ext cx="4243953" cy="63579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>
                <a:solidFill>
                  <a:schemeClr val="bg1"/>
                </a:solidFill>
              </a:rPr>
              <a:t>Lebeda lesklá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1928802"/>
            <a:ext cx="4191029" cy="3143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http://web2.mendelu.cz/af_211_multitext/systematika/ucebni_text/system/krytosemenne/dvoudelozne/merlikovite/obrazky_CB/tn-Atriplex_sagittat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142852"/>
            <a:ext cx="4479163" cy="62865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Zdroje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>
                <a:solidFill>
                  <a:schemeClr val="bg1"/>
                </a:solidFill>
                <a:hlinkClick r:id="rId2"/>
              </a:rPr>
              <a:t>http://www.</a:t>
            </a:r>
            <a:r>
              <a:rPr lang="cs-CZ" sz="2000" dirty="0" err="1" smtClean="0">
                <a:solidFill>
                  <a:schemeClr val="bg1"/>
                </a:solidFill>
                <a:hlinkClick r:id="rId2"/>
              </a:rPr>
              <a:t>keliwood.cz</a:t>
            </a:r>
            <a:r>
              <a:rPr lang="cs-CZ" sz="2000" dirty="0" smtClean="0">
                <a:solidFill>
                  <a:schemeClr val="bg1"/>
                </a:solidFill>
                <a:hlinkClick r:id="rId2"/>
              </a:rPr>
              <a:t>/aktuality/plevele-likvidace-plevele-</a:t>
            </a:r>
            <a:r>
              <a:rPr lang="cs-CZ" sz="2000" dirty="0" err="1" smtClean="0">
                <a:solidFill>
                  <a:schemeClr val="bg1"/>
                </a:solidFill>
                <a:hlinkClick r:id="rId2"/>
              </a:rPr>
              <a:t>mrazova</a:t>
            </a:r>
            <a:r>
              <a:rPr lang="cs-CZ" sz="2000" dirty="0" smtClean="0">
                <a:solidFill>
                  <a:schemeClr val="bg1"/>
                </a:solidFill>
                <a:hlinkClick r:id="rId2"/>
              </a:rPr>
              <a:t>-kotlina-</a:t>
            </a:r>
            <a:r>
              <a:rPr lang="cs-CZ" sz="2000" dirty="0" err="1" smtClean="0">
                <a:solidFill>
                  <a:schemeClr val="bg1"/>
                </a:solidFill>
                <a:hlinkClick r:id="rId2"/>
              </a:rPr>
              <a:t>pozdni</a:t>
            </a:r>
            <a:r>
              <a:rPr lang="cs-CZ" sz="2000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sz="2000" dirty="0" err="1" smtClean="0">
                <a:solidFill>
                  <a:schemeClr val="bg1"/>
                </a:solidFill>
                <a:hlinkClick r:id="rId2"/>
              </a:rPr>
              <a:t>jarni</a:t>
            </a:r>
            <a:r>
              <a:rPr lang="cs-CZ" sz="2000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sz="2000" dirty="0" err="1" smtClean="0">
                <a:solidFill>
                  <a:schemeClr val="bg1"/>
                </a:solidFill>
                <a:hlinkClick r:id="rId2"/>
              </a:rPr>
              <a:t>mraziky</a:t>
            </a:r>
            <a:r>
              <a:rPr lang="cs-CZ" sz="2000" dirty="0" smtClean="0">
                <a:solidFill>
                  <a:schemeClr val="bg1"/>
                </a:solidFill>
                <a:hlinkClick r:id="rId2"/>
              </a:rPr>
              <a:t>-kveten-</a:t>
            </a:r>
            <a:r>
              <a:rPr lang="cs-CZ" sz="2000" dirty="0" err="1" smtClean="0">
                <a:solidFill>
                  <a:schemeClr val="bg1"/>
                </a:solidFill>
                <a:hlinkClick r:id="rId2"/>
              </a:rPr>
              <a:t>dil</a:t>
            </a:r>
            <a:r>
              <a:rPr lang="cs-CZ" sz="2000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sz="2000" dirty="0" err="1" smtClean="0">
                <a:solidFill>
                  <a:schemeClr val="bg1"/>
                </a:solidFill>
                <a:hlinkClick r:id="rId2"/>
              </a:rPr>
              <a:t>prvni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  <a:hlinkClick r:id="rId3"/>
              </a:rPr>
              <a:t>http://botanika.</a:t>
            </a:r>
            <a:r>
              <a:rPr lang="cs-CZ" sz="2000" dirty="0" err="1" smtClean="0">
                <a:solidFill>
                  <a:schemeClr val="bg1"/>
                </a:solidFill>
                <a:hlinkClick r:id="rId3"/>
              </a:rPr>
              <a:t>wendys.cz</a:t>
            </a:r>
            <a:r>
              <a:rPr lang="cs-CZ" sz="2000" dirty="0" smtClean="0">
                <a:solidFill>
                  <a:schemeClr val="bg1"/>
                </a:solidFill>
                <a:hlinkClick r:id="rId3"/>
              </a:rPr>
              <a:t>/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Tisíc dobrých rad mladým ovocnářům, květinářům, zelinářům, pěstitelům a pokusníkům, R. Šrot a kolektiv, nakladatelství Mladá </a:t>
            </a:r>
            <a:r>
              <a:rPr lang="cs-CZ" sz="2000" dirty="0" smtClean="0">
                <a:solidFill>
                  <a:schemeClr val="bg1"/>
                </a:solidFill>
              </a:rPr>
              <a:t>fronta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Naskenované obrázky str. 66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chemeClr val="bg1"/>
                </a:solidFill>
                <a:hlinkClick r:id="rId4"/>
              </a:rPr>
              <a:t>web2.mendelu.cz/</a:t>
            </a:r>
            <a:r>
              <a:rPr lang="cs-CZ" sz="2000" dirty="0" err="1" smtClean="0">
                <a:solidFill>
                  <a:schemeClr val="bg1"/>
                </a:solidFill>
                <a:hlinkClick r:id="rId4"/>
              </a:rPr>
              <a:t>af</a:t>
            </a:r>
            <a:r>
              <a:rPr lang="cs-CZ" sz="2000" dirty="0" smtClean="0">
                <a:solidFill>
                  <a:schemeClr val="bg1"/>
                </a:solidFill>
                <a:hlinkClick r:id="rId4"/>
              </a:rPr>
              <a:t>_211_</a:t>
            </a:r>
            <a:r>
              <a:rPr lang="cs-CZ" sz="2000" dirty="0" err="1" smtClean="0">
                <a:solidFill>
                  <a:schemeClr val="bg1"/>
                </a:solidFill>
                <a:hlinkClick r:id="rId4"/>
              </a:rPr>
              <a:t>multitext</a:t>
            </a:r>
            <a:r>
              <a:rPr lang="cs-CZ" sz="2000" dirty="0" smtClean="0">
                <a:solidFill>
                  <a:schemeClr val="bg1"/>
                </a:solidFill>
                <a:hlinkClick r:id="rId4"/>
              </a:rPr>
              <a:t>/systematika/</a:t>
            </a:r>
            <a:r>
              <a:rPr lang="cs-CZ" sz="2000" dirty="0" err="1" smtClean="0">
                <a:solidFill>
                  <a:schemeClr val="bg1"/>
                </a:solidFill>
                <a:hlinkClick r:id="rId4"/>
              </a:rPr>
              <a:t>ucebni</a:t>
            </a:r>
            <a:r>
              <a:rPr lang="cs-CZ" sz="2000" dirty="0" smtClean="0">
                <a:solidFill>
                  <a:schemeClr val="bg1"/>
                </a:solidFill>
                <a:hlinkClick r:id="rId4"/>
              </a:rPr>
              <a:t>_text/</a:t>
            </a:r>
            <a:r>
              <a:rPr lang="cs-CZ" sz="2000" dirty="0" err="1" smtClean="0">
                <a:solidFill>
                  <a:schemeClr val="bg1"/>
                </a:solidFill>
                <a:hlinkClick r:id="rId4"/>
              </a:rPr>
              <a:t>system</a:t>
            </a:r>
            <a:r>
              <a:rPr lang="cs-CZ" sz="2000" dirty="0" smtClean="0">
                <a:solidFill>
                  <a:schemeClr val="bg1"/>
                </a:solidFill>
                <a:hlinkClick r:id="rId4"/>
              </a:rPr>
              <a:t>/</a:t>
            </a:r>
            <a:r>
              <a:rPr lang="cs-CZ" sz="2000" dirty="0" err="1" smtClean="0">
                <a:solidFill>
                  <a:schemeClr val="bg1"/>
                </a:solidFill>
                <a:hlinkClick r:id="rId4"/>
              </a:rPr>
              <a:t>krytosemenne</a:t>
            </a:r>
            <a:r>
              <a:rPr lang="cs-CZ" sz="2000" dirty="0" smtClean="0">
                <a:solidFill>
                  <a:schemeClr val="bg1"/>
                </a:solidFill>
                <a:hlinkClick r:id="rId4"/>
              </a:rPr>
              <a:t>/</a:t>
            </a:r>
            <a:r>
              <a:rPr lang="cs-CZ" sz="2000" dirty="0" err="1" smtClean="0">
                <a:solidFill>
                  <a:schemeClr val="bg1"/>
                </a:solidFill>
                <a:hlinkClick r:id="rId4"/>
              </a:rPr>
              <a:t>dvoudelozne</a:t>
            </a:r>
            <a:r>
              <a:rPr lang="cs-CZ" sz="2000" dirty="0" smtClean="0">
                <a:solidFill>
                  <a:schemeClr val="bg1"/>
                </a:solidFill>
                <a:hlinkClick r:id="rId4"/>
              </a:rPr>
              <a:t>/</a:t>
            </a:r>
            <a:r>
              <a:rPr lang="cs-CZ" sz="2000" dirty="0" err="1" smtClean="0">
                <a:solidFill>
                  <a:schemeClr val="bg1"/>
                </a:solidFill>
                <a:hlinkClick r:id="rId4"/>
              </a:rPr>
              <a:t>hvezdnicovite</a:t>
            </a:r>
            <a:r>
              <a:rPr lang="cs-CZ" sz="2000" dirty="0" smtClean="0">
                <a:solidFill>
                  <a:schemeClr val="bg1"/>
                </a:solidFill>
                <a:hlinkClick r:id="rId4"/>
              </a:rPr>
              <a:t>/</a:t>
            </a:r>
            <a:r>
              <a:rPr lang="cs-CZ" sz="2000" dirty="0" err="1" smtClean="0">
                <a:solidFill>
                  <a:schemeClr val="bg1"/>
                </a:solidFill>
                <a:hlinkClick r:id="rId4"/>
              </a:rPr>
              <a:t>Galinsoga</a:t>
            </a:r>
            <a:r>
              <a:rPr lang="cs-CZ" sz="2000" dirty="0" smtClean="0">
                <a:solidFill>
                  <a:schemeClr val="bg1"/>
                </a:solidFill>
                <a:hlinkClick r:id="rId4"/>
              </a:rPr>
              <a:t>_</a:t>
            </a:r>
            <a:r>
              <a:rPr lang="cs-CZ" sz="2000" dirty="0" err="1" smtClean="0">
                <a:solidFill>
                  <a:schemeClr val="bg1"/>
                </a:solidFill>
                <a:hlinkClick r:id="rId4"/>
              </a:rPr>
              <a:t>quadriradiata.html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  <a:hlinkClick r:id="rId5"/>
              </a:rPr>
              <a:t>http://</a:t>
            </a:r>
            <a:r>
              <a:rPr lang="cs-CZ" sz="2000" dirty="0" smtClean="0">
                <a:solidFill>
                  <a:schemeClr val="bg1"/>
                </a:solidFill>
                <a:hlinkClick r:id="rId5"/>
              </a:rPr>
              <a:t>web2.mendelu.cz/</a:t>
            </a:r>
            <a:r>
              <a:rPr lang="cs-CZ" sz="2000" dirty="0" err="1" smtClean="0">
                <a:solidFill>
                  <a:schemeClr val="bg1"/>
                </a:solidFill>
                <a:hlinkClick r:id="rId5"/>
              </a:rPr>
              <a:t>af</a:t>
            </a:r>
            <a:r>
              <a:rPr lang="cs-CZ" sz="2000" dirty="0" smtClean="0">
                <a:solidFill>
                  <a:schemeClr val="bg1"/>
                </a:solidFill>
                <a:hlinkClick r:id="rId5"/>
              </a:rPr>
              <a:t>_211_</a:t>
            </a:r>
            <a:r>
              <a:rPr lang="cs-CZ" sz="2000" dirty="0" err="1" smtClean="0">
                <a:solidFill>
                  <a:schemeClr val="bg1"/>
                </a:solidFill>
                <a:hlinkClick r:id="rId5"/>
              </a:rPr>
              <a:t>multitext</a:t>
            </a:r>
            <a:r>
              <a:rPr lang="cs-CZ" sz="2000" dirty="0" smtClean="0">
                <a:solidFill>
                  <a:schemeClr val="bg1"/>
                </a:solidFill>
                <a:hlinkClick r:id="rId5"/>
              </a:rPr>
              <a:t>/systematika/</a:t>
            </a:r>
            <a:r>
              <a:rPr lang="cs-CZ" sz="2000" dirty="0" err="1" smtClean="0">
                <a:solidFill>
                  <a:schemeClr val="bg1"/>
                </a:solidFill>
                <a:hlinkClick r:id="rId5"/>
              </a:rPr>
              <a:t>ucebni</a:t>
            </a:r>
            <a:r>
              <a:rPr lang="cs-CZ" sz="2000" dirty="0" smtClean="0">
                <a:solidFill>
                  <a:schemeClr val="bg1"/>
                </a:solidFill>
                <a:hlinkClick r:id="rId5"/>
              </a:rPr>
              <a:t>_text/</a:t>
            </a:r>
            <a:r>
              <a:rPr lang="cs-CZ" sz="2000" dirty="0" err="1" smtClean="0">
                <a:solidFill>
                  <a:schemeClr val="bg1"/>
                </a:solidFill>
                <a:hlinkClick r:id="rId5"/>
              </a:rPr>
              <a:t>system</a:t>
            </a:r>
            <a:r>
              <a:rPr lang="cs-CZ" sz="2000" dirty="0" smtClean="0">
                <a:solidFill>
                  <a:schemeClr val="bg1"/>
                </a:solidFill>
                <a:hlinkClick r:id="rId5"/>
              </a:rPr>
              <a:t>/</a:t>
            </a:r>
            <a:r>
              <a:rPr lang="cs-CZ" sz="2000" dirty="0" err="1" smtClean="0">
                <a:solidFill>
                  <a:schemeClr val="bg1"/>
                </a:solidFill>
                <a:hlinkClick r:id="rId5"/>
              </a:rPr>
              <a:t>krytosemenne</a:t>
            </a:r>
            <a:r>
              <a:rPr lang="cs-CZ" sz="2000" dirty="0" smtClean="0">
                <a:solidFill>
                  <a:schemeClr val="bg1"/>
                </a:solidFill>
                <a:hlinkClick r:id="rId5"/>
              </a:rPr>
              <a:t>/</a:t>
            </a:r>
            <a:r>
              <a:rPr lang="cs-CZ" sz="2000" dirty="0" err="1" smtClean="0">
                <a:solidFill>
                  <a:schemeClr val="bg1"/>
                </a:solidFill>
                <a:hlinkClick r:id="rId5"/>
              </a:rPr>
              <a:t>dvoudelozne</a:t>
            </a:r>
            <a:r>
              <a:rPr lang="cs-CZ" sz="2000" dirty="0" smtClean="0">
                <a:solidFill>
                  <a:schemeClr val="bg1"/>
                </a:solidFill>
                <a:hlinkClick r:id="rId5"/>
              </a:rPr>
              <a:t>/</a:t>
            </a:r>
            <a:r>
              <a:rPr lang="cs-CZ" sz="2000" dirty="0" err="1" smtClean="0">
                <a:solidFill>
                  <a:schemeClr val="bg1"/>
                </a:solidFill>
                <a:hlinkClick r:id="rId5"/>
              </a:rPr>
              <a:t>hvezdnicovite</a:t>
            </a:r>
            <a:r>
              <a:rPr lang="cs-CZ" sz="2000" dirty="0" smtClean="0">
                <a:solidFill>
                  <a:schemeClr val="bg1"/>
                </a:solidFill>
                <a:hlinkClick r:id="rId5"/>
              </a:rPr>
              <a:t>/</a:t>
            </a:r>
            <a:r>
              <a:rPr lang="cs-CZ" sz="2000" dirty="0" err="1" smtClean="0">
                <a:solidFill>
                  <a:schemeClr val="bg1"/>
                </a:solidFill>
                <a:hlinkClick r:id="rId5"/>
              </a:rPr>
              <a:t>Cirsium</a:t>
            </a:r>
            <a:r>
              <a:rPr lang="cs-CZ" sz="2000" dirty="0" smtClean="0">
                <a:solidFill>
                  <a:schemeClr val="bg1"/>
                </a:solidFill>
                <a:hlinkClick r:id="rId5"/>
              </a:rPr>
              <a:t>_</a:t>
            </a:r>
            <a:r>
              <a:rPr lang="cs-CZ" sz="2000" dirty="0" err="1" smtClean="0">
                <a:solidFill>
                  <a:schemeClr val="bg1"/>
                </a:solidFill>
                <a:hlinkClick r:id="rId5"/>
              </a:rPr>
              <a:t>arvense.html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  <a:hlinkClick r:id="rId6"/>
              </a:rPr>
              <a:t>http</a:t>
            </a:r>
            <a:r>
              <a:rPr lang="cs-CZ" sz="2000" dirty="0" smtClean="0">
                <a:solidFill>
                  <a:schemeClr val="bg1"/>
                </a:solidFill>
                <a:hlinkClick r:id="rId6"/>
              </a:rPr>
              <a:t>://cs.wikipedia.org/wiki/P%C3%BDr</a:t>
            </a:r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Zdroje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fontScale="85000" lnSpcReduction="10000"/>
          </a:bodyPr>
          <a:lstStyle/>
          <a:p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web2.mendelu.cz/</a:t>
            </a:r>
            <a:r>
              <a:rPr lang="cs-CZ" sz="2000" dirty="0" err="1" smtClean="0">
                <a:hlinkClick r:id="rId2"/>
              </a:rPr>
              <a:t>af</a:t>
            </a:r>
            <a:r>
              <a:rPr lang="cs-CZ" sz="2000" dirty="0" smtClean="0">
                <a:hlinkClick r:id="rId2"/>
              </a:rPr>
              <a:t>_211_</a:t>
            </a:r>
            <a:r>
              <a:rPr lang="cs-CZ" sz="2000" dirty="0" err="1" smtClean="0">
                <a:hlinkClick r:id="rId2"/>
              </a:rPr>
              <a:t>multitext</a:t>
            </a:r>
            <a:r>
              <a:rPr lang="cs-CZ" sz="2000" dirty="0" smtClean="0">
                <a:hlinkClick r:id="rId2"/>
              </a:rPr>
              <a:t>/systematika/</a:t>
            </a:r>
            <a:r>
              <a:rPr lang="cs-CZ" sz="2000" dirty="0" err="1" smtClean="0">
                <a:hlinkClick r:id="rId2"/>
              </a:rPr>
              <a:t>ucebni</a:t>
            </a:r>
            <a:r>
              <a:rPr lang="cs-CZ" sz="2000" dirty="0" smtClean="0">
                <a:hlinkClick r:id="rId2"/>
              </a:rPr>
              <a:t>_text/</a:t>
            </a:r>
            <a:r>
              <a:rPr lang="cs-CZ" sz="2000" dirty="0" err="1" smtClean="0">
                <a:hlinkClick r:id="rId2"/>
              </a:rPr>
              <a:t>system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krytosemenne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dvoudelozne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svlaccovite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Convolvulus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arvensis.html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web2.mendelu.cz/</a:t>
            </a:r>
            <a:r>
              <a:rPr lang="cs-CZ" sz="2000" dirty="0" err="1" smtClean="0">
                <a:hlinkClick r:id="rId2"/>
              </a:rPr>
              <a:t>af</a:t>
            </a:r>
            <a:r>
              <a:rPr lang="cs-CZ" sz="2000" dirty="0" smtClean="0">
                <a:hlinkClick r:id="rId2"/>
              </a:rPr>
              <a:t>_211_</a:t>
            </a:r>
            <a:r>
              <a:rPr lang="cs-CZ" sz="2000" dirty="0" err="1" smtClean="0">
                <a:hlinkClick r:id="rId2"/>
              </a:rPr>
              <a:t>multitext</a:t>
            </a:r>
            <a:r>
              <a:rPr lang="cs-CZ" sz="2000" dirty="0" smtClean="0">
                <a:hlinkClick r:id="rId2"/>
              </a:rPr>
              <a:t>/systematika/</a:t>
            </a:r>
            <a:r>
              <a:rPr lang="cs-CZ" sz="2000" dirty="0" err="1" smtClean="0">
                <a:hlinkClick r:id="rId2"/>
              </a:rPr>
              <a:t>ucebni</a:t>
            </a:r>
            <a:r>
              <a:rPr lang="cs-CZ" sz="2000" dirty="0" smtClean="0">
                <a:hlinkClick r:id="rId2"/>
              </a:rPr>
              <a:t>_text/</a:t>
            </a:r>
            <a:r>
              <a:rPr lang="cs-CZ" sz="2000" dirty="0" err="1" smtClean="0">
                <a:hlinkClick r:id="rId2"/>
              </a:rPr>
              <a:t>system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krytosemenne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dvoudelozne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merlikovite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Atriplex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sagittata.html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web2.mendelu.cz/</a:t>
            </a:r>
            <a:r>
              <a:rPr lang="cs-CZ" sz="2000" dirty="0" err="1" smtClean="0">
                <a:hlinkClick r:id="rId2"/>
              </a:rPr>
              <a:t>af</a:t>
            </a:r>
            <a:r>
              <a:rPr lang="cs-CZ" sz="2000" dirty="0" smtClean="0">
                <a:hlinkClick r:id="rId2"/>
              </a:rPr>
              <a:t>_211_</a:t>
            </a:r>
            <a:r>
              <a:rPr lang="cs-CZ" sz="2000" dirty="0" err="1" smtClean="0">
                <a:hlinkClick r:id="rId2"/>
              </a:rPr>
              <a:t>multitext</a:t>
            </a:r>
            <a:r>
              <a:rPr lang="cs-CZ" sz="2000" dirty="0" smtClean="0">
                <a:hlinkClick r:id="rId2"/>
              </a:rPr>
              <a:t>/systematika/</a:t>
            </a:r>
            <a:r>
              <a:rPr lang="cs-CZ" sz="2000" dirty="0" err="1" smtClean="0">
                <a:hlinkClick r:id="rId2"/>
              </a:rPr>
              <a:t>ucebni</a:t>
            </a:r>
            <a:r>
              <a:rPr lang="cs-CZ" sz="2000" dirty="0" smtClean="0">
                <a:hlinkClick r:id="rId2"/>
              </a:rPr>
              <a:t>_text/</a:t>
            </a:r>
            <a:r>
              <a:rPr lang="cs-CZ" sz="2000" dirty="0" err="1" smtClean="0">
                <a:hlinkClick r:id="rId2"/>
              </a:rPr>
              <a:t>system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krytosemenne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dvoudelozne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brukvovite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Capsella</a:t>
            </a:r>
            <a:r>
              <a:rPr lang="cs-CZ" sz="2000" dirty="0" smtClean="0">
                <a:hlinkClick r:id="rId2"/>
              </a:rPr>
              <a:t>_bursa_</a:t>
            </a:r>
            <a:r>
              <a:rPr lang="cs-CZ" sz="2000" dirty="0" err="1" smtClean="0">
                <a:hlinkClick r:id="rId2"/>
              </a:rPr>
              <a:t>pastoris.html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http://web2.mendelu.cz/</a:t>
            </a:r>
            <a:r>
              <a:rPr lang="cs-CZ" sz="2000" dirty="0" err="1" smtClean="0">
                <a:hlinkClick r:id="rId2"/>
              </a:rPr>
              <a:t>af</a:t>
            </a:r>
            <a:r>
              <a:rPr lang="cs-CZ" sz="2000" dirty="0" smtClean="0">
                <a:hlinkClick r:id="rId2"/>
              </a:rPr>
              <a:t>_211_</a:t>
            </a:r>
            <a:r>
              <a:rPr lang="cs-CZ" sz="2000" dirty="0" err="1" smtClean="0">
                <a:hlinkClick r:id="rId2"/>
              </a:rPr>
              <a:t>multitext</a:t>
            </a:r>
            <a:r>
              <a:rPr lang="cs-CZ" sz="2000" dirty="0" smtClean="0">
                <a:hlinkClick r:id="rId2"/>
              </a:rPr>
              <a:t>/systematika/</a:t>
            </a:r>
            <a:r>
              <a:rPr lang="cs-CZ" sz="2000" dirty="0" err="1" smtClean="0">
                <a:hlinkClick r:id="rId2"/>
              </a:rPr>
              <a:t>ucebni</a:t>
            </a:r>
            <a:r>
              <a:rPr lang="cs-CZ" sz="2000" dirty="0" smtClean="0">
                <a:hlinkClick r:id="rId2"/>
              </a:rPr>
              <a:t>_text/</a:t>
            </a:r>
            <a:r>
              <a:rPr lang="cs-CZ" sz="2000" dirty="0" err="1" smtClean="0">
                <a:hlinkClick r:id="rId2"/>
              </a:rPr>
              <a:t>system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krytosemenne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dvoudelozne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hvezdnicovite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Taraxacum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officinale.html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http://botanika.</a:t>
            </a:r>
            <a:r>
              <a:rPr lang="cs-CZ" sz="2000" dirty="0" err="1" smtClean="0">
                <a:hlinkClick r:id="rId2"/>
              </a:rPr>
              <a:t>wendys.cz</a:t>
            </a:r>
            <a:r>
              <a:rPr lang="cs-CZ" sz="2000" dirty="0" smtClean="0">
                <a:hlinkClick r:id="rId2"/>
              </a:rPr>
              <a:t>/kytky/foto.</a:t>
            </a:r>
            <a:r>
              <a:rPr lang="cs-CZ" sz="2000" dirty="0" err="1" smtClean="0">
                <a:hlinkClick r:id="rId2"/>
              </a:rPr>
              <a:t>php</a:t>
            </a:r>
            <a:r>
              <a:rPr lang="cs-CZ" sz="2000" dirty="0" smtClean="0">
                <a:hlinkClick r:id="rId2"/>
              </a:rPr>
              <a:t>?459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 smtClean="0">
                <a:hlinkClick r:id="rId3"/>
              </a:rPr>
              <a:t>://botanika.</a:t>
            </a:r>
            <a:r>
              <a:rPr lang="cs-CZ" sz="2000" dirty="0" err="1" smtClean="0">
                <a:hlinkClick r:id="rId3"/>
              </a:rPr>
              <a:t>wendys.cz</a:t>
            </a:r>
            <a:r>
              <a:rPr lang="cs-CZ" sz="2000" dirty="0" smtClean="0">
                <a:hlinkClick r:id="rId3"/>
              </a:rPr>
              <a:t>/kytky/foto.</a:t>
            </a:r>
            <a:r>
              <a:rPr lang="cs-CZ" sz="2000" dirty="0" err="1" smtClean="0">
                <a:hlinkClick r:id="rId3"/>
              </a:rPr>
              <a:t>php</a:t>
            </a:r>
            <a:r>
              <a:rPr lang="cs-CZ" sz="2000" dirty="0" smtClean="0">
                <a:hlinkClick r:id="rId3"/>
              </a:rPr>
              <a:t>?161:4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http://botanika.</a:t>
            </a:r>
            <a:r>
              <a:rPr lang="cs-CZ" sz="2000" dirty="0" err="1" smtClean="0">
                <a:hlinkClick r:id="rId4"/>
              </a:rPr>
              <a:t>wendys.cz</a:t>
            </a:r>
            <a:r>
              <a:rPr lang="cs-CZ" sz="2000" dirty="0" smtClean="0">
                <a:hlinkClick r:id="rId4"/>
              </a:rPr>
              <a:t>/kytky/foto.</a:t>
            </a:r>
            <a:r>
              <a:rPr lang="cs-CZ" sz="2000" dirty="0" err="1" smtClean="0">
                <a:hlinkClick r:id="rId4"/>
              </a:rPr>
              <a:t>php</a:t>
            </a:r>
            <a:r>
              <a:rPr lang="cs-CZ" sz="2000" dirty="0" smtClean="0">
                <a:hlinkClick r:id="rId4"/>
              </a:rPr>
              <a:t>?90:2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http://botanika.</a:t>
            </a:r>
            <a:r>
              <a:rPr lang="cs-CZ" sz="2000" dirty="0" err="1" smtClean="0">
                <a:hlinkClick r:id="rId5"/>
              </a:rPr>
              <a:t>wendys.cz</a:t>
            </a:r>
            <a:r>
              <a:rPr lang="cs-CZ" sz="2000" dirty="0" smtClean="0">
                <a:hlinkClick r:id="rId5"/>
              </a:rPr>
              <a:t>/kytky/foto.</a:t>
            </a:r>
            <a:r>
              <a:rPr lang="cs-CZ" sz="2000" dirty="0" err="1" smtClean="0">
                <a:hlinkClick r:id="rId5"/>
              </a:rPr>
              <a:t>php</a:t>
            </a:r>
            <a:r>
              <a:rPr lang="cs-CZ" sz="2000" dirty="0" smtClean="0">
                <a:hlinkClick r:id="rId5"/>
              </a:rPr>
              <a:t>?710:2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http://botanika.</a:t>
            </a:r>
            <a:r>
              <a:rPr lang="cs-CZ" sz="2000" dirty="0" err="1" smtClean="0">
                <a:hlinkClick r:id="rId6"/>
              </a:rPr>
              <a:t>wendys.cz</a:t>
            </a:r>
            <a:r>
              <a:rPr lang="cs-CZ" sz="2000" dirty="0" smtClean="0">
                <a:hlinkClick r:id="rId6"/>
              </a:rPr>
              <a:t>/kytky/foto.</a:t>
            </a:r>
            <a:r>
              <a:rPr lang="cs-CZ" sz="2000" dirty="0" err="1" smtClean="0">
                <a:hlinkClick r:id="rId6"/>
              </a:rPr>
              <a:t>php</a:t>
            </a:r>
            <a:r>
              <a:rPr lang="cs-CZ" sz="2000" dirty="0" smtClean="0">
                <a:hlinkClick r:id="rId6"/>
              </a:rPr>
              <a:t>?167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7"/>
              </a:rPr>
              <a:t>http://botanika.</a:t>
            </a:r>
            <a:r>
              <a:rPr lang="cs-CZ" sz="2000" dirty="0" err="1" smtClean="0">
                <a:hlinkClick r:id="rId7"/>
              </a:rPr>
              <a:t>wendys.cz</a:t>
            </a:r>
            <a:r>
              <a:rPr lang="cs-CZ" sz="2000" dirty="0" smtClean="0">
                <a:hlinkClick r:id="rId7"/>
              </a:rPr>
              <a:t>/kytky/foto.</a:t>
            </a:r>
            <a:r>
              <a:rPr lang="cs-CZ" sz="2000" dirty="0" err="1" smtClean="0">
                <a:hlinkClick r:id="rId7"/>
              </a:rPr>
              <a:t>php</a:t>
            </a:r>
            <a:r>
              <a:rPr lang="cs-CZ" sz="2000" dirty="0" smtClean="0">
                <a:hlinkClick r:id="rId7"/>
              </a:rPr>
              <a:t>?157:1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http://botanika.</a:t>
            </a:r>
            <a:r>
              <a:rPr lang="cs-CZ" sz="2000" dirty="0" err="1" smtClean="0">
                <a:hlinkClick r:id="rId8"/>
              </a:rPr>
              <a:t>wendys.cz</a:t>
            </a:r>
            <a:r>
              <a:rPr lang="cs-CZ" sz="2000" dirty="0" smtClean="0">
                <a:hlinkClick r:id="rId8"/>
              </a:rPr>
              <a:t>/kytky/foto.</a:t>
            </a:r>
            <a:r>
              <a:rPr lang="cs-CZ" sz="2000" dirty="0" err="1" smtClean="0">
                <a:hlinkClick r:id="rId8"/>
              </a:rPr>
              <a:t>php</a:t>
            </a:r>
            <a:r>
              <a:rPr lang="cs-CZ" sz="2000" dirty="0" smtClean="0">
                <a:hlinkClick r:id="rId8"/>
              </a:rPr>
              <a:t>?734</a:t>
            </a:r>
            <a:r>
              <a:rPr lang="cs-CZ" sz="2000" dirty="0" smtClean="0"/>
              <a:t>:</a:t>
            </a:r>
          </a:p>
          <a:p>
            <a:endParaRPr lang="cs-CZ" sz="20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381</Words>
  <Application>Microsoft Office PowerPoint</Application>
  <PresentationFormat>Předvádění na obrazovce (4:3)</PresentationFormat>
  <Paragraphs>83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Anotace</vt:lpstr>
      <vt:lpstr>Plevele</vt:lpstr>
      <vt:lpstr>Plevele </vt:lpstr>
      <vt:lpstr>Plevele</vt:lpstr>
      <vt:lpstr>Způsoby šíření plevele</vt:lpstr>
      <vt:lpstr>Boj s plevely</vt:lpstr>
      <vt:lpstr>Likvidace plevele</vt:lpstr>
      <vt:lpstr>Likvidace plevele</vt:lpstr>
      <vt:lpstr>Likvidace plevele</vt:lpstr>
      <vt:lpstr>                  Peťour</vt:lpstr>
      <vt:lpstr>                    Pampeliška</vt:lpstr>
      <vt:lpstr>Kokoška pastuší tobolka</vt:lpstr>
      <vt:lpstr>Pýr plazivý</vt:lpstr>
      <vt:lpstr>Pcháč rolní</vt:lpstr>
      <vt:lpstr>Svlačec rolní</vt:lpstr>
      <vt:lpstr>Lebeda lesklá</vt:lpstr>
      <vt:lpstr>Zdroje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Plevele</dc:title>
  <dc:subject>Pěstitelství  9</dc:subject>
  <dc:creator>Přibíková</dc:creator>
  <cp:lastModifiedBy>Aleš</cp:lastModifiedBy>
  <cp:revision>28</cp:revision>
  <dcterms:created xsi:type="dcterms:W3CDTF">2011-05-24T17:24:31Z</dcterms:created>
  <dcterms:modified xsi:type="dcterms:W3CDTF">2013-02-08T19:37:00Z</dcterms:modified>
</cp:coreProperties>
</file>