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69" r:id="rId6"/>
    <p:sldId id="266" r:id="rId7"/>
    <p:sldId id="258" r:id="rId8"/>
    <p:sldId id="267" r:id="rId9"/>
    <p:sldId id="260" r:id="rId10"/>
    <p:sldId id="261" r:id="rId11"/>
    <p:sldId id="262" r:id="rId12"/>
    <p:sldId id="263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71D34-4B8E-47AA-B992-7ED1E4BBE632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79D428-7612-466A-84CF-F751468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lus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ikl.cz/jak-na-lecivky-/1982-sber-suseni-a-uskladneni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6895"/>
                <a:gridCol w="442394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4. 2011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Léčivé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Sběr, uskladnění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Výkladová prezentace zaměřena na sběr a uskladnění léčivých rostlin</a:t>
            </a:r>
            <a:endParaRPr lang="cs-CZ" sz="2800" dirty="0"/>
          </a:p>
        </p:txBody>
      </p:sp>
    </p:spTree>
  </p:cSld>
  <p:clrMapOvr>
    <a:masterClrMapping/>
  </p:clrMapOvr>
  <p:transition spd="med">
    <p:plus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Matricaria recutita,He&amp;rcaron;mánek pravý"/>
          <p:cNvPicPr>
            <a:picLocks noChangeAspect="1" noChangeArrowheads="1"/>
          </p:cNvPicPr>
          <p:nvPr/>
        </p:nvPicPr>
        <p:blipFill>
          <a:blip r:embed="rId2"/>
          <a:srcRect r="39062"/>
          <a:stretch>
            <a:fillRect/>
          </a:stretch>
        </p:blipFill>
        <p:spPr bwMode="auto">
          <a:xfrm>
            <a:off x="4572000" y="0"/>
            <a:ext cx="4572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2130425"/>
            <a:ext cx="4572032" cy="1470025"/>
          </a:xfrm>
          <a:noFill/>
        </p:spPr>
        <p:txBody>
          <a:bodyPr/>
          <a:lstStyle/>
          <a:p>
            <a:pPr algn="l"/>
            <a:r>
              <a:rPr lang="cs-CZ" dirty="0" smtClean="0"/>
              <a:t>Léčivé rostliny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Léčivé rostliny sbíráme </a:t>
            </a:r>
            <a:r>
              <a:rPr lang="cs-CZ" b="1" dirty="0"/>
              <a:t>v době, kdy obsahují největší množství účinných </a:t>
            </a:r>
            <a:r>
              <a:rPr lang="cs-CZ" b="1" dirty="0" smtClean="0"/>
              <a:t>láte</a:t>
            </a:r>
            <a:r>
              <a:rPr lang="cs-CZ" dirty="0" smtClean="0"/>
              <a:t>k</a:t>
            </a:r>
          </a:p>
          <a:p>
            <a:r>
              <a:rPr lang="cs-CZ" dirty="0" smtClean="0"/>
              <a:t>Sbíráme </a:t>
            </a:r>
            <a:r>
              <a:rPr lang="cs-CZ" b="1" dirty="0"/>
              <a:t>za suchého </a:t>
            </a:r>
            <a:r>
              <a:rPr lang="cs-CZ" b="1" dirty="0" smtClean="0"/>
              <a:t>a slunného </a:t>
            </a:r>
            <a:r>
              <a:rPr lang="cs-CZ" b="1" dirty="0" smtClean="0"/>
              <a:t>počasí</a:t>
            </a:r>
          </a:p>
          <a:p>
            <a:r>
              <a:rPr lang="cs-CZ" dirty="0" smtClean="0"/>
              <a:t>Sbíráme </a:t>
            </a:r>
            <a:r>
              <a:rPr lang="cs-CZ" b="1" dirty="0"/>
              <a:t>jen zdravé a čisté rostliny </a:t>
            </a:r>
            <a:r>
              <a:rPr lang="cs-CZ" dirty="0"/>
              <a:t>bez jakýchkoliv </a:t>
            </a:r>
            <a:r>
              <a:rPr lang="cs-CZ" dirty="0" smtClean="0"/>
              <a:t>příměsí</a:t>
            </a:r>
          </a:p>
          <a:p>
            <a:r>
              <a:rPr lang="cs-CZ" dirty="0" smtClean="0"/>
              <a:t>Pokud </a:t>
            </a:r>
            <a:r>
              <a:rPr lang="cs-CZ" dirty="0"/>
              <a:t>sbíráme ve volné přírodě, nevysbíráváme </a:t>
            </a:r>
            <a:r>
              <a:rPr lang="cs-CZ" dirty="0" smtClean="0"/>
              <a:t>všechno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Sbíráme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Květy</a:t>
            </a:r>
            <a:r>
              <a:rPr lang="cs-CZ" dirty="0" smtClean="0"/>
              <a:t>  - </a:t>
            </a:r>
            <a:r>
              <a:rPr lang="cs-CZ" dirty="0" smtClean="0"/>
              <a:t>těsně po rozvití</a:t>
            </a:r>
            <a:endParaRPr lang="cs-CZ" dirty="0" smtClean="0"/>
          </a:p>
          <a:p>
            <a:r>
              <a:rPr lang="cs-CZ" b="1" dirty="0" smtClean="0"/>
              <a:t>Listy </a:t>
            </a:r>
            <a:r>
              <a:rPr lang="cs-CZ" dirty="0" smtClean="0"/>
              <a:t>- nejlépe před,                                                   ale i po odkvetení</a:t>
            </a:r>
            <a:endParaRPr lang="cs-CZ" dirty="0"/>
          </a:p>
          <a:p>
            <a:r>
              <a:rPr lang="cs-CZ" b="1" dirty="0" smtClean="0"/>
              <a:t>Kořeny </a:t>
            </a:r>
            <a:r>
              <a:rPr lang="cs-CZ" dirty="0" smtClean="0"/>
              <a:t>- časně z jara </a:t>
            </a:r>
            <a:r>
              <a:rPr lang="cs-CZ" dirty="0" smtClean="0"/>
              <a:t>                                    nebo </a:t>
            </a:r>
            <a:r>
              <a:rPr lang="cs-CZ" dirty="0" smtClean="0"/>
              <a:t>na podzim</a:t>
            </a:r>
            <a:endParaRPr lang="cs-CZ" dirty="0"/>
          </a:p>
          <a:p>
            <a:r>
              <a:rPr lang="cs-CZ" b="1" dirty="0" smtClean="0"/>
              <a:t>Plody</a:t>
            </a:r>
            <a:r>
              <a:rPr lang="cs-CZ" dirty="0" smtClean="0"/>
              <a:t> - v </a:t>
            </a:r>
            <a:r>
              <a:rPr lang="cs-CZ" dirty="0" smtClean="0"/>
              <a:t>době </a:t>
            </a:r>
            <a:r>
              <a:rPr lang="cs-CZ" dirty="0" smtClean="0"/>
              <a:t> </a:t>
            </a:r>
            <a:r>
              <a:rPr lang="cs-CZ" dirty="0" smtClean="0"/>
              <a:t>zralosti</a:t>
            </a:r>
            <a:endParaRPr lang="cs-CZ" dirty="0"/>
          </a:p>
        </p:txBody>
      </p:sp>
      <p:pic>
        <p:nvPicPr>
          <p:cNvPr id="12290" name="Picture 2" descr="Alchemilla,Kontryhel"/>
          <p:cNvPicPr>
            <a:picLocks noChangeAspect="1" noChangeArrowheads="1"/>
          </p:cNvPicPr>
          <p:nvPr/>
        </p:nvPicPr>
        <p:blipFill>
          <a:blip r:embed="rId2"/>
          <a:srcRect r="37187"/>
          <a:stretch>
            <a:fillRect/>
          </a:stretch>
        </p:blipFill>
        <p:spPr bwMode="auto">
          <a:xfrm>
            <a:off x="5394430" y="1857364"/>
            <a:ext cx="3589751" cy="4286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Sbíráme pouze rostliny, které známe</a:t>
            </a:r>
          </a:p>
          <a:p>
            <a:r>
              <a:rPr lang="cs-CZ" dirty="0" smtClean="0"/>
              <a:t>Sbíráme jen na povolených stanovištích</a:t>
            </a:r>
          </a:p>
          <a:p>
            <a:r>
              <a:rPr lang="cs-CZ" dirty="0" smtClean="0"/>
              <a:t>Při sběru neničíme okolní přírodu</a:t>
            </a:r>
            <a:endParaRPr lang="cs-CZ" dirty="0" smtClean="0"/>
          </a:p>
          <a:p>
            <a:r>
              <a:rPr lang="cs-CZ" dirty="0" smtClean="0"/>
              <a:t>Nesbíráme chráněné rostliny</a:t>
            </a:r>
          </a:p>
          <a:p>
            <a:r>
              <a:rPr lang="cs-CZ" dirty="0" smtClean="0"/>
              <a:t>Nesbíráme rostliny na silně znečištěných místech</a:t>
            </a:r>
          </a:p>
          <a:p>
            <a:r>
              <a:rPr lang="cs-CZ" dirty="0" smtClean="0"/>
              <a:t>Sbíráme suché rostliny – vlhké se snadno zapaří</a:t>
            </a:r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857784"/>
          </a:xfrm>
        </p:spPr>
        <p:txBody>
          <a:bodyPr>
            <a:normAutofit/>
          </a:bodyPr>
          <a:lstStyle/>
          <a:p>
            <a:r>
              <a:rPr lang="cs-CZ" dirty="0" smtClean="0"/>
              <a:t>Sušíme na stinném, vzdušném a bezprašném místě nejlépe při teplotě       30 – 35</a:t>
            </a:r>
            <a:r>
              <a:rPr lang="cs-CZ" baseline="30000" dirty="0" smtClean="0"/>
              <a:t>o</a:t>
            </a:r>
            <a:r>
              <a:rPr lang="cs-CZ" dirty="0" smtClean="0"/>
              <a:t> C</a:t>
            </a:r>
          </a:p>
          <a:p>
            <a:r>
              <a:rPr lang="cs-CZ" dirty="0" smtClean="0"/>
              <a:t>Léčivé </a:t>
            </a:r>
            <a:r>
              <a:rPr lang="cs-CZ" dirty="0"/>
              <a:t>rostliny se nejlépe </a:t>
            </a:r>
            <a:r>
              <a:rPr lang="cs-CZ" b="1" dirty="0"/>
              <a:t>suší přirozeným </a:t>
            </a:r>
            <a:r>
              <a:rPr lang="cs-CZ" b="1" dirty="0" smtClean="0"/>
              <a:t>teplem - můžeme </a:t>
            </a:r>
            <a:r>
              <a:rPr lang="cs-CZ" b="1" dirty="0"/>
              <a:t>využít </a:t>
            </a:r>
            <a:r>
              <a:rPr lang="cs-CZ" b="1" dirty="0" smtClean="0"/>
              <a:t>i speciálních </a:t>
            </a:r>
            <a:r>
              <a:rPr lang="cs-CZ" b="1" dirty="0" smtClean="0"/>
              <a:t>sušiček</a:t>
            </a:r>
          </a:p>
          <a:p>
            <a:r>
              <a:rPr lang="cs-CZ" dirty="0" smtClean="0"/>
              <a:t>Čím rychleji rostliny usušíme, tím je jakost lepší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Sušení a uskladnění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sběru co nejdříve rozprostřeme ve slabé vrstvě na papírech, lepence, nikdy ne na zemi</a:t>
            </a:r>
          </a:p>
          <a:p>
            <a:r>
              <a:rPr lang="cs-CZ" dirty="0" smtClean="0"/>
              <a:t>Usušenou </a:t>
            </a:r>
            <a:r>
              <a:rPr lang="cs-CZ" dirty="0" smtClean="0"/>
              <a:t>rostlinu </a:t>
            </a:r>
            <a:r>
              <a:rPr lang="cs-CZ" dirty="0" smtClean="0"/>
              <a:t>                               uchováváme v suchu,                         tmě </a:t>
            </a:r>
            <a:r>
              <a:rPr lang="cs-CZ" dirty="0" smtClean="0"/>
              <a:t>a dobře </a:t>
            </a:r>
            <a:r>
              <a:rPr lang="cs-CZ" dirty="0" smtClean="0"/>
              <a:t>uzavřených                                           nádobách nebo                                          </a:t>
            </a:r>
            <a:r>
              <a:rPr lang="cs-CZ" dirty="0" smtClean="0"/>
              <a:t>i plátěných pytlících</a:t>
            </a:r>
          </a:p>
          <a:p>
            <a:endParaRPr lang="cs-CZ" dirty="0"/>
          </a:p>
        </p:txBody>
      </p:sp>
      <p:pic>
        <p:nvPicPr>
          <p:cNvPr id="9218" name="Picture 2" descr="Thymus pulegioides,Mate&amp;rcaron;ídouška vej&amp;ccaron;itá"/>
          <p:cNvPicPr>
            <a:picLocks noChangeAspect="1" noChangeArrowheads="1"/>
          </p:cNvPicPr>
          <p:nvPr/>
        </p:nvPicPr>
        <p:blipFill>
          <a:blip r:embed="rId2"/>
          <a:srcRect r="34375"/>
          <a:stretch>
            <a:fillRect/>
          </a:stretch>
        </p:blipFill>
        <p:spPr bwMode="auto">
          <a:xfrm>
            <a:off x="5072066" y="2571744"/>
            <a:ext cx="3571900" cy="40821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Kořen, oddenek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500726"/>
          </a:xfrm>
        </p:spPr>
        <p:txBody>
          <a:bodyPr>
            <a:normAutofit/>
          </a:bodyPr>
          <a:lstStyle/>
          <a:p>
            <a:r>
              <a:rPr lang="cs-CZ" sz="3000" dirty="0" smtClean="0"/>
              <a:t>s</a:t>
            </a:r>
            <a:r>
              <a:rPr lang="cs-CZ" sz="3000" dirty="0" smtClean="0"/>
              <a:t>bíráme </a:t>
            </a:r>
            <a:r>
              <a:rPr lang="cs-CZ" sz="3000" b="1" dirty="0"/>
              <a:t>v době vegetačního </a:t>
            </a:r>
            <a:r>
              <a:rPr lang="cs-CZ" sz="3000" b="1" dirty="0" smtClean="0"/>
              <a:t>klidu </a:t>
            </a:r>
            <a:r>
              <a:rPr lang="cs-CZ" sz="3000" b="1" dirty="0" smtClean="0"/>
              <a:t>- </a:t>
            </a:r>
            <a:r>
              <a:rPr lang="cs-CZ" sz="3000" dirty="0" smtClean="0"/>
              <a:t>na </a:t>
            </a:r>
            <a:r>
              <a:rPr lang="cs-CZ" sz="3000" dirty="0"/>
              <a:t>podzim a </a:t>
            </a:r>
            <a:r>
              <a:rPr lang="cs-CZ" sz="3000" dirty="0" smtClean="0"/>
              <a:t>v zimě, </a:t>
            </a:r>
            <a:r>
              <a:rPr lang="cs-CZ" sz="3000" dirty="0"/>
              <a:t>v některých případech i na </a:t>
            </a:r>
            <a:r>
              <a:rPr lang="cs-CZ" sz="3000" dirty="0" smtClean="0"/>
              <a:t>jaro </a:t>
            </a:r>
          </a:p>
          <a:p>
            <a:r>
              <a:rPr lang="cs-CZ" sz="3000" dirty="0" smtClean="0"/>
              <a:t>v</a:t>
            </a:r>
            <a:r>
              <a:rPr lang="cs-CZ" sz="3000" dirty="0" smtClean="0"/>
              <a:t> </a:t>
            </a:r>
            <a:r>
              <a:rPr lang="cs-CZ" sz="3000" dirty="0"/>
              <a:t>půdě necháváme část kořene, aby rostlina mohla znova </a:t>
            </a:r>
            <a:r>
              <a:rPr lang="cs-CZ" sz="3000" dirty="0" smtClean="0"/>
              <a:t>vyrůst </a:t>
            </a:r>
          </a:p>
          <a:p>
            <a:r>
              <a:rPr lang="cs-CZ" sz="3000" dirty="0" smtClean="0"/>
              <a:t>k</a:t>
            </a:r>
            <a:r>
              <a:rPr lang="cs-CZ" sz="3000" dirty="0" smtClean="0"/>
              <a:t>ořeny očistíme a                                    opláchneme</a:t>
            </a:r>
            <a:endParaRPr lang="cs-CZ" sz="3000" dirty="0" smtClean="0"/>
          </a:p>
          <a:p>
            <a:r>
              <a:rPr lang="cs-CZ" sz="3000" dirty="0" smtClean="0"/>
              <a:t>t</a:t>
            </a:r>
            <a:r>
              <a:rPr lang="cs-CZ" sz="3000" dirty="0" smtClean="0"/>
              <a:t>lustší </a:t>
            </a:r>
            <a:r>
              <a:rPr lang="cs-CZ" sz="3000" dirty="0"/>
              <a:t>kořeny podélně </a:t>
            </a:r>
            <a:r>
              <a:rPr lang="cs-CZ" sz="3000" dirty="0" smtClean="0"/>
              <a:t>                                   nařežeme</a:t>
            </a:r>
            <a:r>
              <a:rPr lang="cs-CZ" sz="3000" dirty="0"/>
              <a:t>, </a:t>
            </a:r>
            <a:r>
              <a:rPr lang="cs-CZ" sz="3000" dirty="0" smtClean="0"/>
              <a:t>aby </a:t>
            </a:r>
            <a:r>
              <a:rPr lang="cs-CZ" sz="3000" dirty="0"/>
              <a:t>lépe </a:t>
            </a:r>
            <a:endParaRPr lang="cs-CZ" sz="3000" dirty="0" smtClean="0"/>
          </a:p>
          <a:p>
            <a:r>
              <a:rPr lang="cs-CZ" sz="3000" dirty="0" smtClean="0"/>
              <a:t>prosychaly</a:t>
            </a:r>
            <a:endParaRPr lang="cs-CZ" sz="3000" dirty="0" smtClean="0"/>
          </a:p>
        </p:txBody>
      </p:sp>
      <p:pic>
        <p:nvPicPr>
          <p:cNvPr id="7170" name="Picture 2" descr="Symphytum officinale,Kostival léka&amp;rcaron;sk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3" y="3429000"/>
            <a:ext cx="4286279" cy="32147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4572032" cy="485778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= </a:t>
            </a:r>
            <a:r>
              <a:rPr lang="cs-CZ" dirty="0" smtClean="0"/>
              <a:t>nadzemní </a:t>
            </a:r>
            <a:r>
              <a:rPr lang="cs-CZ" dirty="0"/>
              <a:t>část rostliny se stonkem, listy a někdy i s </a:t>
            </a:r>
            <a:r>
              <a:rPr lang="cs-CZ" dirty="0" smtClean="0"/>
              <a:t>květy</a:t>
            </a:r>
          </a:p>
          <a:p>
            <a:r>
              <a:rPr lang="cs-CZ" dirty="0" smtClean="0"/>
              <a:t>u</a:t>
            </a:r>
            <a:r>
              <a:rPr lang="cs-CZ" dirty="0" smtClean="0"/>
              <a:t> </a:t>
            </a:r>
            <a:r>
              <a:rPr lang="cs-CZ" dirty="0"/>
              <a:t>vzrostlých druhů se </a:t>
            </a:r>
            <a:r>
              <a:rPr lang="cs-CZ" dirty="0" smtClean="0"/>
              <a:t>sbírá</a:t>
            </a:r>
            <a:r>
              <a:rPr lang="cs-CZ" dirty="0" smtClean="0"/>
              <a:t> </a:t>
            </a:r>
            <a:r>
              <a:rPr lang="cs-CZ" dirty="0"/>
              <a:t>pouze </a:t>
            </a:r>
            <a:r>
              <a:rPr lang="cs-CZ" dirty="0" smtClean="0"/>
              <a:t>                        horní </a:t>
            </a:r>
            <a:r>
              <a:rPr lang="cs-CZ" dirty="0"/>
              <a:t>část </a:t>
            </a:r>
            <a:r>
              <a:rPr lang="cs-CZ" dirty="0" smtClean="0"/>
              <a:t>rostliny </a:t>
            </a:r>
          </a:p>
          <a:p>
            <a:r>
              <a:rPr lang="cs-CZ" dirty="0" smtClean="0"/>
              <a:t>p</a:t>
            </a:r>
            <a:r>
              <a:rPr lang="cs-CZ" dirty="0" smtClean="0"/>
              <a:t>oléhavé </a:t>
            </a:r>
            <a:r>
              <a:rPr lang="cs-CZ" dirty="0"/>
              <a:t>druhy se oplachují vodou, </a:t>
            </a:r>
            <a:r>
              <a:rPr lang="cs-CZ" dirty="0" smtClean="0"/>
              <a:t>                      mohou </a:t>
            </a:r>
            <a:r>
              <a:rPr lang="cs-CZ" dirty="0"/>
              <a:t>být například znečištěné </a:t>
            </a:r>
            <a:r>
              <a:rPr lang="cs-CZ" dirty="0" smtClean="0"/>
              <a:t>                         prachem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Plantago lanceolata,Jitrocel kopinat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1214422"/>
            <a:ext cx="3857652" cy="5143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257676" cy="504351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se </a:t>
            </a:r>
            <a:r>
              <a:rPr lang="cs-CZ" dirty="0"/>
              <a:t>sbírají v období </a:t>
            </a:r>
            <a:r>
              <a:rPr lang="cs-CZ" dirty="0" smtClean="0"/>
              <a:t>květu</a:t>
            </a:r>
          </a:p>
          <a:p>
            <a:r>
              <a:rPr lang="cs-CZ" dirty="0" smtClean="0"/>
              <a:t>by </a:t>
            </a:r>
            <a:r>
              <a:rPr lang="cs-CZ" dirty="0"/>
              <a:t>měly být mladé, nepoškozené, zelené bez skvrn a nenapadené </a:t>
            </a:r>
            <a:r>
              <a:rPr lang="cs-CZ" dirty="0" smtClean="0"/>
              <a:t>hmyzem</a:t>
            </a:r>
          </a:p>
          <a:p>
            <a:r>
              <a:rPr lang="cs-CZ" dirty="0" smtClean="0"/>
              <a:t>se </a:t>
            </a:r>
            <a:r>
              <a:rPr lang="cs-CZ" dirty="0"/>
              <a:t>suší v tenkých vrstvách na stinném místě, teplota při umělém </a:t>
            </a:r>
            <a:r>
              <a:rPr lang="cs-CZ" dirty="0" smtClean="0"/>
              <a:t>                    sušení </a:t>
            </a:r>
            <a:r>
              <a:rPr lang="cs-CZ" dirty="0"/>
              <a:t>by neměla překročit 35 °</a:t>
            </a:r>
            <a:r>
              <a:rPr lang="cs-CZ" dirty="0" smtClean="0"/>
              <a:t>C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Urtica dioica,Kop&amp;rcaron;iva dvoudomá"/>
          <p:cNvPicPr>
            <a:picLocks noChangeAspect="1" noChangeArrowheads="1"/>
          </p:cNvPicPr>
          <p:nvPr/>
        </p:nvPicPr>
        <p:blipFill>
          <a:blip r:embed="rId2"/>
          <a:srcRect r="35625"/>
          <a:stretch>
            <a:fillRect/>
          </a:stretch>
        </p:blipFill>
        <p:spPr bwMode="auto">
          <a:xfrm>
            <a:off x="5000628" y="1571612"/>
            <a:ext cx="3801668" cy="46434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72122" cy="4900634"/>
          </a:xfrm>
        </p:spPr>
        <p:txBody>
          <a:bodyPr>
            <a:normAutofit/>
          </a:bodyPr>
          <a:lstStyle/>
          <a:p>
            <a:r>
              <a:rPr lang="cs-CZ" dirty="0" smtClean="0"/>
              <a:t>Sbíráme </a:t>
            </a:r>
            <a:r>
              <a:rPr lang="cs-CZ" dirty="0"/>
              <a:t>nejlépe úplně rozkvetlé květy, za suchého </a:t>
            </a:r>
            <a:r>
              <a:rPr lang="cs-CZ" dirty="0" smtClean="0"/>
              <a:t>počasí </a:t>
            </a:r>
          </a:p>
          <a:p>
            <a:r>
              <a:rPr lang="cs-CZ" dirty="0" smtClean="0"/>
              <a:t>Květy </a:t>
            </a:r>
            <a:r>
              <a:rPr lang="cs-CZ" dirty="0"/>
              <a:t>jsou náchylné na zapaření (používáme ke sběru např. </a:t>
            </a:r>
            <a:r>
              <a:rPr lang="cs-CZ" dirty="0" smtClean="0"/>
              <a:t>                         papírové sáčky)</a:t>
            </a:r>
          </a:p>
          <a:p>
            <a:r>
              <a:rPr lang="cs-CZ" dirty="0" smtClean="0"/>
              <a:t>Po </a:t>
            </a:r>
            <a:r>
              <a:rPr lang="cs-CZ" dirty="0"/>
              <a:t>sušení by měly mít </a:t>
            </a:r>
            <a:r>
              <a:rPr lang="cs-CZ" dirty="0" smtClean="0"/>
              <a:t>                               </a:t>
            </a:r>
            <a:r>
              <a:rPr lang="cs-CZ" dirty="0" smtClean="0"/>
              <a:t>zachovanou svoji barvu</a:t>
            </a:r>
            <a:r>
              <a:rPr lang="cs-CZ" dirty="0"/>
              <a:t> </a:t>
            </a:r>
          </a:p>
        </p:txBody>
      </p:sp>
      <p:pic>
        <p:nvPicPr>
          <p:cNvPr id="4098" name="Picture 2" descr="Lípa velkolistá,Tilia platyphyllo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1785926"/>
            <a:ext cx="3536180" cy="47149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Pěstitelství 6. – 9. ročník ZŠ, R. </a:t>
            </a:r>
            <a:r>
              <a:rPr lang="cs-CZ" sz="2000" dirty="0" err="1" smtClean="0"/>
              <a:t>Dytrtová</a:t>
            </a:r>
            <a:r>
              <a:rPr lang="cs-CZ" sz="2000" dirty="0" smtClean="0"/>
              <a:t> a kol., nakladatelství Fortuna</a:t>
            </a:r>
          </a:p>
          <a:p>
            <a:r>
              <a:rPr lang="cs-CZ" sz="2000" dirty="0" smtClean="0"/>
              <a:t>Tisíc rad mladým ovocnářům, květinářům, zelinářům, pěstitelům a pokusníkům, R. Šrot a kol., nakladatelství Mladá fronta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botanika.</a:t>
            </a:r>
            <a:r>
              <a:rPr lang="cs-CZ" sz="2000" dirty="0" err="1" smtClean="0">
                <a:hlinkClick r:id="rId2"/>
              </a:rPr>
              <a:t>wendys.cz</a:t>
            </a:r>
            <a:r>
              <a:rPr lang="cs-CZ" sz="2000" dirty="0" smtClean="0">
                <a:hlinkClick r:id="rId2"/>
              </a:rPr>
              <a:t>/kytky/foto.</a:t>
            </a:r>
            <a:r>
              <a:rPr lang="cs-CZ" sz="2000" dirty="0" err="1" smtClean="0">
                <a:hlinkClick r:id="rId2"/>
              </a:rPr>
              <a:t>php</a:t>
            </a:r>
            <a:r>
              <a:rPr lang="cs-CZ" sz="2000" dirty="0" smtClean="0">
                <a:hlinkClick r:id="rId2"/>
              </a:rPr>
              <a:t>?38:1</a:t>
            </a:r>
          </a:p>
          <a:p>
            <a:r>
              <a:rPr lang="cs-CZ" sz="2000" dirty="0" smtClean="0">
                <a:hlinkClick r:id="rId2"/>
              </a:rPr>
              <a:t>http://botanika.</a:t>
            </a:r>
            <a:r>
              <a:rPr lang="cs-CZ" sz="2000" dirty="0" err="1" smtClean="0">
                <a:hlinkClick r:id="rId2"/>
              </a:rPr>
              <a:t>wendys.cz</a:t>
            </a:r>
            <a:r>
              <a:rPr lang="cs-CZ" sz="2000" dirty="0" smtClean="0">
                <a:hlinkClick r:id="rId2"/>
              </a:rPr>
              <a:t>/kytky/foto.</a:t>
            </a:r>
            <a:r>
              <a:rPr lang="cs-CZ" sz="2000" dirty="0" err="1" smtClean="0">
                <a:hlinkClick r:id="rId2"/>
              </a:rPr>
              <a:t>php</a:t>
            </a:r>
            <a:r>
              <a:rPr lang="cs-CZ" sz="2000" dirty="0" smtClean="0">
                <a:hlinkClick r:id="rId2"/>
              </a:rPr>
              <a:t>?552</a:t>
            </a:r>
            <a:r>
              <a:rPr lang="cs-CZ" sz="2000" dirty="0" smtClean="0">
                <a:hlinkClick r:id="rId2"/>
              </a:rPr>
              <a:t>:</a:t>
            </a:r>
          </a:p>
          <a:p>
            <a:r>
              <a:rPr lang="cs-CZ" sz="2000" dirty="0" smtClean="0">
                <a:hlinkClick r:id="rId2"/>
              </a:rPr>
              <a:t>http://botanika.</a:t>
            </a:r>
            <a:r>
              <a:rPr lang="cs-CZ" sz="2000" dirty="0" err="1" smtClean="0">
                <a:hlinkClick r:id="rId2"/>
              </a:rPr>
              <a:t>wendys.cz</a:t>
            </a:r>
            <a:r>
              <a:rPr lang="cs-CZ" sz="2000" dirty="0" smtClean="0">
                <a:hlinkClick r:id="rId2"/>
              </a:rPr>
              <a:t>/kytky/foto.</a:t>
            </a:r>
            <a:r>
              <a:rPr lang="cs-CZ" sz="2000" dirty="0" err="1" smtClean="0">
                <a:hlinkClick r:id="rId2"/>
              </a:rPr>
              <a:t>php</a:t>
            </a:r>
            <a:r>
              <a:rPr lang="cs-CZ" sz="2000" dirty="0" smtClean="0">
                <a:hlinkClick r:id="rId2"/>
              </a:rPr>
              <a:t>?435</a:t>
            </a:r>
            <a:r>
              <a:rPr lang="cs-CZ" sz="2000" dirty="0" smtClean="0">
                <a:hlinkClick r:id="rId2"/>
              </a:rPr>
              <a:t>:</a:t>
            </a:r>
          </a:p>
          <a:p>
            <a:r>
              <a:rPr lang="cs-CZ" sz="2000" dirty="0" smtClean="0">
                <a:hlinkClick r:id="rId2"/>
              </a:rPr>
              <a:t>http://botanika.</a:t>
            </a:r>
            <a:r>
              <a:rPr lang="cs-CZ" sz="2000" dirty="0" err="1" smtClean="0">
                <a:hlinkClick r:id="rId2"/>
              </a:rPr>
              <a:t>wendys.cz</a:t>
            </a:r>
            <a:r>
              <a:rPr lang="cs-CZ" sz="2000" dirty="0" smtClean="0">
                <a:hlinkClick r:id="rId2"/>
              </a:rPr>
              <a:t>/kytky/foto.</a:t>
            </a:r>
            <a:r>
              <a:rPr lang="cs-CZ" sz="2000" dirty="0" err="1" smtClean="0">
                <a:hlinkClick r:id="rId2"/>
              </a:rPr>
              <a:t>php</a:t>
            </a:r>
            <a:r>
              <a:rPr lang="cs-CZ" sz="2000" dirty="0" smtClean="0">
                <a:hlinkClick r:id="rId2"/>
              </a:rPr>
              <a:t>?99</a:t>
            </a:r>
            <a:r>
              <a:rPr lang="cs-CZ" sz="2000" dirty="0" smtClean="0">
                <a:hlinkClick r:id="rId2"/>
              </a:rPr>
              <a:t>:</a:t>
            </a:r>
          </a:p>
          <a:p>
            <a:r>
              <a:rPr lang="cs-CZ" sz="2000" dirty="0" smtClean="0">
                <a:hlinkClick r:id="rId2"/>
              </a:rPr>
              <a:t>http://botanika.</a:t>
            </a:r>
            <a:r>
              <a:rPr lang="cs-CZ" sz="2000" dirty="0" err="1" smtClean="0">
                <a:hlinkClick r:id="rId2"/>
              </a:rPr>
              <a:t>wendys.cz</a:t>
            </a:r>
            <a:r>
              <a:rPr lang="cs-CZ" sz="2000" dirty="0" smtClean="0">
                <a:hlinkClick r:id="rId2"/>
              </a:rPr>
              <a:t>/kytky/foto.</a:t>
            </a:r>
            <a:r>
              <a:rPr lang="cs-CZ" sz="2000" dirty="0" err="1" smtClean="0">
                <a:hlinkClick r:id="rId2"/>
              </a:rPr>
              <a:t>php</a:t>
            </a:r>
            <a:r>
              <a:rPr lang="cs-CZ" sz="2000" dirty="0" smtClean="0">
                <a:hlinkClick r:id="rId2"/>
              </a:rPr>
              <a:t>?105</a:t>
            </a:r>
            <a:r>
              <a:rPr lang="cs-CZ" sz="2000" dirty="0" smtClean="0">
                <a:hlinkClick r:id="rId2"/>
              </a:rPr>
              <a:t>:</a:t>
            </a:r>
          </a:p>
          <a:p>
            <a:r>
              <a:rPr lang="cs-CZ" sz="2000" dirty="0" smtClean="0">
                <a:hlinkClick r:id="rId2"/>
              </a:rPr>
              <a:t>http://botanika.</a:t>
            </a:r>
            <a:r>
              <a:rPr lang="cs-CZ" sz="2000" dirty="0" err="1" smtClean="0">
                <a:hlinkClick r:id="rId2"/>
              </a:rPr>
              <a:t>wendys.cz</a:t>
            </a:r>
            <a:r>
              <a:rPr lang="cs-CZ" sz="2000" dirty="0" smtClean="0">
                <a:hlinkClick r:id="rId2"/>
              </a:rPr>
              <a:t>/kytky/foto.</a:t>
            </a:r>
            <a:r>
              <a:rPr lang="cs-CZ" sz="2000" dirty="0" err="1" smtClean="0">
                <a:hlinkClick r:id="rId2"/>
              </a:rPr>
              <a:t>php</a:t>
            </a:r>
            <a:r>
              <a:rPr lang="cs-CZ" sz="2000" dirty="0" smtClean="0">
                <a:hlinkClick r:id="rId2"/>
              </a:rPr>
              <a:t>?129:</a:t>
            </a: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://www.</a:t>
            </a:r>
            <a:r>
              <a:rPr lang="cs-CZ" sz="2000" dirty="0" err="1" smtClean="0">
                <a:hlinkClick r:id="rId2"/>
              </a:rPr>
              <a:t>jikl.cz</a:t>
            </a:r>
            <a:r>
              <a:rPr lang="cs-CZ" sz="2000" dirty="0" smtClean="0">
                <a:hlinkClick r:id="rId2"/>
              </a:rPr>
              <a:t>/jak-na-</a:t>
            </a:r>
            <a:r>
              <a:rPr lang="cs-CZ" sz="2000" dirty="0" err="1" smtClean="0">
                <a:hlinkClick r:id="rId2"/>
              </a:rPr>
              <a:t>lecivky</a:t>
            </a:r>
            <a:r>
              <a:rPr lang="cs-CZ" sz="2000" dirty="0" smtClean="0">
                <a:hlinkClick r:id="rId2"/>
              </a:rPr>
              <a:t>-/1982-</a:t>
            </a:r>
            <a:r>
              <a:rPr lang="cs-CZ" sz="2000" dirty="0" err="1" smtClean="0">
                <a:hlinkClick r:id="rId2"/>
              </a:rPr>
              <a:t>sber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suseni</a:t>
            </a:r>
            <a:r>
              <a:rPr lang="cs-CZ" sz="2000" dirty="0" smtClean="0">
                <a:hlinkClick r:id="rId2"/>
              </a:rPr>
              <a:t>-a-</a:t>
            </a:r>
            <a:r>
              <a:rPr lang="cs-CZ" sz="2000" dirty="0" err="1" smtClean="0">
                <a:hlinkClick r:id="rId2"/>
              </a:rPr>
              <a:t>uskladneni.html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456</Words>
  <Application>Microsoft Office PowerPoint</Application>
  <PresentationFormat>Předvádění na obrazovce (4:3)</PresentationFormat>
  <Paragraphs>75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Léčivé rostliny</vt:lpstr>
      <vt:lpstr>Sběr</vt:lpstr>
      <vt:lpstr>Sbíráme</vt:lpstr>
      <vt:lpstr>Sběr</vt:lpstr>
      <vt:lpstr>Sušení</vt:lpstr>
      <vt:lpstr>Sušení a uskladnění</vt:lpstr>
      <vt:lpstr>Kořen, oddenek</vt:lpstr>
      <vt:lpstr>Nať</vt:lpstr>
      <vt:lpstr>Listy</vt:lpstr>
      <vt:lpstr>Květy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Léčivé rostliny</dc:title>
  <dc:subject>Pěstitelství 9</dc:subject>
  <dc:creator>Přibíková</dc:creator>
  <cp:lastModifiedBy>Aleš</cp:lastModifiedBy>
  <cp:revision>23</cp:revision>
  <dcterms:created xsi:type="dcterms:W3CDTF">2011-05-21T17:46:24Z</dcterms:created>
  <dcterms:modified xsi:type="dcterms:W3CDTF">2013-02-08T21:14:34Z</dcterms:modified>
</cp:coreProperties>
</file>