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99" r:id="rId1"/>
  </p:sldMasterIdLst>
  <p:notesMasterIdLst>
    <p:notesMasterId r:id="rId9"/>
  </p:notesMasterIdLst>
  <p:sldIdLst>
    <p:sldId id="263" r:id="rId2"/>
    <p:sldId id="265" r:id="rId3"/>
    <p:sldId id="260" r:id="rId4"/>
    <p:sldId id="264" r:id="rId5"/>
    <p:sldId id="262" r:id="rId6"/>
    <p:sldId id="26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8DF9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B6E57A-C817-4291-9B87-7AFA0FEFB823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0233D6-5C3A-4C90-A568-4739BD519E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3525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233D6-5C3A-4C90-A568-4739BD519EC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3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9372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759762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004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3871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9879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18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4259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80327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642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4283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3DC61-6825-4C66-B2C0-295D0C3C6A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22320-E220-492D-8455-A462E2D811C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0014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9.2.2013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1153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VY_52_INOVACE_34_4_PRVKY, PERIODICKÁ TABULKA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PRVKY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PRACOVNÍ LIST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ANO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probraného učiva zábavnou a soutěživou formou.  Opakovaná témata jsou prvky a periodická tabulka.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VIII.A.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7</a:t>
            </a:r>
            <a:r>
              <a:rPr lang="cs-CZ" sz="1200" dirty="0" smtClean="0"/>
              <a:t>. 2</a:t>
            </a:r>
            <a:r>
              <a:rPr lang="cs-CZ" sz="1200" dirty="0" smtClean="0"/>
              <a:t>. 2013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</a:t>
            </a:r>
            <a:r>
              <a:rPr lang="cs-CZ" sz="1200" dirty="0" smtClean="0"/>
              <a:t>hudebním a </a:t>
            </a:r>
            <a:r>
              <a:rPr lang="cs-CZ" sz="1200" dirty="0" smtClean="0"/>
              <a:t>fotografickým dílům nebo práva k ochranným známkám</a:t>
            </a:r>
            <a:r>
              <a:rPr lang="cs-CZ" sz="1200" dirty="0" smtClean="0"/>
              <a:t>) dle </a:t>
            </a:r>
            <a:r>
              <a:rPr lang="cs-CZ" sz="1200" dirty="0" smtClean="0"/>
              <a:t>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7</a:t>
            </a:r>
            <a:r>
              <a:rPr lang="cs-CZ" sz="1200" dirty="0" smtClean="0"/>
              <a:t>. 2</a:t>
            </a:r>
            <a:r>
              <a:rPr lang="cs-CZ" sz="1200" dirty="0" smtClean="0"/>
              <a:t>. 2013 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83840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052736"/>
          <a:ext cx="8064896" cy="5243538"/>
        </p:xfrm>
        <a:graphic>
          <a:graphicData uri="http://schemas.openxmlformats.org/drawingml/2006/table">
            <a:tbl>
              <a:tblPr/>
              <a:tblGrid>
                <a:gridCol w="2670095"/>
                <a:gridCol w="5394801"/>
              </a:tblGrid>
              <a:tr h="560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Calibri"/>
                        </a:rPr>
                        <a:t>Název: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VY_52_INOVACE_34_4_PRVKY, PERIODICKÁ TABULKA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Calibri"/>
                        </a:rPr>
                        <a:t>Cíl: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112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Calibri"/>
                        </a:rPr>
                        <a:t>Procvičit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znalosti z prvků zábavnou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a hravou formou.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Calibri"/>
                        </a:rPr>
                        <a:t>Motivace: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112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Procvičit znalosti z prvků zábavnou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a hravou formou.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Calibri"/>
                        </a:rPr>
                        <a:t>Potřeby a materiál: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112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Interaktivní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tabule nebo projektor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.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0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Calibri"/>
                        </a:rPr>
                        <a:t>Postup: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112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První dva listy slouží k procvičení názvů a značek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prvků, třetí 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       k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odvození stavby atomu prvku podle umístění v periodické soustavě prvků (je vhodné pro názornost dané atomy nakreslit na tabuli nebo při použití klávesové zkratky CTRL+P rovnou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            do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prezentace), čtvrtý obsahuje rébusy s názvy prvků (řešení jednotlivých rébusů jsou uvedena v rámečcích,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                                 pro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zviditelnění je třeba změnit barvu textu) a pátý spočívá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                v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Calibri"/>
                        </a:rPr>
                        <a:t>hledání a sestavování možných značek prvků z předem daných písmen.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00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Calibri"/>
                        </a:rPr>
                        <a:t>Reflexe:</a:t>
                      </a: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112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Zábavnou formou procvičení prvků a jejich značek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                                 a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Calibri"/>
                        </a:rPr>
                        <a:t>zopakování principu sestavení periodické tabulky chemických prvků.</a:t>
                      </a:r>
                      <a:endParaRPr lang="cs-CZ" sz="16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7546" marR="67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26064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Calibri" pitchFamily="34" charset="0"/>
              </a:rPr>
              <a:t>Metodický list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latin typeface="Arial" charset="0"/>
              </a:rPr>
              <a:t>Správně přiřaď KE ZNAČCE NÁZEV</a:t>
            </a:r>
            <a:endParaRPr lang="cs-CZ" dirty="0" smtClean="0">
              <a:latin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1882775" cy="4781128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err="1" smtClean="0">
                <a:latin typeface="Arial" charset="0"/>
              </a:rPr>
              <a:t>Cu</a:t>
            </a:r>
            <a:r>
              <a:rPr lang="cs-CZ" dirty="0" smtClean="0">
                <a:latin typeface="Arial" charset="0"/>
              </a:rPr>
              <a:t>	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Mg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Au</a:t>
            </a:r>
          </a:p>
          <a:p>
            <a:pPr eaLnBrk="1" hangingPunct="1"/>
            <a:r>
              <a:rPr lang="cs-CZ" dirty="0" err="1" smtClean="0">
                <a:latin typeface="Arial" charset="0"/>
              </a:rPr>
              <a:t>Pb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H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C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O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Na</a:t>
            </a: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14340" name="Zástupný symbol pro obsah 2"/>
          <p:cNvSpPr>
            <a:spLocks/>
          </p:cNvSpPr>
          <p:nvPr/>
        </p:nvSpPr>
        <p:spPr bwMode="auto">
          <a:xfrm>
            <a:off x="3491880" y="1484784"/>
            <a:ext cx="2663825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zlato	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vodík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sodík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měď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uhlík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hořčík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olovo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kyslík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32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341" name="Zástupný symbol pro obsah 2"/>
          <p:cNvSpPr>
            <a:spLocks/>
          </p:cNvSpPr>
          <p:nvPr/>
        </p:nvSpPr>
        <p:spPr bwMode="auto">
          <a:xfrm>
            <a:off x="1691680" y="1556792"/>
            <a:ext cx="188277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měď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hořčík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zlato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olovo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vodík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uhlík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kyslík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sodík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32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956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latin typeface="Arial" charset="0"/>
              </a:rPr>
              <a:t>Správně přiřaď K NÁZVU ZNAČKU</a:t>
            </a:r>
            <a:endParaRPr lang="cs-CZ" dirty="0" smtClean="0">
              <a:latin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131840" y="1628799"/>
            <a:ext cx="1882775" cy="4680521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err="1" smtClean="0">
                <a:latin typeface="Arial" charset="0"/>
              </a:rPr>
              <a:t>Sb</a:t>
            </a:r>
            <a:r>
              <a:rPr lang="cs-CZ" dirty="0" smtClean="0">
                <a:latin typeface="Arial" charset="0"/>
              </a:rPr>
              <a:t>	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Mg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Al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B</a:t>
            </a:r>
          </a:p>
          <a:p>
            <a:pPr eaLnBrk="1" hangingPunct="1"/>
            <a:r>
              <a:rPr lang="cs-CZ" dirty="0" err="1" smtClean="0">
                <a:latin typeface="Arial" charset="0"/>
              </a:rPr>
              <a:t>Fe</a:t>
            </a:r>
            <a:endParaRPr lang="cs-CZ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</a:rPr>
              <a:t>F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Cl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N</a:t>
            </a:r>
          </a:p>
        </p:txBody>
      </p:sp>
      <p:sp>
        <p:nvSpPr>
          <p:cNvPr id="14340" name="Zástupný symbol pro obsah 2"/>
          <p:cNvSpPr>
            <a:spLocks/>
          </p:cNvSpPr>
          <p:nvPr/>
        </p:nvSpPr>
        <p:spPr bwMode="auto">
          <a:xfrm>
            <a:off x="827583" y="1646273"/>
            <a:ext cx="2663825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hliník	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železo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dusík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antimon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fluor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hořčík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bór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chlór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32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341" name="Zástupný symbol pro obsah 2"/>
          <p:cNvSpPr>
            <a:spLocks/>
          </p:cNvSpPr>
          <p:nvPr/>
        </p:nvSpPr>
        <p:spPr bwMode="auto">
          <a:xfrm>
            <a:off x="4860032" y="1484784"/>
            <a:ext cx="216024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antimon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hořčík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hliník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bór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železo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fluor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chlór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dusík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32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978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4000" smtClean="0"/>
              <a:t>Podle periodické tabulky odvoď počet vrstev v atomovém obalu </a:t>
            </a:r>
            <a:r>
              <a:rPr lang="cs-CZ" sz="4000" smtClean="0"/>
              <a:t>                   a </a:t>
            </a:r>
            <a:r>
              <a:rPr lang="cs-CZ" sz="4000" smtClean="0"/>
              <a:t>počet valenčních elektronů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>
          <a:xfrm>
            <a:off x="1258888" y="1916113"/>
            <a:ext cx="3097212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→ 3. perioda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→ IV.A skupina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→ 2. perioda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  <a:cs typeface="Arial" charset="0"/>
              </a:rPr>
              <a:t>→ VII.A skupina</a:t>
            </a:r>
          </a:p>
          <a:p>
            <a:pPr lvl="2" eaLnBrk="1" hangingPunct="1">
              <a:buFont typeface="Arial" charset="0"/>
              <a:buNone/>
            </a:pPr>
            <a:endParaRPr lang="cs-CZ" sz="3200" smtClean="0">
              <a:latin typeface="Arial" charset="0"/>
              <a:cs typeface="Arial" charset="0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1989138"/>
            <a:ext cx="20161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  <a:t>14</a:t>
            </a: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Si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4221163"/>
            <a:ext cx="10160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mtClean="0">
                <a:solidFill>
                  <a:prstClr val="black"/>
                </a:solidFill>
                <a:latin typeface="Arial" charset="0"/>
                <a:cs typeface="Arial" charset="0"/>
              </a:rPr>
              <a:t>9</a:t>
            </a: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F</a:t>
            </a: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3995738" y="1916113"/>
            <a:ext cx="5148262" cy="350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= 3 vrstvy obalu</a:t>
            </a:r>
          </a:p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= 4 valenční elektrony</a:t>
            </a:r>
          </a:p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endParaRPr lang="cs-CZ" sz="320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endParaRPr lang="cs-CZ" sz="320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= 2 vrstvy obalu</a:t>
            </a:r>
          </a:p>
          <a:p>
            <a:pPr lvl="1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200" smtClean="0">
                <a:solidFill>
                  <a:prstClr val="black"/>
                </a:solidFill>
                <a:latin typeface="Arial" charset="0"/>
                <a:cs typeface="Arial" charset="0"/>
              </a:rPr>
              <a:t>= 7 valenčních elektronů</a:t>
            </a:r>
          </a:p>
        </p:txBody>
      </p:sp>
    </p:spTree>
    <p:extLst>
      <p:ext uri="{BB962C8B-B14F-4D97-AF65-F5344CB8AC3E}">
        <p14:creationId xmlns:p14="http://schemas.microsoft.com/office/powerpoint/2010/main" xmlns="" val="296617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Arial" charset="0"/>
              </a:rPr>
              <a:t>Najdi v rébusu názvy prvků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2170113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dirty="0" err="1" smtClean="0">
                <a:latin typeface="Arial" charset="0"/>
              </a:rPr>
              <a:t>La</a:t>
            </a:r>
            <a:r>
              <a:rPr lang="cs-CZ" sz="3600" dirty="0" smtClean="0">
                <a:latin typeface="Arial" charset="0"/>
                <a:cs typeface="Arial" charset="0"/>
              </a:rPr>
              <a:t>→</a:t>
            </a:r>
            <a:r>
              <a:rPr lang="cs-CZ" sz="3600" dirty="0" smtClean="0">
                <a:latin typeface="Arial" charset="0"/>
              </a:rPr>
              <a:t>to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dirty="0" smtClean="0">
                <a:latin typeface="Arial" charset="0"/>
              </a:rPr>
              <a:t>1Li7í19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36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600" dirty="0" smtClean="0">
                <a:latin typeface="Arial" charset="0"/>
              </a:rPr>
              <a:t>I</a:t>
            </a:r>
            <a:r>
              <a:rPr lang="cs-CZ" sz="3600" dirty="0" smtClean="0">
                <a:latin typeface="Arial" charset="0"/>
                <a:cs typeface="Arial" charset="0"/>
              </a:rPr>
              <a:t>→</a:t>
            </a:r>
            <a:r>
              <a:rPr lang="cs-CZ" sz="3600" dirty="0" err="1" smtClean="0">
                <a:latin typeface="Arial" charset="0"/>
              </a:rPr>
              <a:t>ne</a:t>
            </a:r>
            <a:r>
              <a:rPr lang="cs-CZ" sz="3600" dirty="0" smtClean="0">
                <a:latin typeface="Arial" charset="0"/>
                <a:cs typeface="Arial" charset="0"/>
              </a:rPr>
              <a:t>→</a:t>
            </a:r>
            <a:r>
              <a:rPr lang="cs-CZ" sz="3600" dirty="0" smtClean="0">
                <a:latin typeface="Arial" charset="0"/>
              </a:rPr>
              <a:t>K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</p:txBody>
      </p:sp>
      <p:graphicFrame>
        <p:nvGraphicFramePr>
          <p:cNvPr id="4100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5003800" y="2276475"/>
          <a:ext cx="3562350" cy="2714625"/>
        </p:xfrm>
        <a:graphic>
          <a:graphicData uri="http://schemas.openxmlformats.org/presentationml/2006/ole">
            <p:oleObj spid="_x0000_s1028" name="Rastrový obrázek" r:id="rId4" imgW="1600000" imgH="1219370" progId="PBrush">
              <p:embed/>
            </p:oleObj>
          </a:graphicData>
        </a:graphic>
      </p:graphicFrame>
      <p:sp>
        <p:nvSpPr>
          <p:cNvPr id="4101" name="Rectangle 6"/>
          <p:cNvSpPr>
            <a:spLocks noChangeArrowheads="1"/>
          </p:cNvSpPr>
          <p:nvPr/>
        </p:nvSpPr>
        <p:spPr bwMode="auto">
          <a:xfrm>
            <a:off x="2987675" y="1557338"/>
            <a:ext cx="1584325" cy="585787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600" u="sng" dirty="0" smtClean="0">
                <a:solidFill>
                  <a:schemeClr val="bg2"/>
                </a:solidFill>
                <a:latin typeface="Arial" charset="0"/>
                <a:cs typeface="Arial" charset="0"/>
              </a:rPr>
              <a:t>zlato</a:t>
            </a:r>
          </a:p>
        </p:txBody>
      </p:sp>
      <p:sp>
        <p:nvSpPr>
          <p:cNvPr id="4102" name="Rectangle 7"/>
          <p:cNvSpPr>
            <a:spLocks noChangeArrowheads="1"/>
          </p:cNvSpPr>
          <p:nvPr/>
        </p:nvSpPr>
        <p:spPr bwMode="auto">
          <a:xfrm>
            <a:off x="2987675" y="3357563"/>
            <a:ext cx="1584325" cy="585787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600" dirty="0" smtClean="0">
                <a:solidFill>
                  <a:schemeClr val="bg2"/>
                </a:solidFill>
                <a:latin typeface="Arial" charset="0"/>
                <a:cs typeface="Arial" charset="0"/>
              </a:rPr>
              <a:t>hliník</a:t>
            </a:r>
          </a:p>
        </p:txBody>
      </p:sp>
      <p:sp>
        <p:nvSpPr>
          <p:cNvPr id="4103" name="Rectangle 8"/>
          <p:cNvSpPr>
            <a:spLocks noChangeArrowheads="1"/>
          </p:cNvSpPr>
          <p:nvPr/>
        </p:nvSpPr>
        <p:spPr bwMode="auto">
          <a:xfrm>
            <a:off x="3132138" y="5229225"/>
            <a:ext cx="1584325" cy="585788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600" dirty="0" smtClean="0">
                <a:solidFill>
                  <a:schemeClr val="bg2">
                    <a:lumMod val="90000"/>
                  </a:schemeClr>
                </a:solidFill>
                <a:latin typeface="Arial" charset="0"/>
                <a:cs typeface="Arial" charset="0"/>
              </a:rPr>
              <a:t>zinek</a:t>
            </a:r>
          </a:p>
        </p:txBody>
      </p:sp>
      <p:sp>
        <p:nvSpPr>
          <p:cNvPr id="4104" name="Rectangle 9"/>
          <p:cNvSpPr>
            <a:spLocks noChangeArrowheads="1"/>
          </p:cNvSpPr>
          <p:nvPr/>
        </p:nvSpPr>
        <p:spPr bwMode="auto">
          <a:xfrm>
            <a:off x="6948264" y="4437112"/>
            <a:ext cx="1584325" cy="585788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charset="0"/>
              <a:buNone/>
            </a:pP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vanad</a:t>
            </a:r>
          </a:p>
        </p:txBody>
      </p:sp>
    </p:spTree>
    <p:extLst>
      <p:ext uri="{BB962C8B-B14F-4D97-AF65-F5344CB8AC3E}">
        <p14:creationId xmlns:p14="http://schemas.microsoft.com/office/powerpoint/2010/main" xmlns="" val="178002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různých prvků lze složit ze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8000" dirty="0" smtClean="0"/>
              <a:t>NOS</a:t>
            </a:r>
          </a:p>
          <a:p>
            <a:pPr algn="ctr">
              <a:buNone/>
            </a:pPr>
            <a:r>
              <a:rPr lang="cs-CZ" dirty="0" smtClean="0"/>
              <a:t>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N – dusík 		O – kyslík 		S - síra	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/>
                </a:solidFill>
              </a:rPr>
              <a:t>Sn</a:t>
            </a:r>
            <a:r>
              <a:rPr lang="cs-CZ" dirty="0" smtClean="0">
                <a:solidFill>
                  <a:schemeClr val="tx1"/>
                </a:solidFill>
              </a:rPr>
              <a:t> - cín		Os - osmium	    No - </a:t>
            </a:r>
            <a:r>
              <a:rPr lang="cs-CZ" dirty="0" err="1" smtClean="0">
                <a:solidFill>
                  <a:schemeClr val="tx1"/>
                </a:solidFill>
              </a:rPr>
              <a:t>nobellium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354</TotalTime>
  <Words>282</Words>
  <Application>Microsoft Office PowerPoint</Application>
  <PresentationFormat>Předvádění na obrazovce (4:3)</PresentationFormat>
  <Paragraphs>122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Rastrový obrázek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Správně přiřaď KE ZNAČCE NÁZEV</vt:lpstr>
      <vt:lpstr>Správně přiřaď K NÁZVU ZNAČKU</vt:lpstr>
      <vt:lpstr>Podle periodické tabulky odvoď počet vrstev v atomovém obalu                    a počet valenčních elektronů</vt:lpstr>
      <vt:lpstr>Najdi v rébusu názvy prvků</vt:lpstr>
      <vt:lpstr>kolik různých prvků lze složit ze slova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19</cp:revision>
  <dcterms:created xsi:type="dcterms:W3CDTF">2013-01-29T19:44:46Z</dcterms:created>
  <dcterms:modified xsi:type="dcterms:W3CDTF">2013-02-09T14:39:31Z</dcterms:modified>
</cp:coreProperties>
</file>