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09" r:id="rId2"/>
    <p:sldId id="260" r:id="rId3"/>
    <p:sldId id="293" r:id="rId4"/>
    <p:sldId id="296" r:id="rId5"/>
    <p:sldId id="295" r:id="rId6"/>
    <p:sldId id="294" r:id="rId7"/>
    <p:sldId id="297" r:id="rId8"/>
    <p:sldId id="298" r:id="rId9"/>
    <p:sldId id="302" r:id="rId10"/>
    <p:sldId id="301" r:id="rId11"/>
    <p:sldId id="300" r:id="rId12"/>
    <p:sldId id="299" r:id="rId13"/>
    <p:sldId id="303" r:id="rId14"/>
    <p:sldId id="304" r:id="rId15"/>
    <p:sldId id="307" r:id="rId16"/>
    <p:sldId id="310" r:id="rId17"/>
    <p:sldId id="305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D0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504" autoAdjust="0"/>
    <p:restoredTop sz="94660"/>
  </p:normalViewPr>
  <p:slideViewPr>
    <p:cSldViewPr>
      <p:cViewPr varScale="1">
        <p:scale>
          <a:sx n="103" d="100"/>
          <a:sy n="103" d="100"/>
        </p:scale>
        <p:origin x="-13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4B2173-89D9-4CFD-86C5-D7287D83F020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13.xml"/><Relationship Id="rId13" Type="http://schemas.openxmlformats.org/officeDocument/2006/relationships/slide" Target="slide6.xml"/><Relationship Id="rId3" Type="http://schemas.openxmlformats.org/officeDocument/2006/relationships/slide" Target="slide9.xml"/><Relationship Id="rId7" Type="http://schemas.openxmlformats.org/officeDocument/2006/relationships/slide" Target="slide3.xml"/><Relationship Id="rId12" Type="http://schemas.openxmlformats.org/officeDocument/2006/relationships/slide" Target="slide15.xml"/><Relationship Id="rId2" Type="http://schemas.openxmlformats.org/officeDocument/2006/relationships/slide" Target="slide8.xml"/><Relationship Id="rId16" Type="http://schemas.openxmlformats.org/officeDocument/2006/relationships/slide" Target="slide17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2.xml"/><Relationship Id="rId11" Type="http://schemas.openxmlformats.org/officeDocument/2006/relationships/slide" Target="slide5.xml"/><Relationship Id="rId5" Type="http://schemas.openxmlformats.org/officeDocument/2006/relationships/slide" Target="slide11.xml"/><Relationship Id="rId15" Type="http://schemas.openxmlformats.org/officeDocument/2006/relationships/slide" Target="slide7.xml"/><Relationship Id="rId10" Type="http://schemas.openxmlformats.org/officeDocument/2006/relationships/slide" Target="slide4.xml"/><Relationship Id="rId4" Type="http://schemas.openxmlformats.org/officeDocument/2006/relationships/slide" Target="slide10.xml"/><Relationship Id="rId9" Type="http://schemas.openxmlformats.org/officeDocument/2006/relationships/slide" Target="slide14.xml"/><Relationship Id="rId14" Type="http://schemas.openxmlformats.org/officeDocument/2006/relationships/slide" Target="slide1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1930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/>
              <a:t>Název projektu: „Učíme lépe a moderněji“ </a:t>
            </a:r>
            <a:br>
              <a:rPr lang="cs-CZ" sz="1200" dirty="0" smtClean="0"/>
            </a:br>
            <a:r>
              <a:rPr lang="cs-CZ" sz="1200" dirty="0" smtClean="0"/>
              <a:t>OP VK 1.4 </a:t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dirty="0" smtClean="0"/>
              <a:t>Výukový materiál</a:t>
            </a:r>
          </a:p>
        </p:txBody>
      </p:sp>
      <p:sp>
        <p:nvSpPr>
          <p:cNvPr id="13314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2060575"/>
            <a:ext cx="9144000" cy="479742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Název </a:t>
            </a:r>
            <a:r>
              <a:rPr lang="cs-CZ" sz="1200" dirty="0" err="1" smtClean="0"/>
              <a:t>DUMu</a:t>
            </a:r>
            <a:r>
              <a:rPr lang="cs-CZ" sz="1200" dirty="0" smtClean="0"/>
              <a:t>:  VY_52_INOVACE_32_4_RISKUJ_ORGANICKÁ CHEMIE, UHLOVODÍKY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Číslo skupiny:  2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Autor: Ing. Stanislava Kolářová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Vzdělávací oblast/Předmět/Téma: ČLOVĚK A PŘÍRODA / CHEMIE / ORGANICKÁ CHEMIE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Druh učebního materiálu: PREZENTACE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dirty="0" smtClean="0"/>
              <a:t>Metodický list:	 NE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dirty="0" smtClean="0"/>
              <a:t>Anotace: Prezentace slouží k zopakování probíraného tématu zábavnou formou (hra „riskuj“). Opakovanými tématy jsou organická chemie, vzorce a řetězce a základní uhlovodíky. 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Ověřeno ve třídě: IX.A.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>
              <a:solidFill>
                <a:schemeClr val="accent2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Datum ověření: 12</a:t>
            </a:r>
            <a:r>
              <a:rPr lang="cs-CZ" sz="1200" dirty="0" smtClean="0"/>
              <a:t>. 2</a:t>
            </a:r>
            <a:r>
              <a:rPr lang="cs-CZ" sz="1200" dirty="0" smtClean="0"/>
              <a:t>. 2013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800" dirty="0" smtClean="0"/>
          </a:p>
          <a:p>
            <a:pPr>
              <a:lnSpc>
                <a:spcPct val="80000"/>
              </a:lnSpc>
              <a:buFontTx/>
              <a:buNone/>
            </a:pPr>
            <a:endParaRPr lang="cs-CZ" sz="800" dirty="0" smtClean="0"/>
          </a:p>
          <a:p>
            <a:pPr algn="just">
              <a:lnSpc>
                <a:spcPct val="80000"/>
              </a:lnSpc>
              <a:buFontTx/>
              <a:buNone/>
            </a:pPr>
            <a:r>
              <a:rPr lang="cs-CZ" sz="1200" dirty="0" smtClean="0"/>
              <a:t>Prohlášení: Prohlašuji, že při tvorbě výukového materiálu jsem respektoval(a) všeobecně užívané právní a morální zvyklosti, autorská a jiná práva třetích osob, zejména práva duševního vlastnictví (např. práva k obchodní firmě, autorská práva k software, k filmovým, </a:t>
            </a:r>
            <a:r>
              <a:rPr lang="cs-CZ" sz="1200" dirty="0" smtClean="0"/>
              <a:t>hudebním a </a:t>
            </a:r>
            <a:r>
              <a:rPr lang="cs-CZ" sz="1200" dirty="0" smtClean="0"/>
              <a:t>fotografickým dílům nebo práva k ochranným známkám</a:t>
            </a:r>
            <a:r>
              <a:rPr lang="cs-CZ" sz="1200" dirty="0" smtClean="0"/>
              <a:t>) dle </a:t>
            </a:r>
            <a:r>
              <a:rPr lang="cs-CZ" sz="1200" dirty="0" smtClean="0"/>
              <a:t>zákona 121/2000 Sb. (autorský zákon). Nesu veškerou právní odpovědnost za obsah a původ svého díla. Prohlašuji dále, že výše uvedený materiál jsem ověřil(a) ve výuce a provedl(a) o tom zápis do TK.</a:t>
            </a:r>
          </a:p>
          <a:p>
            <a:pPr algn="just">
              <a:lnSpc>
                <a:spcPct val="80000"/>
              </a:lnSpc>
              <a:buFontTx/>
              <a:buNone/>
            </a:pPr>
            <a:r>
              <a:rPr lang="cs-CZ" sz="1200" dirty="0" smtClean="0"/>
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None/>
            </a:pPr>
            <a:r>
              <a:rPr lang="cs-CZ" sz="1200" dirty="0" smtClean="0"/>
              <a:t>Datum:	 12</a:t>
            </a:r>
            <a:r>
              <a:rPr lang="cs-CZ" sz="1200" dirty="0" smtClean="0"/>
              <a:t>. 2</a:t>
            </a:r>
            <a:r>
              <a:rPr lang="cs-CZ" sz="1200" dirty="0" smtClean="0"/>
              <a:t>. 2013		Podpis: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059" name="AutoShape 507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987824" y="1124744"/>
            <a:ext cx="3059832" cy="900000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100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0064" name="AutoShape 51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987824" y="2060848"/>
            <a:ext cx="3059832" cy="900000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200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94" name="AutoShape 53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843808" y="6093296"/>
            <a:ext cx="3160713" cy="488950"/>
          </a:xfrm>
          <a:prstGeom prst="actionButtonBlank">
            <a:avLst/>
          </a:prstGeom>
          <a:solidFill>
            <a:srgbClr val="FFFF99"/>
          </a:solidFill>
          <a:ln w="25400">
            <a:solidFill>
              <a:srgbClr val="FFFF99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>
                <a:latin typeface="Arial" pitchFamily="34" charset="0"/>
                <a:cs typeface="Arial" pitchFamily="34" charset="0"/>
              </a:rPr>
              <a:t>Hrací pole</a:t>
            </a:r>
          </a:p>
        </p:txBody>
      </p:sp>
      <p:sp>
        <p:nvSpPr>
          <p:cNvPr id="280084" name="AutoShape 5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987824" y="260648"/>
            <a:ext cx="3059832" cy="900000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cap="all" dirty="0" smtClean="0">
                <a:latin typeface="Arial" pitchFamily="34" charset="0"/>
                <a:cs typeface="Arial" pitchFamily="34" charset="0"/>
              </a:rPr>
              <a:t>VZORCE,</a:t>
            </a:r>
          </a:p>
          <a:p>
            <a:pPr algn="ctr"/>
            <a:r>
              <a:rPr lang="cs-CZ" sz="2400" cap="all" dirty="0" smtClean="0">
                <a:latin typeface="Arial" pitchFamily="34" charset="0"/>
                <a:cs typeface="Arial" pitchFamily="34" charset="0"/>
              </a:rPr>
              <a:t>ŘETĚZCE</a:t>
            </a:r>
            <a:endParaRPr lang="cs-CZ" sz="2400" cap="all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AutoShape 517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987824" y="2924944"/>
            <a:ext cx="3059832" cy="900000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300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AutoShape 522">
            <a:hlinkClick r:id="rId5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987824" y="3861048"/>
            <a:ext cx="3059832" cy="900000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400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AutoShape 527">
            <a:hlinkClick r:id="rId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987824" y="4797152"/>
            <a:ext cx="3059832" cy="900000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500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AutoShape 499">
            <a:hlinkClick r:id="rId7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0" y="1196752"/>
            <a:ext cx="2880000" cy="900000"/>
          </a:xfrm>
          <a:prstGeom prst="actionButtonBlank">
            <a:avLst/>
          </a:prstGeom>
          <a:solidFill>
            <a:srgbClr val="FF00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100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AutoShape 506">
            <a:hlinkClick r:id="rId8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084168" y="1196752"/>
            <a:ext cx="2880000" cy="900000"/>
          </a:xfrm>
          <a:prstGeom prst="actionButtonBlank">
            <a:avLst/>
          </a:prstGeom>
          <a:solidFill>
            <a:srgbClr val="FF99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100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AutoShape 511">
            <a:hlinkClick r:id="rId9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084168" y="2060848"/>
            <a:ext cx="2880000" cy="900000"/>
          </a:xfrm>
          <a:prstGeom prst="actionButtonBlank">
            <a:avLst/>
          </a:prstGeom>
          <a:solidFill>
            <a:srgbClr val="FF99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200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AutoShape 53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260648"/>
            <a:ext cx="2880000" cy="900000"/>
          </a:xfrm>
          <a:prstGeom prst="actionButtonBlank">
            <a:avLst/>
          </a:prstGeom>
          <a:solidFill>
            <a:srgbClr val="FF00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square" anchor="ctr"/>
          <a:lstStyle/>
          <a:p>
            <a:pPr algn="ctr"/>
            <a:r>
              <a:rPr lang="cs-CZ" sz="2400" cap="all" dirty="0" smtClean="0">
                <a:latin typeface="Arial" pitchFamily="34" charset="0"/>
                <a:cs typeface="Arial" pitchFamily="34" charset="0"/>
              </a:rPr>
              <a:t>organická chemie</a:t>
            </a:r>
            <a:endParaRPr lang="cs-CZ" sz="2400" cap="all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AutoShape 53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084168" y="260648"/>
            <a:ext cx="2880000" cy="900000"/>
          </a:xfrm>
          <a:prstGeom prst="actionButtonBlank">
            <a:avLst/>
          </a:prstGeom>
          <a:solidFill>
            <a:srgbClr val="FF99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cap="all" dirty="0" smtClean="0">
                <a:latin typeface="Arial" pitchFamily="34" charset="0"/>
                <a:cs typeface="Arial" pitchFamily="34" charset="0"/>
              </a:rPr>
              <a:t>základní </a:t>
            </a:r>
          </a:p>
          <a:p>
            <a:pPr algn="ctr"/>
            <a:r>
              <a:rPr lang="cs-CZ" sz="2400" cap="all" dirty="0" smtClean="0">
                <a:latin typeface="Arial" pitchFamily="34" charset="0"/>
                <a:cs typeface="Arial" pitchFamily="34" charset="0"/>
              </a:rPr>
              <a:t>uhlovodíky</a:t>
            </a:r>
            <a:endParaRPr lang="cs-CZ" sz="2400" cap="all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AutoShape 510">
            <a:hlinkClick r:id="rId10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0" y="2060848"/>
            <a:ext cx="2880000" cy="900000"/>
          </a:xfrm>
          <a:prstGeom prst="actionButtonBlank">
            <a:avLst/>
          </a:prstGeom>
          <a:solidFill>
            <a:srgbClr val="FF00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200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AutoShape 515">
            <a:hlinkClick r:id="rId11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0" y="2924944"/>
            <a:ext cx="2880000" cy="900000"/>
          </a:xfrm>
          <a:prstGeom prst="actionButtonBlank">
            <a:avLst/>
          </a:prstGeom>
          <a:solidFill>
            <a:srgbClr val="FF00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300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6" name="AutoShape 516">
            <a:hlinkClick r:id="rId1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084168" y="2924944"/>
            <a:ext cx="2880000" cy="900000"/>
          </a:xfrm>
          <a:prstGeom prst="actionButtonBlank">
            <a:avLst/>
          </a:prstGeom>
          <a:solidFill>
            <a:srgbClr val="FF99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300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AutoShape 520">
            <a:hlinkClick r:id="rId1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0" y="3861048"/>
            <a:ext cx="2880000" cy="900000"/>
          </a:xfrm>
          <a:prstGeom prst="actionButtonBlank">
            <a:avLst/>
          </a:prstGeom>
          <a:solidFill>
            <a:srgbClr val="FF00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400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8" name="AutoShape 521">
            <a:hlinkClick r:id="rId1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084168" y="3861048"/>
            <a:ext cx="2880000" cy="900000"/>
          </a:xfrm>
          <a:prstGeom prst="actionButtonBlank">
            <a:avLst/>
          </a:prstGeom>
          <a:solidFill>
            <a:srgbClr val="FF99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400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AutoShape 525">
            <a:hlinkClick r:id="rId15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0" y="4797152"/>
            <a:ext cx="2880000" cy="900000"/>
          </a:xfrm>
          <a:prstGeom prst="actionButtonBlank">
            <a:avLst/>
          </a:prstGeom>
          <a:solidFill>
            <a:srgbClr val="FF00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500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AutoShape 526">
            <a:hlinkClick r:id="rId1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084168" y="4797152"/>
            <a:ext cx="2880000" cy="900000"/>
          </a:xfrm>
          <a:prstGeom prst="actionButtonBlank">
            <a:avLst/>
          </a:prstGeom>
          <a:solidFill>
            <a:srgbClr val="FF99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500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00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800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800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800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5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800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2800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800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2800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6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80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28008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8008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8008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8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</p:childTnLst>
        </p:cTn>
      </p:par>
    </p:tnLst>
    <p:bldLst>
      <p:bldP spid="280059" grpId="0" animBg="1"/>
      <p:bldP spid="280064" grpId="0" animBg="1"/>
      <p:bldP spid="280084" grpId="0" animBg="1"/>
      <p:bldP spid="42" grpId="0" animBg="1"/>
      <p:bldP spid="45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4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/>
              <a:t>Hrací pole</a:t>
            </a:r>
          </a:p>
        </p:txBody>
      </p:sp>
      <p:sp>
        <p:nvSpPr>
          <p:cNvPr id="4099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Organická chemie 	100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jaký je rozdíl mezi organickými a anorganickými látkami?</a:t>
            </a:r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0" y="1772816"/>
            <a:ext cx="914400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u="sng" dirty="0" smtClean="0"/>
              <a:t>Organické látky </a:t>
            </a:r>
          </a:p>
          <a:p>
            <a:pPr lvl="1"/>
            <a:r>
              <a:rPr lang="cs-CZ" sz="3200" dirty="0" smtClean="0"/>
              <a:t>látky obsažené v organismech a organismy produkované, ale též vytvořené uměle</a:t>
            </a:r>
          </a:p>
          <a:p>
            <a:pPr lvl="1"/>
            <a:r>
              <a:rPr lang="cs-CZ" sz="3200" dirty="0" smtClean="0"/>
              <a:t>např. uhlovodíky, cukry, tuky a organické kyseliny</a:t>
            </a:r>
          </a:p>
          <a:p>
            <a:pPr lvl="1"/>
            <a:endParaRPr lang="cs-CZ" sz="3200" dirty="0" smtClean="0"/>
          </a:p>
          <a:p>
            <a:r>
              <a:rPr lang="cs-CZ" sz="3200" u="sng" dirty="0" smtClean="0"/>
              <a:t>Anorganické látky </a:t>
            </a:r>
          </a:p>
          <a:p>
            <a:pPr lvl="1"/>
            <a:r>
              <a:rPr lang="cs-CZ" sz="3200" dirty="0" smtClean="0"/>
              <a:t>látky neústrojné (nerostné)</a:t>
            </a:r>
          </a:p>
          <a:p>
            <a:pPr lvl="1"/>
            <a:r>
              <a:rPr lang="cs-CZ" sz="3200" dirty="0" smtClean="0"/>
              <a:t>např. oxidy, hydroxidy, halogenidy, sulfidy a anorganické kyseliny a jejich soli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Organická chemie 	200</a:t>
            </a:r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jaké </a:t>
            </a:r>
            <a:r>
              <a:rPr lang="cs-CZ" sz="2800" dirty="0" smtClean="0"/>
              <a:t>prvky jsou převážně v organické chemii </a:t>
            </a:r>
            <a:r>
              <a:rPr lang="cs-CZ" sz="2800" dirty="0" smtClean="0"/>
              <a:t>zastoupeny?</a:t>
            </a: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endParaRPr lang="cs-CZ" sz="3600" b="1" dirty="0"/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46962" y="4375150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  <p:sp>
        <p:nvSpPr>
          <p:cNvPr id="14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9632" y="2348880"/>
            <a:ext cx="5824538" cy="646435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>
              <a:buAutoNum type="alphaLcParenR"/>
            </a:pPr>
            <a:r>
              <a:rPr lang="cs-CZ" sz="2400" dirty="0" smtClean="0"/>
              <a:t>H, O, Mg, Si</a:t>
            </a:r>
            <a:endParaRPr lang="cs-CZ" sz="2400" dirty="0"/>
          </a:p>
        </p:txBody>
      </p:sp>
      <p:sp>
        <p:nvSpPr>
          <p:cNvPr id="15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9632" y="3356992"/>
            <a:ext cx="5824538" cy="690934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/>
              <a:t>b) </a:t>
            </a:r>
            <a:r>
              <a:rPr lang="cs-CZ" sz="2400" dirty="0" smtClean="0"/>
              <a:t>  C, H, O, halogeny</a:t>
            </a:r>
            <a:endParaRPr lang="cs-CZ" sz="2400" dirty="0"/>
          </a:p>
        </p:txBody>
      </p:sp>
      <p:sp>
        <p:nvSpPr>
          <p:cNvPr id="16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9632" y="4293096"/>
            <a:ext cx="5832475" cy="733846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 smtClean="0"/>
              <a:t>c)    S, N, H, O</a:t>
            </a:r>
            <a:endParaRPr lang="cs-CZ" sz="2400" dirty="0"/>
          </a:p>
        </p:txBody>
      </p:sp>
      <p:sp>
        <p:nvSpPr>
          <p:cNvPr id="17" name="AutoShape 192"/>
          <p:cNvSpPr>
            <a:spLocks noChangeArrowheads="1"/>
          </p:cNvSpPr>
          <p:nvPr/>
        </p:nvSpPr>
        <p:spPr bwMode="auto">
          <a:xfrm>
            <a:off x="7452320" y="3356992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19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331640" y="5373216"/>
            <a:ext cx="5832475" cy="692597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 smtClean="0"/>
              <a:t>d)  žádná z uvedených možností</a:t>
            </a:r>
            <a:endParaRPr lang="cs-CZ" sz="2400" dirty="0"/>
          </a:p>
        </p:txBody>
      </p:sp>
      <p:sp>
        <p:nvSpPr>
          <p:cNvPr id="21" name="AutoShape 39"/>
          <p:cNvSpPr>
            <a:spLocks noChangeArrowheads="1"/>
          </p:cNvSpPr>
          <p:nvPr/>
        </p:nvSpPr>
        <p:spPr bwMode="auto">
          <a:xfrm>
            <a:off x="7452320" y="5373216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17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Organická chemie 	300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správně přiřaď vaznosti prvků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276872"/>
            <a:ext cx="1720999" cy="792087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/>
            <a:r>
              <a:rPr lang="cs-CZ" sz="2800" dirty="0" smtClean="0"/>
              <a:t>uhlík</a:t>
            </a:r>
            <a:endParaRPr lang="cs-CZ" sz="28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9632" y="4365104"/>
            <a:ext cx="1720999" cy="864096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800" dirty="0" smtClean="0"/>
              <a:t>kyslík, síra</a:t>
            </a:r>
            <a:endParaRPr lang="cs-CZ" sz="28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9632" y="3284984"/>
            <a:ext cx="1720999" cy="8778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800" dirty="0" smtClean="0"/>
              <a:t>dusík</a:t>
            </a:r>
            <a:endParaRPr lang="cs-CZ" sz="2800" dirty="0"/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9632" y="5445224"/>
            <a:ext cx="1720999" cy="89277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800" dirty="0" smtClean="0"/>
              <a:t>vodík</a:t>
            </a:r>
            <a:endParaRPr lang="cs-CZ" sz="2800" dirty="0"/>
          </a:p>
        </p:txBody>
      </p:sp>
      <p:sp>
        <p:nvSpPr>
          <p:cNvPr id="14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716338" y="64182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  <p:sp>
        <p:nvSpPr>
          <p:cNvPr id="15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372200" y="2276872"/>
            <a:ext cx="2160240" cy="792087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/>
            <a:r>
              <a:rPr lang="cs-CZ" sz="2800" dirty="0" err="1" smtClean="0"/>
              <a:t>dvojvaznost</a:t>
            </a:r>
            <a:endParaRPr lang="cs-CZ" sz="2800" dirty="0"/>
          </a:p>
        </p:txBody>
      </p:sp>
      <p:sp>
        <p:nvSpPr>
          <p:cNvPr id="16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372200" y="3284984"/>
            <a:ext cx="2160240" cy="792087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/>
            <a:r>
              <a:rPr lang="cs-CZ" sz="2800" dirty="0" err="1" smtClean="0"/>
              <a:t>čtyřvaznost</a:t>
            </a:r>
            <a:endParaRPr lang="cs-CZ" sz="2800" dirty="0"/>
          </a:p>
        </p:txBody>
      </p:sp>
      <p:sp>
        <p:nvSpPr>
          <p:cNvPr id="17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372200" y="4365104"/>
            <a:ext cx="2160240" cy="792087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/>
            <a:r>
              <a:rPr lang="cs-CZ" sz="2800" dirty="0" err="1" smtClean="0"/>
              <a:t>jednovaznost</a:t>
            </a:r>
            <a:endParaRPr lang="cs-CZ" sz="2800" dirty="0"/>
          </a:p>
        </p:txBody>
      </p:sp>
      <p:sp>
        <p:nvSpPr>
          <p:cNvPr id="18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372200" y="5445224"/>
            <a:ext cx="2160240" cy="792087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/>
            <a:r>
              <a:rPr lang="cs-CZ" sz="2800" dirty="0" err="1" smtClean="0"/>
              <a:t>trojvaznost</a:t>
            </a:r>
            <a:endParaRPr lang="cs-CZ" sz="2800" dirty="0"/>
          </a:p>
        </p:txBody>
      </p:sp>
      <p:sp>
        <p:nvSpPr>
          <p:cNvPr id="22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139952" y="4365104"/>
            <a:ext cx="2160240" cy="792087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/>
            <a:r>
              <a:rPr lang="cs-CZ" sz="2800" dirty="0" err="1" smtClean="0"/>
              <a:t>dvojvaznost</a:t>
            </a:r>
            <a:endParaRPr lang="cs-CZ" sz="2800" dirty="0"/>
          </a:p>
        </p:txBody>
      </p:sp>
      <p:sp>
        <p:nvSpPr>
          <p:cNvPr id="23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139952" y="2276872"/>
            <a:ext cx="2160240" cy="792087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/>
            <a:r>
              <a:rPr lang="cs-CZ" sz="2800" dirty="0" err="1" smtClean="0"/>
              <a:t>čtyřvaznost</a:t>
            </a:r>
            <a:endParaRPr lang="cs-CZ" sz="2800" dirty="0"/>
          </a:p>
        </p:txBody>
      </p:sp>
      <p:sp>
        <p:nvSpPr>
          <p:cNvPr id="24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139952" y="3284984"/>
            <a:ext cx="2160240" cy="792087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/>
            <a:r>
              <a:rPr lang="cs-CZ" sz="2800" dirty="0" err="1" smtClean="0"/>
              <a:t>trojvaznost</a:t>
            </a:r>
            <a:endParaRPr lang="cs-CZ" sz="2800" dirty="0"/>
          </a:p>
        </p:txBody>
      </p:sp>
      <p:sp>
        <p:nvSpPr>
          <p:cNvPr id="25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139952" y="5445224"/>
            <a:ext cx="2160240" cy="792087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/>
            <a:r>
              <a:rPr lang="cs-CZ" sz="2800" dirty="0" err="1" smtClean="0"/>
              <a:t>jednovaznost</a:t>
            </a:r>
            <a:endParaRPr lang="cs-CZ" sz="28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Organická chemie 	400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vyber látky, které nejsou organické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422525"/>
            <a:ext cx="5824538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a</a:t>
            </a:r>
            <a:r>
              <a:rPr lang="cs-CZ" sz="2400" dirty="0" smtClean="0"/>
              <a:t>) </a:t>
            </a:r>
            <a:r>
              <a:rPr lang="cs-CZ" sz="2400" dirty="0" err="1" smtClean="0"/>
              <a:t>methan</a:t>
            </a:r>
            <a:r>
              <a:rPr lang="cs-CZ" sz="2400" dirty="0" smtClean="0"/>
              <a:t>, kyselina mravenčí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9632" y="3356992"/>
            <a:ext cx="582453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</a:t>
            </a:r>
            <a:r>
              <a:rPr lang="cs-CZ" sz="2400" dirty="0" smtClean="0"/>
              <a:t>) C</a:t>
            </a:r>
            <a:r>
              <a:rPr lang="cs-CZ" dirty="0" smtClean="0"/>
              <a:t>6</a:t>
            </a:r>
            <a:r>
              <a:rPr lang="cs-CZ" sz="2400" dirty="0" smtClean="0"/>
              <a:t>H</a:t>
            </a:r>
            <a:r>
              <a:rPr lang="cs-CZ" dirty="0" smtClean="0"/>
              <a:t>12</a:t>
            </a:r>
            <a:r>
              <a:rPr lang="cs-CZ" sz="2400" dirty="0" smtClean="0"/>
              <a:t>O</a:t>
            </a:r>
            <a:r>
              <a:rPr lang="cs-CZ" dirty="0" smtClean="0"/>
              <a:t>6</a:t>
            </a:r>
            <a:r>
              <a:rPr lang="cs-CZ" sz="2400" dirty="0" smtClean="0"/>
              <a:t>, CH</a:t>
            </a:r>
            <a:r>
              <a:rPr lang="cs-CZ" dirty="0" smtClean="0"/>
              <a:t>3</a:t>
            </a:r>
            <a:r>
              <a:rPr lang="cs-CZ" sz="2400" dirty="0" smtClean="0"/>
              <a:t>COOH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83247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</a:t>
            </a:r>
            <a:r>
              <a:rPr lang="cs-CZ" sz="2400" dirty="0" smtClean="0"/>
              <a:t>) tuky, cukry, plasty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52320" y="5301208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52320" y="3284984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416550"/>
            <a:ext cx="5832475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 smtClean="0"/>
              <a:t>d) CO</a:t>
            </a:r>
            <a:r>
              <a:rPr lang="cs-CZ" sz="1600" dirty="0" smtClean="0"/>
              <a:t>2</a:t>
            </a:r>
            <a:r>
              <a:rPr lang="cs-CZ" sz="2400" dirty="0" smtClean="0"/>
              <a:t>, H</a:t>
            </a:r>
            <a:r>
              <a:rPr lang="cs-CZ" dirty="0" smtClean="0"/>
              <a:t>2</a:t>
            </a:r>
            <a:r>
              <a:rPr lang="cs-CZ" sz="2400" dirty="0" smtClean="0"/>
              <a:t>CO</a:t>
            </a:r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46962" y="4375150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  <p:sp>
        <p:nvSpPr>
          <p:cNvPr id="12" name="Rectangle 3"/>
          <p:cNvSpPr>
            <a:spLocks noChangeArrowheads="1"/>
          </p:cNvSpPr>
          <p:nvPr/>
        </p:nvSpPr>
        <p:spPr bwMode="auto">
          <a:xfrm>
            <a:off x="323528" y="332656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Organická chemie 	500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najdi a oprav chybu, vzniklou sloučeninu pojmenuj </a:t>
            </a:r>
            <a:r>
              <a:rPr lang="cs-CZ" sz="2800" dirty="0" smtClean="0"/>
              <a:t>                a </a:t>
            </a:r>
            <a:r>
              <a:rPr lang="cs-CZ" sz="2800" dirty="0" smtClean="0"/>
              <a:t>urči druh řetězce</a:t>
            </a:r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u prvního a druhého uhlíku není správná vaznost 	(trojná vazba místo jednoduché)</a:t>
            </a:r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uhlovodík se nazývá </a:t>
            </a:r>
            <a:r>
              <a:rPr lang="cs-CZ" sz="2800" dirty="0" err="1" smtClean="0"/>
              <a:t>nonan</a:t>
            </a: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řetězec je otevřený - přímý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1988840"/>
            <a:ext cx="5739878" cy="20162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Vzorce, řetězce		100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přiřaď pojmenování </a:t>
            </a:r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VZOREC				ŘETĚZEC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779912" y="5517232"/>
            <a:ext cx="1720999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strukturální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580112" y="5517232"/>
            <a:ext cx="1728192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molekulární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9512" y="5517232"/>
            <a:ext cx="1720999" cy="576064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racionální</a:t>
            </a:r>
            <a:endParaRPr lang="cs-CZ" sz="2400" dirty="0"/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228184" y="6093296"/>
            <a:ext cx="1720999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otevřený</a:t>
            </a:r>
            <a:endParaRPr lang="cs-CZ" sz="2400" dirty="0"/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  <p:sp>
        <p:nvSpPr>
          <p:cNvPr id="12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83568" y="6093296"/>
            <a:ext cx="1720999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uzavřený</a:t>
            </a:r>
            <a:endParaRPr lang="cs-CZ" sz="2400" dirty="0"/>
          </a:p>
        </p:txBody>
      </p:sp>
      <p:sp>
        <p:nvSpPr>
          <p:cNvPr id="14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979712" y="5517232"/>
            <a:ext cx="1720999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přímý</a:t>
            </a:r>
            <a:endParaRPr lang="cs-CZ" sz="2400" dirty="0"/>
          </a:p>
        </p:txBody>
      </p:sp>
      <p:sp>
        <p:nvSpPr>
          <p:cNvPr id="15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423001" y="5517232"/>
            <a:ext cx="1720999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rozvětvený</a:t>
            </a:r>
            <a:endParaRPr lang="cs-CZ" sz="2400" dirty="0"/>
          </a:p>
        </p:txBody>
      </p:sp>
      <p:sp>
        <p:nvSpPr>
          <p:cNvPr id="16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51520" y="2276872"/>
            <a:ext cx="1720999" cy="576064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racionální</a:t>
            </a:r>
            <a:endParaRPr lang="cs-CZ" sz="2400" dirty="0"/>
          </a:p>
        </p:txBody>
      </p:sp>
      <p:sp>
        <p:nvSpPr>
          <p:cNvPr id="17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932040" y="2276872"/>
            <a:ext cx="1720999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uzavřený</a:t>
            </a:r>
            <a:endParaRPr lang="cs-CZ" sz="2400" dirty="0"/>
          </a:p>
        </p:txBody>
      </p:sp>
      <p:sp>
        <p:nvSpPr>
          <p:cNvPr id="18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932040" y="3140968"/>
            <a:ext cx="1720999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otevřený</a:t>
            </a:r>
            <a:endParaRPr lang="cs-CZ" sz="2400" dirty="0"/>
          </a:p>
        </p:txBody>
      </p:sp>
      <p:sp>
        <p:nvSpPr>
          <p:cNvPr id="19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660232" y="2924944"/>
            <a:ext cx="1720999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přímý</a:t>
            </a:r>
            <a:endParaRPr lang="cs-CZ" sz="2400" dirty="0"/>
          </a:p>
        </p:txBody>
      </p:sp>
      <p:sp>
        <p:nvSpPr>
          <p:cNvPr id="20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660232" y="3429000"/>
            <a:ext cx="1720999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rozvětvený</a:t>
            </a:r>
            <a:endParaRPr lang="cs-CZ" sz="2400" dirty="0"/>
          </a:p>
        </p:txBody>
      </p:sp>
      <p:sp>
        <p:nvSpPr>
          <p:cNvPr id="21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51520" y="2996952"/>
            <a:ext cx="1720999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strukturální</a:t>
            </a:r>
            <a:endParaRPr lang="cs-CZ" sz="2400" dirty="0"/>
          </a:p>
        </p:txBody>
      </p:sp>
      <p:sp>
        <p:nvSpPr>
          <p:cNvPr id="22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51520" y="3717032"/>
            <a:ext cx="1728192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molekulární</a:t>
            </a:r>
            <a:endParaRPr lang="cs-CZ" sz="24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206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2000"/>
                                        <p:tgtEl>
                                          <p:spTgt spid="206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206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69" grpId="0" animBg="1"/>
      <p:bldP spid="20670" grpId="0" animBg="1"/>
      <p:bldP spid="20671" grpId="0" animBg="1"/>
      <p:bldP spid="3" grpId="0" animBg="1"/>
      <p:bldP spid="12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Vzorce, řetězce 	200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přiřaď k příkladům druhy vzorců:</a:t>
            </a:r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23528" y="2564904"/>
            <a:ext cx="1865015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molekulový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23528" y="3573016"/>
            <a:ext cx="186501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strukturální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23528" y="4653136"/>
            <a:ext cx="186501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racionální</a:t>
            </a:r>
            <a:endParaRPr lang="cs-CZ" sz="2400" dirty="0"/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  <p:sp>
        <p:nvSpPr>
          <p:cNvPr id="14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211960" y="3645024"/>
            <a:ext cx="2520280" cy="576064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 smtClean="0"/>
              <a:t>CH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-(CH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)</a:t>
            </a:r>
            <a:r>
              <a:rPr lang="cs-CZ" sz="2400" baseline="-25000" dirty="0" smtClean="0"/>
              <a:t>8</a:t>
            </a:r>
            <a:r>
              <a:rPr lang="cs-CZ" sz="2400" dirty="0" smtClean="0"/>
              <a:t>-CH</a:t>
            </a:r>
            <a:r>
              <a:rPr lang="cs-CZ" sz="2400" baseline="-25000" dirty="0" smtClean="0"/>
              <a:t>3</a:t>
            </a:r>
            <a:endParaRPr lang="cs-CZ" sz="2400" dirty="0"/>
          </a:p>
        </p:txBody>
      </p:sp>
      <p:sp>
        <p:nvSpPr>
          <p:cNvPr id="15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211960" y="4653136"/>
            <a:ext cx="1865015" cy="504056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 smtClean="0"/>
              <a:t>C</a:t>
            </a:r>
            <a:r>
              <a:rPr lang="cs-CZ" sz="2400" baseline="-25000" dirty="0" smtClean="0"/>
              <a:t>9</a:t>
            </a:r>
            <a:r>
              <a:rPr lang="cs-CZ" sz="2400" dirty="0" smtClean="0"/>
              <a:t>H</a:t>
            </a:r>
            <a:r>
              <a:rPr lang="cs-CZ" sz="2400" baseline="-25000" dirty="0" smtClean="0"/>
              <a:t>20</a:t>
            </a:r>
            <a:r>
              <a:rPr lang="cs-CZ" sz="2400" dirty="0" smtClean="0"/>
              <a:t>	</a:t>
            </a:r>
            <a:endParaRPr lang="cs-CZ" sz="2400" dirty="0"/>
          </a:p>
        </p:txBody>
      </p:sp>
      <p:pic>
        <p:nvPicPr>
          <p:cNvPr id="16" name="Obrázek 15"/>
          <p:cNvPicPr/>
          <p:nvPr/>
        </p:nvPicPr>
        <p:blipFill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4283968" y="2420888"/>
            <a:ext cx="1008112" cy="72008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</p:pic>
      <p:sp>
        <p:nvSpPr>
          <p:cNvPr id="18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084168" y="4653136"/>
            <a:ext cx="1865015" cy="504255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molekulový</a:t>
            </a:r>
            <a:endParaRPr lang="cs-CZ" sz="2400" dirty="0"/>
          </a:p>
        </p:txBody>
      </p:sp>
      <p:sp>
        <p:nvSpPr>
          <p:cNvPr id="19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292080" y="2492896"/>
            <a:ext cx="186501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strukturální</a:t>
            </a:r>
            <a:endParaRPr lang="cs-CZ" sz="2400" dirty="0"/>
          </a:p>
        </p:txBody>
      </p:sp>
      <p:sp>
        <p:nvSpPr>
          <p:cNvPr id="20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372200" y="3645024"/>
            <a:ext cx="186501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racionální</a:t>
            </a:r>
            <a:endParaRPr lang="cs-CZ" sz="24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Vzorce, řetězce 	300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přiřaď k příkladům druhy řetězců :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580112" y="5949280"/>
            <a:ext cx="2664296" cy="71844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/>
            <a:r>
              <a:rPr lang="cs-CZ" sz="2400" dirty="0" smtClean="0"/>
              <a:t>otevřený přímý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9512" y="5949280"/>
            <a:ext cx="2729111" cy="733846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uzavřený </a:t>
            </a:r>
          </a:p>
          <a:p>
            <a:pPr algn="l"/>
            <a:r>
              <a:rPr lang="cs-CZ" sz="2400" dirty="0" smtClean="0"/>
              <a:t>(cyklický, kruhový)</a:t>
            </a:r>
            <a:endParaRPr lang="cs-CZ" sz="2400" dirty="0"/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331640" y="5229200"/>
            <a:ext cx="2088232" cy="691605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 smtClean="0"/>
              <a:t>uzavřený přímý</a:t>
            </a:r>
            <a:endParaRPr lang="cs-CZ" sz="2400" dirty="0"/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  <p:pic>
        <p:nvPicPr>
          <p:cNvPr id="12" name="Obrázek 11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2276872"/>
            <a:ext cx="2831600" cy="9454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59" name="Picture 19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1988840"/>
            <a:ext cx="1950401" cy="22454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2204864"/>
            <a:ext cx="1458719" cy="1347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3573016"/>
            <a:ext cx="2729111" cy="733846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uzavřený </a:t>
            </a:r>
          </a:p>
          <a:p>
            <a:pPr algn="l"/>
            <a:r>
              <a:rPr lang="cs-CZ" sz="2400" dirty="0" smtClean="0"/>
              <a:t>(cyklický, kruhový)</a:t>
            </a:r>
            <a:endParaRPr lang="cs-CZ" sz="2400" dirty="0"/>
          </a:p>
        </p:txBody>
      </p:sp>
      <p:sp>
        <p:nvSpPr>
          <p:cNvPr id="34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131840" y="3212976"/>
            <a:ext cx="2664296" cy="71844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/>
            <a:r>
              <a:rPr lang="cs-CZ" sz="2400" dirty="0" smtClean="0"/>
              <a:t>otevřený přímý</a:t>
            </a:r>
            <a:endParaRPr lang="cs-CZ" sz="2400" dirty="0"/>
          </a:p>
        </p:txBody>
      </p:sp>
      <p:sp>
        <p:nvSpPr>
          <p:cNvPr id="35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414889" y="4221088"/>
            <a:ext cx="2729111" cy="690934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otevřený rozvětvený</a:t>
            </a:r>
            <a:endParaRPr lang="cs-CZ" sz="2400" dirty="0"/>
          </a:p>
        </p:txBody>
      </p:sp>
      <p:sp>
        <p:nvSpPr>
          <p:cNvPr id="17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491880" y="5229200"/>
            <a:ext cx="3456384" cy="690934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proč není možný řetězec</a:t>
            </a:r>
          </a:p>
          <a:p>
            <a:pPr algn="l"/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uzavřený přímý?</a:t>
            </a:r>
            <a:endParaRPr lang="cs-CZ" sz="2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220072" y="5949280"/>
            <a:ext cx="3744416" cy="690934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uzavřený řetězec je cyklický, </a:t>
            </a:r>
          </a:p>
          <a:p>
            <a:pPr algn="l"/>
            <a:r>
              <a:rPr lang="cs-CZ" sz="2400" dirty="0" smtClean="0"/>
              <a:t>přímý má začátek a konec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491880" y="5229200"/>
            <a:ext cx="3240360" cy="690934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otevřený rozvětvený</a:t>
            </a:r>
            <a:endParaRPr lang="cs-CZ" sz="24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206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2000"/>
                                        <p:tgtEl>
                                          <p:spTgt spid="206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206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69" grpId="0" animBg="1"/>
      <p:bldP spid="20671" grpId="0" animBg="1"/>
      <p:bldP spid="33" grpId="0" animBg="1"/>
      <p:bldP spid="34" grpId="0" animBg="1"/>
      <p:bldP spid="35" grpId="0" animBg="1"/>
      <p:bldP spid="18" grpId="0" animBg="1"/>
      <p:bldP spid="2067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Vzorce, řetězce 	400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uhlovodík má: </a:t>
            </a:r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9512" y="2422525"/>
            <a:ext cx="6911851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/>
              <a:t>a) </a:t>
            </a:r>
            <a:r>
              <a:rPr lang="cs-CZ" sz="2400" dirty="0" smtClean="0"/>
              <a:t>vzorec strukturální, řetězec uzavřený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9512" y="3386138"/>
            <a:ext cx="6911851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b) </a:t>
            </a:r>
            <a:r>
              <a:rPr lang="cs-CZ" sz="2400" dirty="0" smtClean="0"/>
              <a:t>vzorec molekulový, řetězec otevřený rozvětvený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9512" y="4365104"/>
            <a:ext cx="691259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</a:t>
            </a:r>
            <a:r>
              <a:rPr lang="cs-CZ" sz="2400" dirty="0" smtClean="0"/>
              <a:t>) vzorec racionální, řetězec otevřený přímý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52320" y="5373216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52320" y="3356992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9513" y="5416550"/>
            <a:ext cx="6919788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/>
              <a:t>d</a:t>
            </a:r>
            <a:r>
              <a:rPr lang="cs-CZ" sz="2400" dirty="0" smtClean="0"/>
              <a:t>) vzorec strukturální, řetězec otevřený rozvětvený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46962" y="4375150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  <p:pic>
        <p:nvPicPr>
          <p:cNvPr id="12" name="Picture 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0"/>
            <a:ext cx="1950401" cy="22454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Vzorce, řetězce 	500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u každého uhlovodíku urči druh řetězce a druh vzorce</a:t>
            </a:r>
            <a:endParaRPr lang="cs-CZ" sz="2800" dirty="0"/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2492896"/>
            <a:ext cx="1458719" cy="1347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19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2492896"/>
            <a:ext cx="1950401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Obdélník 15"/>
          <p:cNvSpPr/>
          <p:nvPr/>
        </p:nvSpPr>
        <p:spPr>
          <a:xfrm>
            <a:off x="3131840" y="2492896"/>
            <a:ext cx="2808311" cy="52322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800" dirty="0" smtClean="0"/>
              <a:t>CH</a:t>
            </a:r>
            <a:r>
              <a:rPr lang="cs-CZ" sz="2800" baseline="-25000" dirty="0" smtClean="0"/>
              <a:t>3</a:t>
            </a:r>
            <a:r>
              <a:rPr lang="cs-CZ" sz="2800" dirty="0" smtClean="0"/>
              <a:t>-(CH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)</a:t>
            </a:r>
            <a:r>
              <a:rPr lang="cs-CZ" sz="2800" baseline="-25000" dirty="0" smtClean="0"/>
              <a:t>6</a:t>
            </a:r>
            <a:r>
              <a:rPr lang="cs-CZ" sz="2800" dirty="0" smtClean="0"/>
              <a:t>-CH</a:t>
            </a:r>
            <a:r>
              <a:rPr lang="cs-CZ" sz="2800" baseline="-25000" dirty="0" smtClean="0"/>
              <a:t>3</a:t>
            </a:r>
            <a:endParaRPr lang="cs-CZ" sz="2800" dirty="0"/>
          </a:p>
        </p:txBody>
      </p:sp>
      <p:sp>
        <p:nvSpPr>
          <p:cNvPr id="17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9512" y="3861048"/>
            <a:ext cx="2729111" cy="733846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řetězec uzavřený </a:t>
            </a:r>
          </a:p>
          <a:p>
            <a:pPr algn="l"/>
            <a:r>
              <a:rPr lang="cs-CZ" sz="2400" dirty="0" smtClean="0"/>
              <a:t>(cyklický, kruhový)</a:t>
            </a:r>
            <a:endParaRPr lang="cs-CZ" sz="2400" dirty="0"/>
          </a:p>
        </p:txBody>
      </p:sp>
      <p:sp>
        <p:nvSpPr>
          <p:cNvPr id="18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11560" y="4653136"/>
            <a:ext cx="186501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dirty="0" smtClean="0"/>
              <a:t>vzorec</a:t>
            </a:r>
          </a:p>
          <a:p>
            <a:pPr algn="l"/>
            <a:r>
              <a:rPr lang="cs-CZ" sz="2400" dirty="0" smtClean="0"/>
              <a:t>strukturální</a:t>
            </a:r>
            <a:endParaRPr lang="cs-CZ" sz="2400" dirty="0"/>
          </a:p>
        </p:txBody>
      </p:sp>
      <p:sp>
        <p:nvSpPr>
          <p:cNvPr id="19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876256" y="5373216"/>
            <a:ext cx="186501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dirty="0" smtClean="0"/>
              <a:t>vzorec</a:t>
            </a:r>
          </a:p>
          <a:p>
            <a:pPr algn="l"/>
            <a:r>
              <a:rPr lang="cs-CZ" sz="2400" dirty="0" smtClean="0"/>
              <a:t>strukturální</a:t>
            </a:r>
            <a:endParaRPr lang="cs-CZ" sz="2400" dirty="0"/>
          </a:p>
        </p:txBody>
      </p:sp>
      <p:sp>
        <p:nvSpPr>
          <p:cNvPr id="2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491880" y="3861048"/>
            <a:ext cx="186501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dirty="0" smtClean="0"/>
              <a:t>vzorec</a:t>
            </a:r>
          </a:p>
          <a:p>
            <a:pPr algn="ctr"/>
            <a:r>
              <a:rPr lang="cs-CZ" sz="2400" dirty="0" smtClean="0"/>
              <a:t>racionální</a:t>
            </a:r>
            <a:endParaRPr lang="cs-CZ" sz="2400" dirty="0"/>
          </a:p>
        </p:txBody>
      </p:sp>
      <p:sp>
        <p:nvSpPr>
          <p:cNvPr id="21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915816" y="3068960"/>
            <a:ext cx="3096344" cy="71844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/>
            <a:r>
              <a:rPr lang="cs-CZ" sz="2400" dirty="0" smtClean="0"/>
              <a:t>řetězec otevřený přímý</a:t>
            </a:r>
            <a:endParaRPr lang="cs-CZ" sz="2400" dirty="0"/>
          </a:p>
        </p:txBody>
      </p:sp>
      <p:sp>
        <p:nvSpPr>
          <p:cNvPr id="22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479704" y="4581128"/>
            <a:ext cx="2664296" cy="71844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ctr"/>
            <a:r>
              <a:rPr lang="cs-CZ" sz="2400" dirty="0" smtClean="0"/>
              <a:t>řetězec </a:t>
            </a:r>
          </a:p>
          <a:p>
            <a:pPr marL="457200" indent="-457200" algn="ctr"/>
            <a:r>
              <a:rPr lang="cs-CZ" sz="2400" dirty="0" smtClean="0"/>
              <a:t>otevřený rozvětvený</a:t>
            </a:r>
            <a:endParaRPr lang="cs-CZ" sz="24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1" animBg="1"/>
      <p:bldP spid="18" grpId="0" animBg="1"/>
      <p:bldP spid="19" grpId="0" animBg="1"/>
      <p:bldP spid="20" grpId="0" animBg="1"/>
      <p:bldP spid="21" grpId="1" animBg="1"/>
      <p:bldP spid="22" grpId="1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Základní uhlovodíky	100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Vyjmenuj prvních deset základních uhlovodíků</a:t>
            </a:r>
          </a:p>
          <a:p>
            <a:pPr marL="342900" indent="-342900">
              <a:spcBef>
                <a:spcPct val="20000"/>
              </a:spcBef>
            </a:pPr>
            <a:endParaRPr lang="cs-CZ" sz="4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	</a:t>
            </a:r>
            <a:r>
              <a:rPr lang="cs-CZ" sz="2800" dirty="0" err="1" smtClean="0"/>
              <a:t>methan</a:t>
            </a: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	</a:t>
            </a:r>
            <a:r>
              <a:rPr lang="cs-CZ" sz="2800" dirty="0" err="1" smtClean="0"/>
              <a:t>ethan</a:t>
            </a: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	propan</a:t>
            </a:r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	butan</a:t>
            </a:r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	pentan</a:t>
            </a:r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	hexan</a:t>
            </a:r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	heptan</a:t>
            </a:r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	oktan</a:t>
            </a:r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	</a:t>
            </a:r>
            <a:r>
              <a:rPr lang="cs-CZ" sz="2800" dirty="0" err="1" smtClean="0"/>
              <a:t>nonan</a:t>
            </a: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	dekan</a:t>
            </a:r>
            <a:endParaRPr lang="cs-CZ" sz="2800" dirty="0"/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1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1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10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10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1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1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10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10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10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10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10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10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10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10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Základní uhlovodíky 	200</a:t>
            </a:r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podle čeho jsou názvy základních uhlovodíků uspořádány?   </a:t>
            </a: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  <p:sp>
        <p:nvSpPr>
          <p:cNvPr id="12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83568" y="2852936"/>
            <a:ext cx="7344816" cy="1584176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ctr"/>
            <a:r>
              <a:rPr lang="cs-CZ" sz="3200" dirty="0" smtClean="0"/>
              <a:t>pořadí (i název) jsou odvozeny od počtu </a:t>
            </a:r>
          </a:p>
          <a:p>
            <a:pPr marL="457200" indent="-457200" algn="ctr"/>
            <a:r>
              <a:rPr lang="cs-CZ" sz="3200" dirty="0" smtClean="0"/>
              <a:t>atomů uhlíku v molekule</a:t>
            </a:r>
            <a:endParaRPr lang="cs-CZ" sz="32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Základní uhlovodíky 	300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vyber nepravdivé tvrzení: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27584" y="2132857"/>
            <a:ext cx="6408711" cy="86593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>
              <a:buAutoNum type="alphaLcParenR"/>
            </a:pPr>
            <a:r>
              <a:rPr lang="cs-CZ" sz="2400" dirty="0" smtClean="0"/>
              <a:t>uhlovodíky jsou základní stavební jednotkou </a:t>
            </a:r>
          </a:p>
          <a:p>
            <a:pPr marL="457200" indent="-457200" algn="l"/>
            <a:r>
              <a:rPr lang="cs-CZ" sz="2400" dirty="0" smtClean="0"/>
              <a:t>organismů na Zemi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27584" y="3212976"/>
            <a:ext cx="6408711" cy="749424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>
              <a:buAutoNum type="alphaLcParenR" startAt="2"/>
            </a:pPr>
            <a:r>
              <a:rPr lang="cs-CZ" sz="2400" dirty="0" smtClean="0"/>
              <a:t>uhlovodíky se skládají převážně z C a H </a:t>
            </a:r>
          </a:p>
          <a:p>
            <a:pPr marL="457200" indent="-457200"/>
            <a:r>
              <a:rPr lang="cs-CZ" sz="2400" dirty="0" smtClean="0"/>
              <a:t>(mohou obsahovat i např. O, S, N, halogeny)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27585" y="4293096"/>
            <a:ext cx="6408712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/>
              <a:t>c</a:t>
            </a:r>
            <a:r>
              <a:rPr lang="cs-CZ" sz="2400" dirty="0" smtClean="0"/>
              <a:t>) uhlovodíky nelze vytvořit uměle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52320" y="4149080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52320" y="5157192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52320" y="2132856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27584" y="5229200"/>
            <a:ext cx="6401519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/>
              <a:t>d</a:t>
            </a:r>
            <a:r>
              <a:rPr lang="cs-CZ" sz="2400" dirty="0" smtClean="0"/>
              <a:t>) organickým látkám se též říká látky ústrojné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52320" y="3140968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Základní uhlovodíky 	400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přiřaď k počtu uhlíků název uhlovodíku:</a:t>
            </a:r>
            <a:endParaRPr lang="cs-CZ" sz="28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220072" y="3068960"/>
            <a:ext cx="186409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err="1" smtClean="0"/>
              <a:t>ethan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220072" y="4509120"/>
            <a:ext cx="187203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pentan</a:t>
            </a:r>
            <a:endParaRPr lang="cs-CZ" sz="2400" dirty="0"/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  <p:sp>
        <p:nvSpPr>
          <p:cNvPr id="12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220072" y="3789040"/>
            <a:ext cx="186409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hexan</a:t>
            </a:r>
            <a:endParaRPr lang="cs-CZ" sz="2400" dirty="0"/>
          </a:p>
        </p:txBody>
      </p:sp>
      <p:sp>
        <p:nvSpPr>
          <p:cNvPr id="14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220072" y="2348880"/>
            <a:ext cx="186409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oktan</a:t>
            </a:r>
            <a:endParaRPr lang="cs-CZ" sz="2400" dirty="0"/>
          </a:p>
        </p:txBody>
      </p:sp>
      <p:sp>
        <p:nvSpPr>
          <p:cNvPr id="15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220072" y="5229200"/>
            <a:ext cx="187203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propan</a:t>
            </a:r>
            <a:endParaRPr lang="cs-CZ" sz="2400" dirty="0"/>
          </a:p>
        </p:txBody>
      </p:sp>
      <p:sp>
        <p:nvSpPr>
          <p:cNvPr id="16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339752" y="5229200"/>
            <a:ext cx="927720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8</a:t>
            </a:r>
            <a:endParaRPr lang="cs-CZ" sz="2400" dirty="0"/>
          </a:p>
        </p:txBody>
      </p:sp>
      <p:sp>
        <p:nvSpPr>
          <p:cNvPr id="17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339752" y="4509120"/>
            <a:ext cx="927720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18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339752" y="3789040"/>
            <a:ext cx="927720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19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339752" y="3068960"/>
            <a:ext cx="927720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6</a:t>
            </a:r>
            <a:endParaRPr lang="cs-CZ" sz="2400" dirty="0"/>
          </a:p>
        </p:txBody>
      </p:sp>
      <p:sp>
        <p:nvSpPr>
          <p:cNvPr id="20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339752" y="2348880"/>
            <a:ext cx="927720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2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164288" y="3068960"/>
            <a:ext cx="927720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22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164288" y="3789040"/>
            <a:ext cx="927720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6</a:t>
            </a:r>
            <a:endParaRPr lang="cs-CZ" sz="2400" dirty="0"/>
          </a:p>
        </p:txBody>
      </p:sp>
      <p:sp>
        <p:nvSpPr>
          <p:cNvPr id="2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164288" y="5229200"/>
            <a:ext cx="927720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24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164288" y="4509120"/>
            <a:ext cx="927720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25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164288" y="2348880"/>
            <a:ext cx="927720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8</a:t>
            </a:r>
            <a:endParaRPr lang="cs-CZ" sz="24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Základní uhlovodíky 	500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přiřaď k názvům uhlovodíků počet atomů uhlíku:</a:t>
            </a:r>
            <a:endParaRPr lang="cs-CZ" sz="28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627784" y="3068960"/>
            <a:ext cx="186409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dekan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627784" y="4509120"/>
            <a:ext cx="187203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butan</a:t>
            </a:r>
            <a:endParaRPr lang="cs-CZ" sz="2400" dirty="0"/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  <p:sp>
        <p:nvSpPr>
          <p:cNvPr id="12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627784" y="3789040"/>
            <a:ext cx="186409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err="1" smtClean="0"/>
              <a:t>methan</a:t>
            </a:r>
            <a:endParaRPr lang="cs-CZ" sz="2400" dirty="0"/>
          </a:p>
        </p:txBody>
      </p:sp>
      <p:sp>
        <p:nvSpPr>
          <p:cNvPr id="14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627784" y="2348880"/>
            <a:ext cx="186409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heptan</a:t>
            </a:r>
            <a:endParaRPr lang="cs-CZ" sz="2400" dirty="0"/>
          </a:p>
        </p:txBody>
      </p:sp>
      <p:sp>
        <p:nvSpPr>
          <p:cNvPr id="15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627784" y="5229200"/>
            <a:ext cx="187203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err="1" smtClean="0"/>
              <a:t>nonan</a:t>
            </a:r>
            <a:endParaRPr lang="cs-CZ" sz="2400" dirty="0"/>
          </a:p>
        </p:txBody>
      </p:sp>
      <p:sp>
        <p:nvSpPr>
          <p:cNvPr id="2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860032" y="3068960"/>
            <a:ext cx="927720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22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860032" y="3789040"/>
            <a:ext cx="927720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1</a:t>
            </a:r>
            <a:endParaRPr lang="cs-CZ" sz="2400" dirty="0"/>
          </a:p>
        </p:txBody>
      </p:sp>
      <p:sp>
        <p:nvSpPr>
          <p:cNvPr id="2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860032" y="5229200"/>
            <a:ext cx="927720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9</a:t>
            </a:r>
            <a:endParaRPr lang="cs-CZ" sz="2400" dirty="0"/>
          </a:p>
        </p:txBody>
      </p:sp>
      <p:sp>
        <p:nvSpPr>
          <p:cNvPr id="24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860032" y="4509120"/>
            <a:ext cx="927720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25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860032" y="2348880"/>
            <a:ext cx="927720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7</a:t>
            </a:r>
            <a:endParaRPr lang="cs-CZ" sz="24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</p:cSld>
  <p:clrMapOvr>
    <a:masterClrMapping/>
  </p:clrMapOvr>
  <p:transition/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2011</TotalTime>
  <Words>445</Words>
  <Application>Microsoft Office PowerPoint</Application>
  <PresentationFormat>Předvádění na obrazovce (4:3)</PresentationFormat>
  <Paragraphs>234</Paragraphs>
  <Slides>18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Cesta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test</dc:creator>
  <cp:lastModifiedBy>Dum</cp:lastModifiedBy>
  <cp:revision>50</cp:revision>
  <dcterms:created xsi:type="dcterms:W3CDTF">2012-09-03T12:17:39Z</dcterms:created>
  <dcterms:modified xsi:type="dcterms:W3CDTF">2013-02-09T14:47:54Z</dcterms:modified>
</cp:coreProperties>
</file>