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2" r:id="rId4"/>
    <p:sldId id="263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2A9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%C3%A1_n%C3%A1rodn%C3%AD_banka" TargetMode="External"/><Relationship Id="rId2" Type="http://schemas.openxmlformats.org/officeDocument/2006/relationships/hyperlink" Target="http://cs.wikipedia.org/wiki/%C4%8Cesko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48687759"/>
              </p:ext>
            </p:extLst>
          </p:nvPr>
        </p:nvGraphicFramePr>
        <p:xfrm>
          <a:off x="971600" y="1316906"/>
          <a:ext cx="7848872" cy="5077955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5486146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EU_62_A_sada 2_01_M_Finanční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trh_</a:t>
                      </a:r>
                      <a:r>
                        <a:rPr lang="cs-CZ" sz="1100" baseline="0" dirty="0" err="1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Pol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Jana 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Prezentace slouží k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seznámení  s pojmem finanční trh a jeho druhy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Finanční produkty/Finanční trh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- zvládat objasnění pojmů úspora a půjčka</a:t>
                      </a:r>
                    </a:p>
                    <a:p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Finanční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trh-soukromý,zprostředkovatelský,peníze, cenné papíry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4.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2. 2013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[1-2-2013]. Dostupné z URL: &lt;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http://office.microsoft.com&gt; </a:t>
                      </a:r>
                      <a:endParaRPr lang="cs-CZ" sz="1100" dirty="0" smtClean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[1-2-2013]. Dostupné z URL: &lt;http://cs.wikipedia.org/wiki/Finanční</a:t>
                      </a:r>
                      <a:r>
                        <a:rPr lang="cs-CZ" sz="1100" baseline="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trh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  <a:endParaRPr lang="cs-CZ" sz="11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</a:t>
            </a:r>
            <a:r>
              <a:rPr lang="cs-CZ" sz="6600" b="1" cap="none" dirty="0" smtClean="0">
                <a:ln/>
                <a:solidFill>
                  <a:srgbClr val="FF0000"/>
                </a:solidFill>
              </a:rPr>
              <a:t>Finanční trh</a:t>
            </a:r>
            <a:endParaRPr lang="cs-CZ" sz="66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TRH, </a:t>
            </a:r>
            <a:r>
              <a:rPr lang="cs-CZ" sz="3200" b="1" dirty="0" smtClean="0"/>
              <a:t>kde se obchoduje zejména </a:t>
            </a:r>
            <a:r>
              <a:rPr lang="cs-CZ" sz="3200" b="1" dirty="0" smtClean="0"/>
              <a:t>                       s </a:t>
            </a:r>
            <a:r>
              <a:rPr lang="cs-CZ" sz="3200" b="1" dirty="0" smtClean="0"/>
              <a:t>penězi, cennými papíry a finančními produkty</a:t>
            </a:r>
          </a:p>
          <a:p>
            <a:pPr algn="ctr">
              <a:buNone/>
            </a:pPr>
            <a:endParaRPr lang="cs-CZ" sz="3200" b="1" dirty="0" smtClean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3" name="Picture 2" descr="C:\Users\Poliačíková\AppData\Local\Microsoft\Windows\Temporary Internet Files\Content.IE5\GMIMM902\MP9003875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789040"/>
            <a:ext cx="3744416" cy="2671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2925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064896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</a:t>
            </a:r>
            <a:r>
              <a:rPr lang="cs-CZ" sz="6000" b="1" noProof="0" dirty="0" smtClean="0">
                <a:ln/>
                <a:solidFill>
                  <a:srgbClr val="FF0000"/>
                </a:solidFill>
              </a:rPr>
              <a:t>Finanční trh</a:t>
            </a:r>
            <a:endParaRPr kumimoji="0" lang="cs-CZ" sz="6000" b="1" i="0" u="none" strike="noStrike" kern="1200" cap="none" spc="300" normalizeH="0" baseline="0" noProof="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251520" y="1977574"/>
            <a:ext cx="8424936" cy="280692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cs-CZ" sz="2800" dirty="0" smtClean="0"/>
              <a:t>Pohyb peněz se uskutečňuje na finančním trhu. Zde se obchoduje s penězi, cennými papíry a produkty, které se penězi zabývají. Na finančním trhu nabízí volné finance ten, kdo je má, a na druhé straně se je snaží získat ten, kdo je potřebuje. Vše probíhá </a:t>
            </a:r>
            <a:r>
              <a:rPr lang="cs-CZ" sz="2800" dirty="0" smtClean="0"/>
              <a:t>     na </a:t>
            </a:r>
            <a:r>
              <a:rPr lang="cs-CZ" sz="2800" dirty="0" smtClean="0"/>
              <a:t>základě poptávky a nabídky, tak jako na trhu </a:t>
            </a:r>
            <a:r>
              <a:rPr lang="cs-CZ" sz="2800" dirty="0" smtClean="0"/>
              <a:t>                 s </a:t>
            </a:r>
            <a:r>
              <a:rPr lang="cs-CZ" sz="2800" dirty="0" smtClean="0"/>
              <a:t>ostatním zbožím.</a:t>
            </a:r>
          </a:p>
        </p:txBody>
      </p:sp>
      <p:pic>
        <p:nvPicPr>
          <p:cNvPr id="2050" name="Picture 2" descr="C:\Users\Poliačíková\AppData\Local\Microsoft\Windows\Temporary Internet Files\Content.IE5\DK55E954\MP9003875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4869160"/>
            <a:ext cx="2520280" cy="1797800"/>
          </a:xfrm>
          <a:prstGeom prst="rect">
            <a:avLst/>
          </a:prstGeom>
          <a:noFill/>
        </p:spPr>
      </p:pic>
      <p:pic>
        <p:nvPicPr>
          <p:cNvPr id="3" name="Picture 3" descr="C:\Users\Poliačíková\AppData\Local\Microsoft\Windows\Temporary Internet Files\Content.IE5\GMIMM902\MP90038752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869160"/>
            <a:ext cx="2520280" cy="179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</a:t>
            </a:r>
            <a:r>
              <a:rPr lang="cs-CZ" sz="4800" b="1" cap="none" dirty="0" smtClean="0">
                <a:ln/>
                <a:solidFill>
                  <a:srgbClr val="FF0000"/>
                </a:solidFill>
              </a:rPr>
              <a:t>Finanční trh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32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Na finančním trhu si můžeme koupit:</a:t>
            </a:r>
          </a:p>
          <a:p>
            <a:pPr marL="0" lvl="0" indent="0">
              <a:spcBef>
                <a:spcPts val="0"/>
              </a:spcBef>
              <a:buClrTx/>
              <a:buSzTx/>
              <a:buFont typeface="Arial" pitchFamily="34" charset="0"/>
              <a:buChar char="•"/>
            </a:pPr>
            <a:r>
              <a:rPr lang="cs-CZ" sz="4000" b="1" dirty="0" smtClean="0">
                <a:latin typeface="Calibri" pitchFamily="34" charset="0"/>
              </a:rPr>
              <a:t>finanční majetek(tvorba zisku)</a:t>
            </a:r>
          </a:p>
          <a:p>
            <a:pPr marL="0" lvl="0" indent="0">
              <a:spcBef>
                <a:spcPts val="0"/>
              </a:spcBef>
              <a:buClrTx/>
              <a:buSzTx/>
              <a:buFont typeface="Arial" pitchFamily="34" charset="0"/>
              <a:buChar char="•"/>
            </a:pPr>
            <a:r>
              <a:rPr lang="cs-CZ" sz="4000" b="1" dirty="0" smtClean="0">
                <a:latin typeface="Calibri" pitchFamily="34" charset="0"/>
              </a:rPr>
              <a:t>Produkty sloužící </a:t>
            </a:r>
            <a:r>
              <a:rPr lang="cs-CZ" sz="4000" b="1" dirty="0" smtClean="0">
                <a:latin typeface="Calibri" pitchFamily="34" charset="0"/>
              </a:rPr>
              <a:t>ke správě peněz, uložení peněz, půjčení peněz, </a:t>
            </a:r>
            <a:r>
              <a:rPr lang="cs-CZ" sz="4000" b="1" dirty="0" smtClean="0">
                <a:latin typeface="Calibri" pitchFamily="34" charset="0"/>
              </a:rPr>
              <a:t>                       k </a:t>
            </a:r>
            <a:r>
              <a:rPr lang="cs-CZ" sz="4000" b="1" dirty="0" smtClean="0">
                <a:latin typeface="Calibri" pitchFamily="34" charset="0"/>
              </a:rPr>
              <a:t>pojištění …..</a:t>
            </a:r>
          </a:p>
          <a:p>
            <a:pPr marL="0" lvl="0" indent="0">
              <a:spcBef>
                <a:spcPts val="0"/>
              </a:spcBef>
              <a:buClrTx/>
              <a:buSzTx/>
              <a:buFont typeface="Arial" pitchFamily="34" charset="0"/>
              <a:buChar char="•"/>
            </a:pPr>
            <a:endParaRPr lang="cs-CZ" sz="4000" dirty="0">
              <a:solidFill>
                <a:srgbClr val="000000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 </a:t>
            </a:r>
            <a:endParaRPr lang="cs-CZ" sz="4000" b="1" dirty="0" smtClean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1026" name="Picture 2" descr="C:\Users\Poliačíková\AppData\Local\Microsoft\Windows\Temporary Internet Files\Content.IE5\OYZB1C3I\MC9002343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4365104"/>
            <a:ext cx="2448272" cy="22768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234271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4800" b="1" cap="none" dirty="0" smtClean="0">
                <a:ln/>
                <a:solidFill>
                  <a:srgbClr val="FF0000"/>
                </a:solidFill>
              </a:rPr>
              <a:t>        Finanční trh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3200" dirty="0" smtClean="0">
                <a:solidFill>
                  <a:srgbClr val="000000"/>
                </a:solidFill>
                <a:latin typeface="Calibri" pitchFamily="34" charset="0"/>
              </a:rPr>
              <a:t>                   </a:t>
            </a: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Dělení finančního trhu:</a:t>
            </a:r>
          </a:p>
          <a:p>
            <a:pPr marL="0" lvl="0" indent="0">
              <a:spcBef>
                <a:spcPts val="0"/>
              </a:spcBef>
              <a:buClrTx/>
              <a:buSzTx/>
              <a:buFont typeface="Arial" pitchFamily="34" charset="0"/>
              <a:buChar char="•"/>
            </a:pPr>
            <a:r>
              <a:rPr lang="cs-CZ" sz="4000" b="1" dirty="0" smtClean="0">
                <a:latin typeface="Calibri" pitchFamily="34" charset="0"/>
              </a:rPr>
              <a:t>soukromý (platby probíhají mezi dvěma stranami)</a:t>
            </a:r>
          </a:p>
          <a:p>
            <a:pPr marL="0" lvl="0" indent="0">
              <a:spcBef>
                <a:spcPts val="0"/>
              </a:spcBef>
              <a:buClrTx/>
              <a:buSzTx/>
              <a:buFont typeface="Arial" pitchFamily="34" charset="0"/>
              <a:buChar char="•"/>
            </a:pPr>
            <a:r>
              <a:rPr lang="cs-CZ" sz="4000" b="1" dirty="0" smtClean="0">
                <a:latin typeface="Calibri" pitchFamily="34" charset="0"/>
              </a:rPr>
              <a:t>z</a:t>
            </a:r>
            <a:r>
              <a:rPr lang="cs-CZ" sz="4000" b="1" dirty="0" smtClean="0">
                <a:latin typeface="Calibri" pitchFamily="34" charset="0"/>
              </a:rPr>
              <a:t>prostředkovatelský (</a:t>
            </a:r>
            <a:r>
              <a:rPr lang="cs-CZ" sz="4000" b="1" dirty="0" smtClean="0">
                <a:latin typeface="Calibri" pitchFamily="34" charset="0"/>
              </a:rPr>
              <a:t>přesun financí probíhá přes zprostředkovatele- banky, pojišťovny, stavební spořitelny….)</a:t>
            </a:r>
            <a:r>
              <a:rPr lang="cs-CZ" sz="4000" dirty="0" smtClean="0"/>
              <a:t> </a:t>
            </a:r>
            <a:r>
              <a:rPr lang="cs-CZ" sz="4000" b="1" dirty="0" smtClean="0">
                <a:latin typeface="Calibri" pitchFamily="34" charset="0"/>
              </a:rPr>
              <a:t>Na tento trh v </a:t>
            </a:r>
            <a:r>
              <a:rPr lang="cs-CZ" sz="4000" b="1" dirty="0" smtClean="0">
                <a:latin typeface="Calibri" pitchFamily="34" charset="0"/>
                <a:hlinkClick r:id="rId2" tooltip="Česko"/>
              </a:rPr>
              <a:t>Česku</a:t>
            </a:r>
            <a:r>
              <a:rPr lang="cs-CZ" sz="4000" b="1" dirty="0" smtClean="0">
                <a:latin typeface="Calibri" pitchFamily="34" charset="0"/>
              </a:rPr>
              <a:t> dohlíží </a:t>
            </a:r>
            <a:r>
              <a:rPr lang="cs-CZ" sz="4000" b="1" dirty="0" smtClean="0">
                <a:latin typeface="Calibri" pitchFamily="34" charset="0"/>
                <a:hlinkClick r:id="rId3" tooltip="Česká národní banka"/>
              </a:rPr>
              <a:t>Česká národní banka</a:t>
            </a:r>
            <a:r>
              <a:rPr lang="cs-CZ" sz="4000" b="1" dirty="0" smtClean="0">
                <a:latin typeface="Calibri" pitchFamily="34" charset="0"/>
              </a:rPr>
              <a:t>.</a:t>
            </a:r>
            <a:endParaRPr lang="cs-CZ" sz="4000" b="1" dirty="0">
              <a:latin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/>
              <a:t> 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2050" name="Picture 2" descr="C:\Users\Poliačíková\AppData\Local\Microsoft\Windows\Temporary Internet Files\Content.IE5\YYZCGKQ3\MC9003380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5085184"/>
            <a:ext cx="1784909" cy="159471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61334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0000"/>
                </a:solidFill>
              </a:rPr>
              <a:t>Otázky a úkoly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latin typeface="Calibri" pitchFamily="34" charset="0"/>
              </a:rPr>
              <a:t>1. Co vše můžeme koupit </a:t>
            </a:r>
            <a:r>
              <a:rPr lang="cs-CZ" sz="4000" b="1" dirty="0" smtClean="0">
                <a:latin typeface="Calibri" pitchFamily="34" charset="0"/>
              </a:rPr>
              <a:t>                         na </a:t>
            </a:r>
            <a:r>
              <a:rPr lang="cs-CZ" sz="4000" b="1" dirty="0" smtClean="0">
                <a:latin typeface="Calibri" pitchFamily="34" charset="0"/>
              </a:rPr>
              <a:t>finančním trhu?</a:t>
            </a:r>
          </a:p>
          <a:p>
            <a:pPr algn="ctr">
              <a:buNone/>
            </a:pPr>
            <a:r>
              <a:rPr lang="cs-CZ" sz="4000" b="1" dirty="0" smtClean="0">
                <a:latin typeface="Calibri" pitchFamily="34" charset="0"/>
              </a:rPr>
              <a:t>2. Co se stane s cenou zboží, jestliže nabídka převýší poptávku?</a:t>
            </a:r>
          </a:p>
          <a:p>
            <a:pPr algn="ctr">
              <a:buNone/>
            </a:pPr>
            <a:r>
              <a:rPr lang="cs-CZ" sz="4000" b="1" dirty="0" smtClean="0">
                <a:latin typeface="Calibri" pitchFamily="34" charset="0"/>
              </a:rPr>
              <a:t>3. Uveď příklady institucí, které poskytují služby </a:t>
            </a:r>
            <a:r>
              <a:rPr lang="cs-CZ" sz="4000" b="1" dirty="0" smtClean="0">
                <a:latin typeface="Calibri" pitchFamily="34" charset="0"/>
              </a:rPr>
              <a:t>spojené                      </a:t>
            </a:r>
            <a:r>
              <a:rPr lang="cs-CZ" sz="4000" b="1" dirty="0" smtClean="0">
                <a:latin typeface="Calibri" pitchFamily="34" charset="0"/>
              </a:rPr>
              <a:t>s financemi.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86218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623</TotalTime>
  <Words>244</Words>
  <Application>Microsoft Office PowerPoint</Application>
  <PresentationFormat>Předvádění na obrazovce (4:3)</PresentationFormat>
  <Paragraphs>77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        Finanční trh</vt:lpstr>
      <vt:lpstr>Snímek 3</vt:lpstr>
      <vt:lpstr>           Finanční trh</vt:lpstr>
      <vt:lpstr>            Finanční trh</vt:lpstr>
      <vt:lpstr>    Otázky a úkoly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64</cp:revision>
  <dcterms:created xsi:type="dcterms:W3CDTF">2012-10-27T08:31:01Z</dcterms:created>
  <dcterms:modified xsi:type="dcterms:W3CDTF">2013-02-09T15:40:15Z</dcterms:modified>
</cp:coreProperties>
</file>