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D62A9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964B341-69D2-4FA7-8948-E26F2820B541}" type="datetimeFigureOut">
              <a:rPr lang="cs-CZ" smtClean="0"/>
              <a:pPr/>
              <a:t>9.2.2013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financni-produkty.cz/pujck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financni-produkty.cz/hypoteky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nancni-produkty.cz/stavebni-sporeni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www.financni-produkty.cz/leasing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nancni-produkty.cz/sporici-ucty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8687759"/>
              </p:ext>
            </p:extLst>
          </p:nvPr>
        </p:nvGraphicFramePr>
        <p:xfrm>
          <a:off x="971600" y="1316906"/>
          <a:ext cx="7848872" cy="5077955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5486146"/>
              </a:tblGrid>
              <a:tr h="4159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EU_62_A_sada 2_02_M_Finanční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produkty_</a:t>
                      </a:r>
                      <a:r>
                        <a:rPr lang="cs-CZ" sz="1100" baseline="0" dirty="0" err="1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Pol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Ing.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Jana Poliačíková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 slouží k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seznámení  s pojmem finanční produkt a kde jej můžeme pořídit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a její aplikace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Matematika/Finanční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gramotnost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Finanční produkty/Finanční trh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 zvládat objasnění pojmů úspora a půjčka</a:t>
                      </a:r>
                    </a:p>
                    <a:p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Finanční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produkty, důvody pořizování finančních produktů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4.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2. 2013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                       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[1-2-2013]. Dostupné z URL: &lt;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http://office.microsoft.com&gt; </a:t>
                      </a:r>
                      <a:endParaRPr lang="cs-CZ" sz="11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[1-2-2013]. Dostupné z URL: &lt;http:///www.</a:t>
                      </a:r>
                      <a:r>
                        <a:rPr lang="cs-CZ" sz="1100" dirty="0" err="1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financni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-produkty.</a:t>
                      </a:r>
                      <a:r>
                        <a:rPr lang="cs-CZ" sz="1100" dirty="0" err="1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cz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//&gt; </a:t>
                      </a:r>
                      <a:endParaRPr lang="cs-CZ" sz="11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</a:t>
            </a:r>
            <a:r>
              <a:rPr lang="cs-CZ" sz="4800" b="1" cap="none" dirty="0" smtClean="0">
                <a:ln/>
                <a:solidFill>
                  <a:srgbClr val="FF0000"/>
                </a:solidFill>
              </a:rPr>
              <a:t>Finanční produkty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   </a:t>
            </a:r>
            <a:endParaRPr lang="cs-CZ" sz="3200" b="1" dirty="0" smtClean="0"/>
          </a:p>
          <a:p>
            <a:pPr algn="ctr">
              <a:buNone/>
            </a:pPr>
            <a:r>
              <a:rPr lang="cs-CZ" sz="3200" b="1" dirty="0" smtClean="0"/>
              <a:t>„výrobek“ k požadovaným operacím </a:t>
            </a:r>
            <a:r>
              <a:rPr lang="cs-CZ" sz="3200" b="1" dirty="0" smtClean="0"/>
              <a:t>                  s </a:t>
            </a:r>
            <a:r>
              <a:rPr lang="cs-CZ" sz="3200" b="1" dirty="0" smtClean="0"/>
              <a:t>financemi - ke správě peněz, </a:t>
            </a:r>
            <a:r>
              <a:rPr lang="cs-CZ" sz="3200" b="1" dirty="0" smtClean="0"/>
              <a:t>                           k </a:t>
            </a:r>
            <a:r>
              <a:rPr lang="cs-CZ" sz="3200" b="1" dirty="0" smtClean="0"/>
              <a:t>navýšení peněz, k půjčkám peněz, </a:t>
            </a:r>
            <a:r>
              <a:rPr lang="cs-CZ" sz="3200" b="1" dirty="0" smtClean="0"/>
              <a:t>                 k </a:t>
            </a:r>
            <a:r>
              <a:rPr lang="cs-CZ" sz="3200" b="1" dirty="0" smtClean="0"/>
              <a:t>pojištění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1026" name="Picture 2" descr="C:\Users\Poliačíková\AppData\Local\Microsoft\Windows\Temporary Internet Files\Content.IE5\DK55E954\MC9002327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221088"/>
            <a:ext cx="3024336" cy="2453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064896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/>
                <a:solidFill>
                  <a:schemeClr val="accent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lang="cs-CZ" sz="6000" b="1" noProof="0" dirty="0" smtClean="0">
                <a:ln/>
                <a:solidFill>
                  <a:srgbClr val="FF0000"/>
                </a:solidFill>
              </a:rPr>
              <a:t>Finanční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produkty</a:t>
            </a:r>
            <a:endParaRPr kumimoji="0" lang="cs-CZ" sz="6000" b="1" i="0" u="none" strike="noStrike" kern="1200" cap="none" spc="300" normalizeH="0" baseline="0" noProof="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51520" y="1861924"/>
            <a:ext cx="8424936" cy="40811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</a:pPr>
            <a:r>
              <a:rPr lang="cs-CZ" sz="3200" dirty="0" smtClean="0"/>
              <a:t>Finanční produkty nabízejí banky i mnoho dalších institucí.</a:t>
            </a:r>
          </a:p>
          <a:p>
            <a:pPr>
              <a:lnSpc>
                <a:spcPct val="90000"/>
              </a:lnSpc>
            </a:pPr>
            <a:r>
              <a:rPr lang="cs-CZ" sz="3200" b="1" dirty="0" smtClean="0"/>
              <a:t>Příklady finančních produktů: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běžný účet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spořící účet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stavební spoření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hypotéka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leasing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/>
              <a:t>půjčka</a:t>
            </a:r>
          </a:p>
        </p:txBody>
      </p:sp>
      <p:pic>
        <p:nvPicPr>
          <p:cNvPr id="5" name="Picture 2" descr="C:\Users\Poliačíková\AppData\Local\Microsoft\Windows\Temporary Internet Files\Content.IE5\DK55E954\MC90044132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429000"/>
            <a:ext cx="324036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       </a:t>
            </a:r>
            <a:r>
              <a:rPr lang="cs-CZ" sz="4800" b="1" cap="none" dirty="0" smtClean="0">
                <a:ln/>
                <a:solidFill>
                  <a:srgbClr val="FF0000"/>
                </a:solidFill>
              </a:rPr>
              <a:t>Půjčka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3200" dirty="0" smtClean="0"/>
              <a:t>Na českém trhu lze nalézt několik typů </a:t>
            </a:r>
            <a:r>
              <a:rPr lang="cs-CZ" sz="3200" dirty="0" smtClean="0">
                <a:hlinkClick r:id="rId2"/>
              </a:rPr>
              <a:t>půjček</a:t>
            </a:r>
            <a:r>
              <a:rPr lang="cs-CZ" sz="3200" dirty="0" smtClean="0"/>
              <a:t> - nejspolehlivější jsou </a:t>
            </a:r>
            <a:r>
              <a:rPr lang="cs-CZ" sz="3200" b="1" dirty="0" smtClean="0"/>
              <a:t>bankovní půjčky</a:t>
            </a:r>
            <a:r>
              <a:rPr lang="cs-CZ" sz="3200" dirty="0" smtClean="0"/>
              <a:t>, dále pak </a:t>
            </a:r>
            <a:r>
              <a:rPr lang="cs-CZ" sz="3200" b="1" dirty="0" smtClean="0"/>
              <a:t>půjčky on-line, nebankovní půjčky a půjčky </a:t>
            </a:r>
            <a:r>
              <a:rPr lang="cs-CZ" sz="3200" b="1" dirty="0" smtClean="0"/>
              <a:t>                              bez </a:t>
            </a:r>
            <a:r>
              <a:rPr lang="cs-CZ" sz="3200" b="1" dirty="0" smtClean="0"/>
              <a:t>potvrzení o příjmu</a:t>
            </a:r>
            <a:r>
              <a:rPr lang="cs-CZ" sz="3200" dirty="0" smtClean="0"/>
              <a:t>. Nejrizikovější jsou pak </a:t>
            </a:r>
            <a:r>
              <a:rPr lang="cs-CZ" sz="3200" b="1" dirty="0" smtClean="0"/>
              <a:t>půjčky na směnku</a:t>
            </a:r>
            <a:r>
              <a:rPr lang="cs-CZ" sz="3200" dirty="0" smtClean="0"/>
              <a:t>. V tomto pořadí roste i výše úroků a riziko úvěru. </a:t>
            </a:r>
            <a:endParaRPr lang="cs-CZ" sz="40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3075" name="Picture 3" descr="C:\Users\Poliačíková\AppData\Local\Microsoft\Windows\Temporary Internet Files\Content.IE5\QM6F8EN1\MC9002339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958724"/>
            <a:ext cx="1775489" cy="18992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3427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4800" b="1" cap="none" dirty="0" smtClean="0">
                <a:ln/>
                <a:solidFill>
                  <a:srgbClr val="FF0000"/>
                </a:solidFill>
              </a:rPr>
              <a:t>           Hypotéka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3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3200" dirty="0" smtClean="0">
                <a:hlinkClick r:id="rId2"/>
              </a:rPr>
              <a:t>Hypotéky</a:t>
            </a:r>
            <a:r>
              <a:rPr lang="cs-CZ" sz="3200" dirty="0" smtClean="0"/>
              <a:t> jsou dlouhodobé půjčky, jejichž účelem je většinou pořízení bydlení. Za úvěr klient ručí nemovitostí na území ČR. Velmi často to bývá právě nemovitost, kterou si </a:t>
            </a:r>
            <a:r>
              <a:rPr lang="cs-CZ" sz="3200" dirty="0" smtClean="0"/>
              <a:t>             za </a:t>
            </a:r>
            <a:r>
              <a:rPr lang="cs-CZ" sz="3200" dirty="0" smtClean="0"/>
              <a:t>použití hypotéky kupujete. Splatnost hypoték je dlouhodobá, tj. </a:t>
            </a:r>
            <a:r>
              <a:rPr lang="cs-CZ" sz="3200" b="1" dirty="0" smtClean="0"/>
              <a:t>5 - 30 let</a:t>
            </a:r>
            <a:r>
              <a:rPr lang="cs-CZ" sz="3200" dirty="0" smtClean="0"/>
              <a:t>.</a:t>
            </a:r>
            <a:r>
              <a:rPr lang="cs-CZ" sz="3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cs-CZ" sz="40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4098" name="Picture 2" descr="C:\Users\Poliačíková\AppData\Local\Microsoft\Windows\Temporary Internet Files\Content.IE5\1BS38007\MC900290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5229200"/>
            <a:ext cx="2232248" cy="13202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1334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</a:t>
            </a:r>
            <a:r>
              <a:rPr lang="cs-CZ" sz="5400" b="1" cap="none" dirty="0" smtClean="0">
                <a:ln/>
                <a:solidFill>
                  <a:srgbClr val="FF0000"/>
                </a:solidFill>
              </a:rPr>
              <a:t>Stavební spoření</a:t>
            </a:r>
            <a:endParaRPr lang="cs-CZ" sz="54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sz="4000" dirty="0" smtClean="0">
                <a:hlinkClick r:id="rId2"/>
              </a:rPr>
              <a:t>Stavební spoření</a:t>
            </a:r>
            <a:r>
              <a:rPr lang="cs-CZ" sz="4000" dirty="0" smtClean="0"/>
              <a:t> je využíváno hlavně </a:t>
            </a:r>
            <a:r>
              <a:rPr lang="cs-CZ" sz="4000" dirty="0" smtClean="0"/>
              <a:t>                 pro </a:t>
            </a:r>
            <a:r>
              <a:rPr lang="cs-CZ" sz="4000" dirty="0" smtClean="0"/>
              <a:t>možnost získat levný úvěr </a:t>
            </a:r>
            <a:r>
              <a:rPr lang="cs-CZ" sz="4000" dirty="0" smtClean="0"/>
              <a:t>                          na </a:t>
            </a:r>
            <a:r>
              <a:rPr lang="cs-CZ" sz="4000" dirty="0" smtClean="0"/>
              <a:t>pořízení bydlení. Klient si určí cílovou částku, na kterou chce ve stavební spořitelně dosáhnout. Poté posílá splátky - buď v pravidelných měsíčních intervalech nebo nepravidelně nebo jednou za rok. K naspořené částce obdrží </a:t>
            </a:r>
            <a:r>
              <a:rPr lang="cs-CZ" sz="4000" b="1" dirty="0" smtClean="0"/>
              <a:t>10 % státní podporu</a:t>
            </a:r>
            <a:r>
              <a:rPr lang="cs-CZ" sz="4000" dirty="0" smtClean="0"/>
              <a:t> (max. 2 000 Kč). </a:t>
            </a:r>
            <a:endParaRPr lang="cs-CZ" sz="4000" b="1" dirty="0" smtClean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     </a:t>
            </a:r>
            <a:r>
              <a:rPr lang="cs-CZ" sz="5400" b="1" cap="none" dirty="0" smtClean="0">
                <a:ln/>
                <a:solidFill>
                  <a:srgbClr val="FF0000"/>
                </a:solidFill>
              </a:rPr>
              <a:t>Leasing</a:t>
            </a:r>
            <a:endParaRPr lang="cs-CZ" sz="54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000" dirty="0" smtClean="0">
                <a:hlinkClick r:id="rId2"/>
              </a:rPr>
              <a:t>Leasing</a:t>
            </a:r>
            <a:r>
              <a:rPr lang="cs-CZ" sz="4000" dirty="0" smtClean="0"/>
              <a:t> často slouží pro pořízení movitých věcí (automobil, zařízení, stroje). Váže se </a:t>
            </a:r>
            <a:r>
              <a:rPr lang="cs-CZ" sz="4000" dirty="0" smtClean="0"/>
              <a:t>                      na </a:t>
            </a:r>
            <a:r>
              <a:rPr lang="cs-CZ" sz="4000" dirty="0" smtClean="0"/>
              <a:t>financovaný předmět. </a:t>
            </a:r>
            <a:endParaRPr lang="cs-CZ" sz="4000" b="1" dirty="0" smtClean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5122" name="Picture 2" descr="C:\Users\Poliačíková\AppData\Local\Microsoft\Windows\Temporary Internet Files\Content.IE5\8HQIK733\MC9003792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653136"/>
            <a:ext cx="2468157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   </a:t>
            </a:r>
            <a:r>
              <a:rPr lang="cs-CZ" sz="5400" b="1" cap="none" dirty="0" smtClean="0">
                <a:ln/>
                <a:solidFill>
                  <a:srgbClr val="FF0000"/>
                </a:solidFill>
              </a:rPr>
              <a:t>Spořící účet</a:t>
            </a:r>
            <a:endParaRPr lang="cs-CZ" sz="54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4000" dirty="0" smtClean="0">
                <a:hlinkClick r:id="rId2"/>
              </a:rPr>
              <a:t>Spořící účty</a:t>
            </a:r>
            <a:r>
              <a:rPr lang="cs-CZ" sz="4000" dirty="0" smtClean="0"/>
              <a:t> nabízejí možnost, jak rozumně a bez rizika zhodnotit volné finanční prostředky. Spořící účty jsou speciálním typem účtů, které nabízí vysokou úrokovou sazbu (2,5 - 3 % ročně). Peníze jsou přitom prakticky okamžitě dostupné. </a:t>
            </a:r>
            <a:endParaRPr lang="cs-CZ" sz="4000" b="1" dirty="0" smtClean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 </a:t>
            </a:r>
            <a:r>
              <a:rPr lang="cs-CZ" sz="3600" b="1" cap="none" dirty="0" smtClean="0">
                <a:ln/>
                <a:solidFill>
                  <a:srgbClr val="FF0000"/>
                </a:solidFill>
              </a:rPr>
              <a:t>Důvody k pořizování </a:t>
            </a:r>
            <a:br>
              <a:rPr lang="cs-CZ" sz="3600" b="1" cap="none" dirty="0" smtClean="0">
                <a:ln/>
                <a:solidFill>
                  <a:srgbClr val="FF0000"/>
                </a:solidFill>
              </a:rPr>
            </a:br>
            <a:r>
              <a:rPr lang="cs-CZ" sz="3600" b="1" cap="none" dirty="0" smtClean="0">
                <a:ln/>
                <a:solidFill>
                  <a:srgbClr val="FF0000"/>
                </a:solidFill>
              </a:rPr>
              <a:t>         finančních produktů</a:t>
            </a:r>
            <a:endParaRPr lang="cs-CZ" sz="36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snadnější správa peněz</a:t>
            </a:r>
          </a:p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vytvoření zisku</a:t>
            </a:r>
          </a:p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půjčka peněz v případě potřeby</a:t>
            </a:r>
          </a:p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zmírnění následku náhlé události(pojištění)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smtClean="0">
                <a:ln/>
                <a:solidFill>
                  <a:srgbClr val="FFFF00"/>
                </a:solidFill>
              </a:rPr>
              <a:t>    </a:t>
            </a:r>
            <a:r>
              <a:rPr lang="cs-CZ" sz="5400" b="1" cap="none" smtClean="0">
                <a:ln/>
                <a:solidFill>
                  <a:srgbClr val="FF0000"/>
                </a:solidFill>
              </a:rPr>
              <a:t>Otázky </a:t>
            </a:r>
            <a:r>
              <a:rPr lang="cs-CZ" sz="5400" b="1" cap="none" dirty="0" smtClean="0">
                <a:ln/>
                <a:solidFill>
                  <a:srgbClr val="FF0000"/>
                </a:solidFill>
              </a:rPr>
              <a:t>a úkoly</a:t>
            </a:r>
            <a:endParaRPr lang="cs-CZ" sz="54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1. Co můžeme udělat s přebytečnými penězi?</a:t>
            </a:r>
          </a:p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2. K čemu slouží finanční produkty?</a:t>
            </a:r>
          </a:p>
          <a:p>
            <a:pPr algn="ctr">
              <a:buFontTx/>
              <a:buChar char="-"/>
            </a:pPr>
            <a:r>
              <a:rPr lang="cs-CZ" sz="4000" b="1" dirty="0" smtClean="0">
                <a:latin typeface="Calibri" pitchFamily="34" charset="0"/>
              </a:rPr>
              <a:t>3. Co bys koupil k tvorbě zisku?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6146" name="Picture 2" descr="C:\Users\Poliačíková\AppData\Local\Microsoft\Windows\Temporary Internet Files\Content.IE5\P0PF1RSO\MP9001777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797152"/>
            <a:ext cx="3657600" cy="17008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652</TotalTime>
  <Words>361</Words>
  <Application>Microsoft Office PowerPoint</Application>
  <PresentationFormat>Předvádění na obrazovce (4:3)</PresentationFormat>
  <Paragraphs>101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        Finanční produkty</vt:lpstr>
      <vt:lpstr>Snímek 3</vt:lpstr>
      <vt:lpstr>               Půjčka</vt:lpstr>
      <vt:lpstr>               Hypotéka</vt:lpstr>
      <vt:lpstr>       Stavební spoření</vt:lpstr>
      <vt:lpstr>            Leasing</vt:lpstr>
      <vt:lpstr>          Spořící účet</vt:lpstr>
      <vt:lpstr>        Důvody k pořizování           finančních produktů</vt:lpstr>
      <vt:lpstr>        Otázky a úkoly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Dum</cp:lastModifiedBy>
  <cp:revision>67</cp:revision>
  <dcterms:created xsi:type="dcterms:W3CDTF">2012-10-27T08:31:01Z</dcterms:created>
  <dcterms:modified xsi:type="dcterms:W3CDTF">2013-02-09T15:44:13Z</dcterms:modified>
</cp:coreProperties>
</file>