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2A9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964B341-69D2-4FA7-8948-E26F2820B541}" type="datetimeFigureOut">
              <a:rPr lang="cs-CZ" smtClean="0"/>
              <a:pPr/>
              <a:t>2.2.2013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822B84A-54D4-4FD0-8AAC-0D820DC336A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0648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48687759"/>
              </p:ext>
            </p:extLst>
          </p:nvPr>
        </p:nvGraphicFramePr>
        <p:xfrm>
          <a:off x="971600" y="1240910"/>
          <a:ext cx="7848872" cy="4979892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2362726"/>
                <a:gridCol w="5486146"/>
              </a:tblGrid>
              <a:tr h="415993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EU_62_A_sada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2_03_M_Úspory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a půjčky jednotlivce_</a:t>
                      </a:r>
                      <a:r>
                        <a:rPr lang="cs-CZ" sz="1100" baseline="0" dirty="0" err="1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Pol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81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Ing.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Jana Poliačíková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9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Prezentace slouží k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seznámení  s 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pojmy, které souvisí s úsporami a půjčkami jednotlivců</a:t>
                      </a:r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Vzdělávací oblast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a její aplikace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Matematika/Finanční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gramotnost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Tematická oblast/téma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Finanční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produkty/Úspory a půjčky</a:t>
                      </a: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Výsledky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- zvládat objasnění pojmů úspora a půjčka</a:t>
                      </a:r>
                    </a:p>
                    <a:p>
                      <a:endParaRPr kumimoji="0" lang="cs-CZ" sz="1100" kern="1200" dirty="0" smtClean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1995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Spoření, úspora, úrok, půjčka, dluh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PPT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vzdělávání,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1.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ročník Praktické školy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dvouleté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Datum: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6.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2. 2013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                       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Třída: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I.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PRŠ </a:t>
                      </a: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5426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[</a:t>
                      </a:r>
                      <a:r>
                        <a:rPr lang="cs-CZ" sz="1100" dirty="0" smtClean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online]. [1-2-2013]. Dostupné z URL: &lt;</a:t>
                      </a:r>
                      <a:r>
                        <a:rPr lang="cs-CZ" sz="1100" dirty="0"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http://office.microsoft.com&gt; </a:t>
                      </a:r>
                      <a:endParaRPr lang="cs-CZ" sz="1100" dirty="0" smtClean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</a:t>
            </a:r>
            <a:r>
              <a:rPr lang="cs-CZ" sz="5400" b="1" cap="none" dirty="0" smtClean="0">
                <a:ln/>
                <a:solidFill>
                  <a:srgbClr val="FF0000"/>
                </a:solidFill>
              </a:rPr>
              <a:t>Úspory a půjčky</a:t>
            </a:r>
            <a:endParaRPr lang="cs-CZ" sz="54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   </a:t>
            </a:r>
            <a:r>
              <a:rPr lang="cs-CZ" sz="3200" b="1" dirty="0" smtClean="0"/>
              <a:t>Každý člověk má různé potřeby, které se snaží uspokojovat. K uspokojování potřeb slouží předměty a služby. </a:t>
            </a:r>
          </a:p>
          <a:p>
            <a:pPr algn="ctr">
              <a:buNone/>
            </a:pPr>
            <a:r>
              <a:rPr lang="cs-CZ" sz="3200" b="1" dirty="0" smtClean="0"/>
              <a:t>K tomu potřebujeme </a:t>
            </a:r>
          </a:p>
          <a:p>
            <a:pPr algn="ctr">
              <a:buNone/>
            </a:pPr>
            <a:r>
              <a:rPr lang="cs-CZ" sz="3200" b="1" dirty="0" smtClean="0"/>
              <a:t>peníze.</a:t>
            </a:r>
            <a:endParaRPr lang="cs-CZ" sz="3200" b="1" dirty="0" smtClean="0"/>
          </a:p>
          <a:p>
            <a:pPr algn="ctr">
              <a:buNone/>
            </a:pPr>
            <a:endParaRPr lang="cs-CZ" sz="32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1026" name="Picture 2" descr="C:\Users\Poliačíková\AppData\Local\Microsoft\Windows\Temporary Internet Files\Content.IE5\P0PF1RSO\MP90042366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717032"/>
            <a:ext cx="1921150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260648"/>
            <a:ext cx="8064896" cy="9361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/>
                <a:solidFill>
                  <a:schemeClr val="accent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</a:t>
            </a:r>
            <a:r>
              <a:rPr kumimoji="0" lang="cs-CZ" sz="4400" b="1" i="0" u="none" strike="noStrike" kern="1200" cap="none" spc="0" normalizeH="0" baseline="0" noProof="0" dirty="0" smtClean="0">
                <a:ln/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Úspory</a:t>
            </a:r>
            <a:r>
              <a:rPr kumimoji="0" lang="cs-CZ" sz="4400" b="1" i="0" u="none" strike="noStrike" kern="1200" cap="none" spc="0" normalizeH="0" noProof="0" dirty="0" smtClean="0">
                <a:ln/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půjčky</a:t>
            </a:r>
            <a:endParaRPr kumimoji="0" lang="cs-CZ" sz="6000" b="1" i="0" u="none" strike="noStrike" kern="1200" cap="none" spc="300" normalizeH="0" baseline="0" noProof="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51520" y="2171473"/>
            <a:ext cx="8424936" cy="24191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</a:pPr>
            <a:r>
              <a:rPr lang="cs-CZ" sz="2800" dirty="0" smtClean="0"/>
              <a:t>Pokud nemám dostatek financí k tomu, abych si mohl pořídit něco, co chci, mám následující možnosti: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dirty="0" smtClean="0"/>
              <a:t>spoření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dirty="0" smtClean="0"/>
              <a:t>snížím své  výdaje</a:t>
            </a:r>
          </a:p>
          <a:p>
            <a:pPr>
              <a:lnSpc>
                <a:spcPct val="90000"/>
              </a:lnSpc>
              <a:buFont typeface="Wingdings" pitchFamily="2" charset="2"/>
              <a:buChar char="q"/>
            </a:pPr>
            <a:r>
              <a:rPr lang="cs-CZ" sz="2800" dirty="0" smtClean="0"/>
              <a:t>půjčím si</a:t>
            </a:r>
            <a:endParaRPr lang="cs-CZ" sz="2800" dirty="0" smtClean="0"/>
          </a:p>
        </p:txBody>
      </p:sp>
      <p:pic>
        <p:nvPicPr>
          <p:cNvPr id="5" name="Picture 2" descr="C:\Users\Poliačíková\AppData\Local\Microsoft\Windows\Temporary Internet Files\Content.IE5\8HQIK733\MP9004088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3140968"/>
            <a:ext cx="3501008" cy="3501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>      </a:t>
            </a:r>
            <a:r>
              <a:rPr lang="cs-CZ" sz="4800" b="1" cap="none" dirty="0" smtClean="0">
                <a:ln/>
                <a:solidFill>
                  <a:srgbClr val="FF0000"/>
                </a:solidFill>
              </a:rPr>
              <a:t>Úspory a půjčky</a:t>
            </a:r>
            <a:endParaRPr lang="cs-CZ" sz="48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Spoření: </a:t>
            </a:r>
            <a:r>
              <a:rPr lang="cs-CZ" sz="2800" b="1" dirty="0" smtClean="0">
                <a:latin typeface="Calibri" pitchFamily="34" charset="0"/>
              </a:rPr>
              <a:t>ukládání určité částky peněz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2800" b="1" dirty="0" smtClean="0">
              <a:latin typeface="Calibri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Úspora: </a:t>
            </a:r>
            <a:r>
              <a:rPr lang="cs-CZ" sz="2800" b="1" dirty="0" smtClean="0">
                <a:latin typeface="Calibri" pitchFamily="34" charset="0"/>
              </a:rPr>
              <a:t>částka peněz, které jsme naspořili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2800" b="1" dirty="0" smtClean="0">
              <a:latin typeface="Calibri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Úrok: </a:t>
            </a:r>
            <a:r>
              <a:rPr lang="cs-CZ" sz="2800" b="1" dirty="0" smtClean="0">
                <a:latin typeface="Calibri" pitchFamily="34" charset="0"/>
              </a:rPr>
              <a:t>odměna za půjčení peněz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2800" b="1" dirty="0" smtClean="0">
              <a:latin typeface="Calibri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Půjčka: </a:t>
            </a:r>
            <a:r>
              <a:rPr lang="cs-CZ" sz="2800" b="1" dirty="0" smtClean="0">
                <a:latin typeface="Calibri" pitchFamily="34" charset="0"/>
              </a:rPr>
              <a:t>peníze získané od osoby nebo banky s tím, že je musíme vrátit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cs-CZ" sz="2800" b="1" dirty="0" smtClean="0">
              <a:latin typeface="Calibri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</a:rPr>
              <a:t>Dluh: </a:t>
            </a:r>
            <a:r>
              <a:rPr lang="cs-CZ" sz="2800" b="1" dirty="0" smtClean="0">
                <a:latin typeface="Calibri" pitchFamily="34" charset="0"/>
              </a:rPr>
              <a:t>vypůjčené peníze navýšené o úrok</a:t>
            </a:r>
            <a:endParaRPr lang="cs-CZ" sz="2800" b="1" dirty="0" smtClean="0">
              <a:latin typeface="Calibri" pitchFamily="34" charset="0"/>
            </a:endParaRPr>
          </a:p>
          <a:p>
            <a:pPr marL="0" lvl="0" indent="0">
              <a:spcBef>
                <a:spcPts val="0"/>
              </a:spcBef>
              <a:buClrTx/>
              <a:buSzTx/>
              <a:buFont typeface="Arial" pitchFamily="34" charset="0"/>
              <a:buChar char="•"/>
            </a:pPr>
            <a:endParaRPr lang="cs-CZ" sz="2800" dirty="0">
              <a:solidFill>
                <a:srgbClr val="000000"/>
              </a:solidFill>
              <a:latin typeface="Calibri" pitchFamily="34" charset="0"/>
            </a:endParaRPr>
          </a:p>
          <a:p>
            <a:pPr algn="ctr">
              <a:buNone/>
            </a:pPr>
            <a:r>
              <a:rPr lang="cs-CZ" sz="2800" b="1" dirty="0" smtClean="0">
                <a:solidFill>
                  <a:srgbClr val="FF0000"/>
                </a:solidFill>
              </a:rPr>
              <a:t>   </a:t>
            </a:r>
            <a:endParaRPr lang="cs-CZ" sz="2800" b="1" dirty="0" smtClean="0"/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3074" name="Picture 2" descr="C:\Users\Poliačíková\AppData\Local\Microsoft\Windows\Temporary Internet Files\Content.IE5\QM6F8EN1\MC9004419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2420888"/>
            <a:ext cx="1914746" cy="2304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3427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4800" b="1" cap="none" dirty="0" smtClean="0">
                <a:ln/>
                <a:solidFill>
                  <a:srgbClr val="FF0000"/>
                </a:solidFill>
              </a:rPr>
              <a:t>        </a:t>
            </a:r>
            <a:r>
              <a:rPr lang="cs-CZ" sz="4800" b="1" cap="none" dirty="0" smtClean="0">
                <a:ln/>
                <a:solidFill>
                  <a:srgbClr val="FF0000"/>
                </a:solidFill>
              </a:rPr>
              <a:t>Otázky a úkoly</a:t>
            </a:r>
            <a:endParaRPr lang="cs-CZ" sz="48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4000" b="1" dirty="0" smtClean="0">
                <a:latin typeface="Calibri" pitchFamily="34" charset="0"/>
              </a:rPr>
              <a:t>1. Jak hospodaříš ty se svými penězi?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4000" b="1" dirty="0" smtClean="0">
                <a:latin typeface="Calibri" pitchFamily="34" charset="0"/>
              </a:rPr>
              <a:t>2. Jak se nazývá odměna pro toho, kdo nám půjčil peníze?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4000" b="1" dirty="0" smtClean="0">
                <a:latin typeface="Calibri" pitchFamily="34" charset="0"/>
              </a:rPr>
              <a:t>3. Kde můžeme zažádat o půjčku?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cs-CZ" sz="4000" b="1" dirty="0" smtClean="0">
                <a:latin typeface="Calibri" pitchFamily="34" charset="0"/>
              </a:rPr>
              <a:t>4. Je půjčka vhodná při řešení nedostatku peněz?</a:t>
            </a:r>
            <a:endParaRPr lang="cs-CZ" sz="4000" b="1" dirty="0">
              <a:latin typeface="Calibri" pitchFamily="34" charset="0"/>
            </a:endParaRPr>
          </a:p>
          <a:p>
            <a:pPr algn="ctr">
              <a:buNone/>
            </a:pPr>
            <a:r>
              <a:rPr lang="cs-CZ" sz="4000" b="1" dirty="0" smtClean="0"/>
              <a:t>   </a:t>
            </a: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  <p:pic>
        <p:nvPicPr>
          <p:cNvPr id="4098" name="Picture 2" descr="C:\Users\Poliačíková\AppData\Local\Microsoft\Windows\Temporary Internet Files\Content.IE5\1BS38007\MP900403063[1].jpg"/>
          <p:cNvPicPr>
            <a:picLocks noChangeAspect="1" noChangeArrowheads="1"/>
          </p:cNvPicPr>
          <p:nvPr/>
        </p:nvPicPr>
        <p:blipFill>
          <a:blip r:embed="rId2" cstate="print"/>
          <a:srcRect r="43224"/>
          <a:stretch>
            <a:fillRect/>
          </a:stretch>
        </p:blipFill>
        <p:spPr bwMode="auto">
          <a:xfrm>
            <a:off x="6948264" y="4725144"/>
            <a:ext cx="1512168" cy="17819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1334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560840" cy="1143000"/>
          </a:xfrm>
          <a:solidFill>
            <a:schemeClr val="accent1">
              <a:lumMod val="40000"/>
              <a:lumOff val="60000"/>
            </a:schemeClr>
          </a:solidFill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FF00"/>
                </a:solidFill>
              </a:rPr>
              <a:t/>
            </a:r>
            <a:br>
              <a:rPr lang="cs-CZ" sz="6600" b="1" cap="none" dirty="0" smtClean="0">
                <a:ln/>
                <a:solidFill>
                  <a:srgbClr val="FFFF00"/>
                </a:solidFill>
              </a:rPr>
            </a:br>
            <a:r>
              <a:rPr lang="cs-CZ" sz="6600" b="1" cap="none" dirty="0" smtClean="0">
                <a:ln/>
                <a:solidFill>
                  <a:srgbClr val="FF0000"/>
                </a:solidFill>
              </a:rPr>
              <a:t>Otázky a úkoly</a:t>
            </a:r>
            <a:endParaRPr lang="cs-CZ" sz="4800" b="1" cap="none" dirty="0">
              <a:ln/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467544" y="2132856"/>
            <a:ext cx="8229600" cy="4572000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000" b="1" dirty="0" smtClean="0">
                <a:solidFill>
                  <a:srgbClr val="FF0000"/>
                </a:solidFill>
                <a:latin typeface="Calibri" pitchFamily="34" charset="0"/>
              </a:rPr>
              <a:t>Pokus se rozdělit uvedené potřeby na zbytné a nezbytné: </a:t>
            </a:r>
            <a:r>
              <a:rPr lang="cs-CZ" sz="4000" b="1" dirty="0" smtClean="0">
                <a:latin typeface="Calibri" pitchFamily="34" charset="0"/>
              </a:rPr>
              <a:t>potřeba spát, používat moderní telefon, číst časopisy, potřeba přátelství, mlsat, poslouchat mp3, používat tablet, jíst zeleninu, potřeba oblékat se do značkových věcí</a:t>
            </a:r>
            <a:endParaRPr lang="cs-CZ" sz="4000" b="1" dirty="0" smtClean="0">
              <a:latin typeface="Calibri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2132856"/>
            <a:ext cx="49685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pPr>
              <a:buFont typeface="Wingdings" pitchFamily="2" charset="2"/>
              <a:buChar char="Ø"/>
            </a:pPr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86218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663</TotalTime>
  <Words>230</Words>
  <Application>Microsoft Office PowerPoint</Application>
  <PresentationFormat>Předvádění na obrazovce (4:3)</PresentationFormat>
  <Paragraphs>86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Snímek 1</vt:lpstr>
      <vt:lpstr>        Úspory a půjčky</vt:lpstr>
      <vt:lpstr>Snímek 3</vt:lpstr>
      <vt:lpstr>           Úspory a půjčky</vt:lpstr>
      <vt:lpstr>            Otázky a úkoly</vt:lpstr>
      <vt:lpstr>    Otázky a úkoly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Poliačíková</cp:lastModifiedBy>
  <cp:revision>68</cp:revision>
  <dcterms:created xsi:type="dcterms:W3CDTF">2012-10-27T08:31:01Z</dcterms:created>
  <dcterms:modified xsi:type="dcterms:W3CDTF">2013-02-02T20:24:40Z</dcterms:modified>
</cp:coreProperties>
</file>