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72" r:id="rId5"/>
    <p:sldId id="273" r:id="rId6"/>
    <p:sldId id="258" r:id="rId7"/>
    <p:sldId id="259" r:id="rId8"/>
    <p:sldId id="260" r:id="rId9"/>
    <p:sldId id="263" r:id="rId10"/>
    <p:sldId id="268" r:id="rId11"/>
    <p:sldId id="271" r:id="rId12"/>
    <p:sldId id="269" r:id="rId13"/>
    <p:sldId id="265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l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l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l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cover dir="l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cover dir="l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66FEDA26-6DF6-411C-9E69-4C0819EF8CE8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2266547-CB44-4249-97D3-8DC4060573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over dir="l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endro.mojzisek.cz/m_stepov.php" TargetMode="External"/><Relationship Id="rId2" Type="http://schemas.openxmlformats.org/officeDocument/2006/relationships/hyperlink" Target="http://cs.wikipedia.org/wiki/Soubor:Roubov%C3%A1n%C3%AD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abecedazahrady.dama.cz/clanek/jarni-roubovani-jabloni-a-dalsich-ovocnych-drevin" TargetMode="External"/><Relationship Id="rId4" Type="http://schemas.openxmlformats.org/officeDocument/2006/relationships/hyperlink" Target="http://www.jaktak.cz/jak-roubovat-ovocne-strom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4019"/>
                <a:gridCol w="4566821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Pě9 - 10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9.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svět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práce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Pěstitelství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Ovocnictví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Způsoby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roubování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 seznamuje žáky </a:t>
            </a:r>
            <a:r>
              <a:rPr lang="cs-CZ" sz="2800" dirty="0" smtClean="0"/>
              <a:t>                  s </a:t>
            </a:r>
            <a:r>
              <a:rPr lang="cs-CZ" sz="2800" dirty="0" smtClean="0"/>
              <a:t>různými způsoby roubování</a:t>
            </a:r>
          </a:p>
          <a:p>
            <a:r>
              <a:rPr lang="cs-CZ" sz="2800" dirty="0" smtClean="0"/>
              <a:t>Kopulace, roubování za kůru, roubování </a:t>
            </a:r>
            <a:r>
              <a:rPr lang="cs-CZ" sz="2800" dirty="0" smtClean="0"/>
              <a:t>           na </a:t>
            </a:r>
            <a:r>
              <a:rPr lang="cs-CZ" sz="2800" dirty="0" smtClean="0"/>
              <a:t>kozí nožku,  sedélkování, jazýčkové družení</a:t>
            </a:r>
            <a:endParaRPr lang="cs-CZ" sz="2800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2081208"/>
          </a:xfrm>
        </p:spPr>
        <p:txBody>
          <a:bodyPr>
            <a:noAutofit/>
          </a:bodyPr>
          <a:lstStyle/>
          <a:p>
            <a:pPr algn="l"/>
            <a:r>
              <a:rPr lang="cs-CZ" sz="8000" dirty="0" smtClean="0"/>
              <a:t>Způsoby roubování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 descr="skenovat0003.jpg"/>
          <p:cNvPicPr>
            <a:picLocks noChangeAspect="1"/>
          </p:cNvPicPr>
          <p:nvPr/>
        </p:nvPicPr>
        <p:blipFill>
          <a:blip r:embed="rId2" cstate="print"/>
          <a:srcRect l="4157" t="7291" r="54298" b="42708"/>
          <a:stretch>
            <a:fillRect/>
          </a:stretch>
        </p:blipFill>
        <p:spPr>
          <a:xfrm rot="5400000">
            <a:off x="2229429" y="1485291"/>
            <a:ext cx="3970761" cy="65722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roubování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88319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Jednotlivé varianty se liší tvarem spoje</a:t>
            </a:r>
          </a:p>
          <a:p>
            <a:r>
              <a:rPr lang="cs-CZ" dirty="0" smtClean="0"/>
              <a:t>Společný je </a:t>
            </a:r>
            <a:r>
              <a:rPr lang="cs-CZ" b="1" dirty="0" smtClean="0"/>
              <a:t>způsob ošetření spojovaného místa</a:t>
            </a:r>
            <a:r>
              <a:rPr lang="cs-CZ" dirty="0" smtClean="0"/>
              <a:t>, který spočívá v upevnění spoje ovázáním lýkem nebo PE páskou </a:t>
            </a:r>
            <a:r>
              <a:rPr lang="cs-CZ" dirty="0" smtClean="0"/>
              <a:t>                               a </a:t>
            </a:r>
            <a:r>
              <a:rPr lang="cs-CZ" dirty="0" smtClean="0"/>
              <a:t>zamazání  ran </a:t>
            </a:r>
            <a:r>
              <a:rPr lang="cs-CZ" dirty="0" err="1" smtClean="0"/>
              <a:t>štěpařským</a:t>
            </a:r>
            <a:r>
              <a:rPr lang="cs-CZ" dirty="0" smtClean="0"/>
              <a:t> voskem</a:t>
            </a:r>
          </a:p>
          <a:p>
            <a:r>
              <a:rPr lang="cs-CZ" dirty="0" smtClean="0"/>
              <a:t>V chladnějším období využijeme vosk tekutý</a:t>
            </a:r>
          </a:p>
          <a:p>
            <a:r>
              <a:rPr lang="cs-CZ" b="1" dirty="0" smtClean="0"/>
              <a:t>Dodržení hygieny práce = prevence </a:t>
            </a:r>
            <a:r>
              <a:rPr lang="cs-CZ" b="1" dirty="0" smtClean="0"/>
              <a:t>                  proti </a:t>
            </a:r>
            <a:r>
              <a:rPr lang="cs-CZ" b="1" dirty="0" smtClean="0"/>
              <a:t>přenosu viróz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roubování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Řezy</a:t>
            </a:r>
            <a:r>
              <a:rPr lang="cs-CZ" dirty="0" smtClean="0"/>
              <a:t> na podnožích i roubech </a:t>
            </a:r>
            <a:r>
              <a:rPr lang="cs-CZ" b="1" dirty="0" smtClean="0"/>
              <a:t>mají být co nejpřesnější</a:t>
            </a:r>
          </a:p>
          <a:p>
            <a:r>
              <a:rPr lang="cs-CZ" dirty="0" smtClean="0"/>
              <a:t>Pracujeme s dobře nabroušeným(!) roubovacím nožem </a:t>
            </a:r>
          </a:p>
          <a:p>
            <a:r>
              <a:rPr lang="cs-CZ" dirty="0" smtClean="0"/>
              <a:t>Pro srůst je důležitý těsný styk, aby vrstvy kambia (dělivého pletiva pod kůrou) </a:t>
            </a:r>
            <a:r>
              <a:rPr lang="cs-CZ" dirty="0" smtClean="0"/>
              <a:t>                 v </a:t>
            </a:r>
            <a:r>
              <a:rPr lang="cs-CZ" dirty="0" smtClean="0"/>
              <a:t>místě řezů k sobě těsně přiléhala</a:t>
            </a:r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Způsoby roubování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>
              <a:defRPr/>
            </a:pPr>
            <a:r>
              <a:rPr lang="cs-CZ" b="1" dirty="0" smtClean="0"/>
              <a:t>Kopulace</a:t>
            </a:r>
            <a:r>
              <a:rPr lang="cs-CZ" dirty="0" smtClean="0"/>
              <a:t> se provádí, pokud jsou podnož a roub stejně silné</a:t>
            </a:r>
          </a:p>
          <a:p>
            <a:pPr>
              <a:defRPr/>
            </a:pPr>
            <a:r>
              <a:rPr lang="cs-CZ" dirty="0" smtClean="0"/>
              <a:t>Je třeba, aby </a:t>
            </a:r>
            <a:r>
              <a:rPr lang="cs-CZ" b="1" dirty="0" smtClean="0"/>
              <a:t>podnož i roub byly stejně silné</a:t>
            </a:r>
            <a:r>
              <a:rPr lang="cs-CZ" dirty="0" smtClean="0"/>
              <a:t> a povedl se na nich </a:t>
            </a:r>
            <a:r>
              <a:rPr lang="cs-CZ" b="1" dirty="0" smtClean="0"/>
              <a:t>stejně dlouhý šikmý řez</a:t>
            </a:r>
            <a:r>
              <a:rPr lang="cs-CZ" dirty="0" smtClean="0"/>
              <a:t>, aby na sebe dobře přiléhaly.</a:t>
            </a:r>
          </a:p>
          <a:p>
            <a:pPr>
              <a:defRPr/>
            </a:pPr>
            <a:r>
              <a:rPr lang="cs-CZ" dirty="0" smtClean="0"/>
              <a:t>Pak se jen na sebe přiloží, sváží k sobě </a:t>
            </a:r>
            <a:r>
              <a:rPr lang="cs-CZ" dirty="0" smtClean="0"/>
              <a:t>              a </a:t>
            </a:r>
            <a:r>
              <a:rPr lang="cs-CZ" dirty="0" smtClean="0"/>
              <a:t>případně zamáznou voskem.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1399032"/>
          </a:xfrm>
        </p:spPr>
        <p:txBody>
          <a:bodyPr/>
          <a:lstStyle/>
          <a:p>
            <a:r>
              <a:rPr lang="cs-CZ" b="1" dirty="0" smtClean="0"/>
              <a:t>Kopulace</a:t>
            </a:r>
          </a:p>
        </p:txBody>
      </p:sp>
      <p:sp>
        <p:nvSpPr>
          <p:cNvPr id="10244" name="Obdélník 4"/>
          <p:cNvSpPr>
            <a:spLocks noChangeArrowheads="1"/>
          </p:cNvSpPr>
          <p:nvPr/>
        </p:nvSpPr>
        <p:spPr bwMode="auto">
          <a:xfrm>
            <a:off x="357158" y="1357298"/>
            <a:ext cx="828678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3200" dirty="0" smtClean="0">
                <a:latin typeface="+mn-lt"/>
              </a:rPr>
              <a:t>stejně </a:t>
            </a:r>
            <a:r>
              <a:rPr lang="cs-CZ" sz="3200" dirty="0">
                <a:latin typeface="+mn-lt"/>
              </a:rPr>
              <a:t>dlouhý šikmý řez roubu a podnože </a:t>
            </a:r>
            <a:r>
              <a:rPr lang="cs-CZ" sz="3200" dirty="0" smtClean="0">
                <a:latin typeface="+mn-lt"/>
              </a:rPr>
              <a:t>přiložíme </a:t>
            </a:r>
            <a:r>
              <a:rPr lang="cs-CZ" sz="3200" dirty="0">
                <a:latin typeface="+mn-lt"/>
              </a:rPr>
              <a:t>a </a:t>
            </a:r>
            <a:r>
              <a:rPr lang="cs-CZ" sz="3200" dirty="0" smtClean="0">
                <a:latin typeface="+mn-lt"/>
              </a:rPr>
              <a:t>ovážeme </a:t>
            </a:r>
            <a:r>
              <a:rPr lang="cs-CZ" sz="3200" dirty="0">
                <a:latin typeface="+mn-lt"/>
              </a:rPr>
              <a:t>lýkem nebo PVC páskou</a:t>
            </a:r>
          </a:p>
        </p:txBody>
      </p:sp>
      <p:pic>
        <p:nvPicPr>
          <p:cNvPr id="6" name="Obrázek 5" descr="Obraz000.jpg"/>
          <p:cNvPicPr>
            <a:picLocks noChangeAspect="1"/>
          </p:cNvPicPr>
          <p:nvPr/>
        </p:nvPicPr>
        <p:blipFill>
          <a:blip r:embed="rId2" cstate="print"/>
          <a:srcRect l="12500" t="9375" r="50000" b="6250"/>
          <a:stretch>
            <a:fillRect/>
          </a:stretch>
        </p:blipFill>
        <p:spPr>
          <a:xfrm>
            <a:off x="6143636" y="2402080"/>
            <a:ext cx="2571768" cy="43398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6" name="Picture 2" descr="D:\Documents and Settings\Alenka\Plocha\skenovat000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l="9332" t="3205" r="16008" b="11858"/>
          <a:stretch>
            <a:fillRect/>
          </a:stretch>
        </p:blipFill>
        <p:spPr bwMode="auto">
          <a:xfrm>
            <a:off x="500034" y="2928934"/>
            <a:ext cx="4000528" cy="37862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Roubování za kůru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5257808" cy="4883196"/>
          </a:xfrm>
        </p:spPr>
        <p:txBody>
          <a:bodyPr rtlCol="0">
            <a:normAutofit lnSpcReduction="10000"/>
          </a:bodyPr>
          <a:lstStyle/>
          <a:p>
            <a:pPr>
              <a:defRPr/>
            </a:pPr>
            <a:r>
              <a:rPr lang="cs-CZ" sz="2800" dirty="0" smtClean="0"/>
              <a:t>je jednoduchým způsobem vhodným v případě, kdy </a:t>
            </a:r>
            <a:r>
              <a:rPr lang="cs-CZ" sz="2800" b="1" dirty="0" smtClean="0"/>
              <a:t>podnož </a:t>
            </a:r>
            <a:r>
              <a:rPr lang="cs-CZ" sz="2800" b="1" dirty="0" smtClean="0"/>
              <a:t>                        a </a:t>
            </a:r>
            <a:r>
              <a:rPr lang="cs-CZ" sz="2800" b="1" dirty="0" smtClean="0"/>
              <a:t>roub nejsou stejně silné</a:t>
            </a:r>
            <a:r>
              <a:rPr lang="cs-CZ" sz="2800" dirty="0" smtClean="0"/>
              <a:t> </a:t>
            </a:r>
          </a:p>
          <a:p>
            <a:pPr>
              <a:defRPr/>
            </a:pPr>
            <a:r>
              <a:rPr lang="cs-CZ" sz="2800" dirty="0" smtClean="0"/>
              <a:t>Výhodou je, že po zasunutí roubu za kůru jej není </a:t>
            </a:r>
            <a:r>
              <a:rPr lang="cs-CZ" sz="2800" dirty="0" smtClean="0"/>
              <a:t>     před </a:t>
            </a:r>
            <a:r>
              <a:rPr lang="cs-CZ" sz="2800" dirty="0" smtClean="0"/>
              <a:t>ovázáním potřeba příliš přidržovat</a:t>
            </a:r>
          </a:p>
          <a:p>
            <a:pPr>
              <a:defRPr/>
            </a:pPr>
            <a:r>
              <a:rPr lang="cs-CZ" sz="2800" dirty="0" smtClean="0"/>
              <a:t>Na velmi silnou podnož můžeme použít i několik roubů</a:t>
            </a:r>
          </a:p>
        </p:txBody>
      </p:sp>
      <p:pic>
        <p:nvPicPr>
          <p:cNvPr id="4" name="Obrázek 3" descr="skenovat0003.jpg"/>
          <p:cNvPicPr>
            <a:picLocks noChangeAspect="1"/>
          </p:cNvPicPr>
          <p:nvPr/>
        </p:nvPicPr>
        <p:blipFill>
          <a:blip r:embed="rId2" cstate="print"/>
          <a:srcRect l="45702" t="59375" r="5589" b="15625"/>
          <a:stretch>
            <a:fillRect/>
          </a:stretch>
        </p:blipFill>
        <p:spPr>
          <a:xfrm rot="5400000">
            <a:off x="5114088" y="2029653"/>
            <a:ext cx="4572033" cy="322731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6" name="Zástupný symbol pro obsah 5"/>
          <p:cNvSpPr>
            <a:spLocks noGrp="1"/>
          </p:cNvSpPr>
          <p:nvPr>
            <p:ph sz="half" idx="2"/>
          </p:nvPr>
        </p:nvSpPr>
        <p:spPr>
          <a:xfrm>
            <a:off x="285720" y="357166"/>
            <a:ext cx="7643866" cy="1928825"/>
          </a:xfrm>
        </p:spPr>
        <p:txBody>
          <a:bodyPr/>
          <a:lstStyle/>
          <a:p>
            <a:r>
              <a:rPr lang="cs-CZ" sz="3200" dirty="0" smtClean="0"/>
              <a:t>Na silnější podnož můžeme naroubovat za kůru více roubů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http://upload.wikimedia.org/wikipedia/commons/thumb/2/2f/Roubov%C3%A1n%C3%AD1.jpg/300px-Roubov%C3%A1n%C3%AD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643050"/>
            <a:ext cx="6786610" cy="5089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razs.jpg"/>
          <p:cNvPicPr>
            <a:picLocks noChangeAspect="1"/>
          </p:cNvPicPr>
          <p:nvPr/>
        </p:nvPicPr>
        <p:blipFill>
          <a:blip r:embed="rId2" cstate="print"/>
          <a:srcRect l="50391" t="6250" r="8593" b="15624"/>
          <a:stretch>
            <a:fillRect/>
          </a:stretch>
        </p:blipFill>
        <p:spPr>
          <a:xfrm>
            <a:off x="4429124" y="326526"/>
            <a:ext cx="4572032" cy="6531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Roubování na sedélko (sedélkování)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se využívá </a:t>
            </a:r>
            <a:r>
              <a:rPr lang="cs-CZ" sz="3200" dirty="0" smtClean="0"/>
              <a:t>                     při </a:t>
            </a:r>
            <a:r>
              <a:rPr lang="cs-CZ" sz="3200" dirty="0" smtClean="0"/>
              <a:t>různých rozměrech roubu a podnože (rozdíl </a:t>
            </a:r>
            <a:r>
              <a:rPr lang="cs-CZ" sz="3200" dirty="0" smtClean="0"/>
              <a:t>                              v </a:t>
            </a:r>
            <a:r>
              <a:rPr lang="cs-CZ" sz="3200" dirty="0" smtClean="0"/>
              <a:t>průměrech roubu </a:t>
            </a:r>
            <a:r>
              <a:rPr lang="cs-CZ" sz="3200" dirty="0" smtClean="0"/>
              <a:t>                            a </a:t>
            </a:r>
            <a:r>
              <a:rPr lang="cs-CZ" sz="3200" dirty="0" smtClean="0"/>
              <a:t>podnože však nesmí být velký)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 descr="Obrazs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8136" t="2358" r="47838" b="16483"/>
          <a:stretch>
            <a:fillRect/>
          </a:stretch>
        </p:blipFill>
        <p:spPr>
          <a:xfrm>
            <a:off x="4429124" y="357166"/>
            <a:ext cx="4572032" cy="6321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Jazýčkové družení</a:t>
            </a:r>
            <a:br>
              <a:rPr lang="cs-CZ" b="1" dirty="0" smtClean="0"/>
            </a:br>
            <a:endParaRPr lang="cs-CZ" sz="3100" b="1" dirty="0">
              <a:solidFill>
                <a:schemeClr val="tx1"/>
              </a:solidFill>
              <a:effectLst/>
              <a:latin typeface="+mn-lt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34" y="1722437"/>
            <a:ext cx="3857652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 obou řezech uděláme v horní třetině zářezy – jazýčky, které do sebe zasuneme. Výhodou je lepší srůst roubu s podnoží</a:t>
            </a:r>
            <a:endParaRPr lang="cs-CZ" sz="3200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Roubování na kozí nožku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způsob se používá především </a:t>
            </a:r>
            <a:r>
              <a:rPr lang="cs-CZ" dirty="0" smtClean="0"/>
              <a:t>                     u </a:t>
            </a:r>
            <a:r>
              <a:rPr lang="cs-CZ" dirty="0" smtClean="0"/>
              <a:t>roubování starších stromů, u kterých jsou předchozí způsoby nevhodné</a:t>
            </a:r>
          </a:p>
          <a:p>
            <a:r>
              <a:rPr lang="cs-CZ" dirty="0" smtClean="0"/>
              <a:t>Roubování na kozí nožku patří k nejtěžším technikám </a:t>
            </a:r>
          </a:p>
          <a:p>
            <a:r>
              <a:rPr lang="cs-CZ" dirty="0" smtClean="0"/>
              <a:t>Rouby jsou výrazně menší a slabší </a:t>
            </a:r>
            <a:r>
              <a:rPr lang="cs-CZ" dirty="0" smtClean="0"/>
              <a:t>                  než </a:t>
            </a:r>
            <a:r>
              <a:rPr lang="cs-CZ" dirty="0" smtClean="0"/>
              <a:t>podnož, na kterou se roubují </a:t>
            </a:r>
            <a:endParaRPr lang="cs-CZ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/>
              </a:rPr>
              <a:t>Roubování na kozí nožku</a:t>
            </a:r>
            <a:endParaRPr lang="cs-CZ" b="1" dirty="0">
              <a:effectLst/>
            </a:endParaRPr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 cstate="print"/>
          <a:srcRect l="44559" t="7812" r="34812" b="73896"/>
          <a:stretch>
            <a:fillRect/>
          </a:stretch>
        </p:blipFill>
        <p:spPr>
          <a:xfrm rot="10800000">
            <a:off x="5072066" y="1571611"/>
            <a:ext cx="3714776" cy="50006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 descr="skenovat0003.jpg"/>
          <p:cNvPicPr>
            <a:picLocks noChangeAspect="1"/>
          </p:cNvPicPr>
          <p:nvPr/>
        </p:nvPicPr>
        <p:blipFill>
          <a:blip r:embed="rId3" cstate="print"/>
          <a:srcRect l="2724" t="61458" r="52865" b="13542"/>
          <a:stretch>
            <a:fillRect/>
          </a:stretch>
        </p:blipFill>
        <p:spPr>
          <a:xfrm rot="5400000">
            <a:off x="107123" y="1821645"/>
            <a:ext cx="4929223" cy="45720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5097510"/>
          </a:xfrm>
        </p:spPr>
        <p:txBody>
          <a:bodyPr>
            <a:normAutofit fontScale="92500" lnSpcReduction="20000"/>
          </a:bodyPr>
          <a:lstStyle/>
          <a:p>
            <a:r>
              <a:rPr lang="cs-CZ" sz="2000" smtClean="0">
                <a:hlinkClick r:id="rId2"/>
              </a:rPr>
              <a:t>http</a:t>
            </a:r>
            <a:r>
              <a:rPr lang="cs-CZ" sz="2000" smtClean="0">
                <a:hlinkClick r:id="rId2"/>
              </a:rPr>
              <a:t>://</a:t>
            </a:r>
            <a:r>
              <a:rPr lang="cs-CZ" sz="2000" smtClean="0">
                <a:hlinkClick r:id="rId2"/>
              </a:rPr>
              <a:t>cs.wikipedia.org/wiki/Soubor:Roubov%C3%A1n%C3%AD1.jpg</a:t>
            </a:r>
            <a:endParaRPr lang="cs-CZ" sz="2000" smtClean="0"/>
          </a:p>
          <a:p>
            <a:r>
              <a:rPr lang="cs-CZ" sz="2000" smtClean="0"/>
              <a:t>Praktické </a:t>
            </a:r>
            <a:r>
              <a:rPr lang="cs-CZ" sz="2000" dirty="0" smtClean="0"/>
              <a:t>činnosti, Pěstitelství, R. </a:t>
            </a:r>
            <a:r>
              <a:rPr lang="cs-CZ" sz="2000" dirty="0" err="1" smtClean="0"/>
              <a:t>Dytrtová</a:t>
            </a:r>
            <a:r>
              <a:rPr lang="cs-CZ" sz="2000" dirty="0" smtClean="0"/>
              <a:t> a kolektiv, nakladatelství Fortuna</a:t>
            </a:r>
          </a:p>
          <a:p>
            <a:r>
              <a:rPr lang="cs-CZ" sz="2000" dirty="0" smtClean="0"/>
              <a:t>Naskenované obrázky str. 93</a:t>
            </a:r>
          </a:p>
          <a:p>
            <a:r>
              <a:rPr lang="cs-CZ" sz="2000" dirty="0" smtClean="0"/>
              <a:t>Tisíc dobrých rad mladým ovocnářům, květinářům, zelinářům, pěstitelům a pokusníkům, R. Šrot a kol., nakladatelství Mladá fronta</a:t>
            </a:r>
          </a:p>
          <a:p>
            <a:r>
              <a:rPr lang="cs-CZ" sz="2000" dirty="0" smtClean="0"/>
              <a:t>Naskenované obrázky str. 278 - 279</a:t>
            </a:r>
          </a:p>
          <a:p>
            <a:r>
              <a:rPr lang="cs-CZ" sz="2000" dirty="0" smtClean="0"/>
              <a:t>Fotografie str. 5, 11, 12 – vlastní zdroj</a:t>
            </a:r>
          </a:p>
          <a:p>
            <a:r>
              <a:rPr lang="cs-CZ" sz="2000" dirty="0" smtClean="0"/>
              <a:t>Pěstitelství 8. ročník, R. </a:t>
            </a:r>
            <a:r>
              <a:rPr lang="cs-CZ" sz="2000" dirty="0" err="1" smtClean="0"/>
              <a:t>Halásová</a:t>
            </a:r>
            <a:r>
              <a:rPr lang="cs-CZ" sz="2000" dirty="0" smtClean="0"/>
              <a:t>, A. </a:t>
            </a:r>
            <a:r>
              <a:rPr lang="cs-CZ" sz="2000" dirty="0" err="1" smtClean="0"/>
              <a:t>Milec</a:t>
            </a:r>
            <a:r>
              <a:rPr lang="cs-CZ" sz="2000" dirty="0" smtClean="0"/>
              <a:t>, D. </a:t>
            </a:r>
            <a:r>
              <a:rPr lang="cs-CZ" sz="2000" dirty="0" err="1" smtClean="0"/>
              <a:t>Deml</a:t>
            </a:r>
            <a:r>
              <a:rPr lang="cs-CZ" sz="2000" dirty="0" smtClean="0"/>
              <a:t>, H. </a:t>
            </a:r>
            <a:r>
              <a:rPr lang="cs-CZ" sz="2000" dirty="0" err="1" smtClean="0"/>
              <a:t>Cimburková</a:t>
            </a:r>
            <a:r>
              <a:rPr lang="cs-CZ" sz="2000" dirty="0" smtClean="0"/>
              <a:t>, J. Hůla, E. </a:t>
            </a:r>
            <a:r>
              <a:rPr lang="cs-CZ" sz="2000" dirty="0" err="1" smtClean="0"/>
              <a:t>Komanová</a:t>
            </a:r>
            <a:r>
              <a:rPr lang="cs-CZ" sz="2000" dirty="0" smtClean="0"/>
              <a:t>, M. </a:t>
            </a:r>
            <a:r>
              <a:rPr lang="cs-CZ" sz="2000" dirty="0" err="1" smtClean="0"/>
              <a:t>Uhrinčať</a:t>
            </a:r>
            <a:r>
              <a:rPr lang="cs-CZ" sz="2000" dirty="0" smtClean="0"/>
              <a:t>, SPN</a:t>
            </a:r>
          </a:p>
          <a:p>
            <a:r>
              <a:rPr lang="cs-CZ" sz="2000" dirty="0" smtClean="0"/>
              <a:t>Naskenované obrázky str. 54</a:t>
            </a:r>
          </a:p>
          <a:p>
            <a:r>
              <a:rPr lang="cs-CZ" sz="2000" dirty="0" smtClean="0">
                <a:hlinkClick r:id="rId3"/>
              </a:rPr>
              <a:t>http://dendro.mojzisek.cz/m_stepov.php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http://www.jaktak.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/jak-roubovat-</a:t>
            </a:r>
            <a:r>
              <a:rPr lang="cs-CZ" sz="2000" dirty="0" err="1" smtClean="0">
                <a:hlinkClick r:id="rId4"/>
              </a:rPr>
              <a:t>ovocne</a:t>
            </a:r>
            <a:r>
              <a:rPr lang="cs-CZ" sz="2000" dirty="0" smtClean="0">
                <a:hlinkClick r:id="rId4"/>
              </a:rPr>
              <a:t>-stromy.</a:t>
            </a:r>
            <a:r>
              <a:rPr lang="cs-CZ" sz="2000" dirty="0" err="1" smtClean="0">
                <a:hlinkClick r:id="rId4"/>
              </a:rPr>
              <a:t>html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http://abecedazahrady.dama.cz/clanek/jarni-roubovani-jabloni-a-dalsich-ovocnych-drevin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med">
    <p:cover dir="l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166</TotalTime>
  <Words>487</Words>
  <Application>Microsoft Office PowerPoint</Application>
  <PresentationFormat>Předvádění na obrazovce (4:3)</PresentationFormat>
  <Paragraphs>65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Talent</vt:lpstr>
      <vt:lpstr>Snímek 1</vt:lpstr>
      <vt:lpstr>Anotace</vt:lpstr>
      <vt:lpstr>Způsoby roubování</vt:lpstr>
      <vt:lpstr>Způsoby roubování</vt:lpstr>
      <vt:lpstr>Způsoby roubování</vt:lpstr>
      <vt:lpstr>Způsoby roubování</vt:lpstr>
      <vt:lpstr>Kopulace</vt:lpstr>
      <vt:lpstr>Roubování za kůru</vt:lpstr>
      <vt:lpstr>Snímek 9</vt:lpstr>
      <vt:lpstr>Roubování na sedélko (sedélkování)</vt:lpstr>
      <vt:lpstr>Jazýčkové družení </vt:lpstr>
      <vt:lpstr>Roubování na kozí nožku</vt:lpstr>
      <vt:lpstr>Roubování na kozí nožku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Způsoby roubování</dc:title>
  <dc:subject>Pěstitelství 9</dc:subject>
  <dc:creator>Přibíková</dc:creator>
  <cp:lastModifiedBy>Dum</cp:lastModifiedBy>
  <cp:revision>24</cp:revision>
  <dcterms:created xsi:type="dcterms:W3CDTF">2011-04-15T18:56:56Z</dcterms:created>
  <dcterms:modified xsi:type="dcterms:W3CDTF">2013-02-14T07:37:55Z</dcterms:modified>
</cp:coreProperties>
</file>