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75" r:id="rId3"/>
    <p:sldId id="256" r:id="rId4"/>
    <p:sldId id="257" r:id="rId5"/>
    <p:sldId id="267" r:id="rId6"/>
    <p:sldId id="268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70" r:id="rId15"/>
    <p:sldId id="271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972" autoAdjust="0"/>
    <p:restoredTop sz="94654" autoAdjust="0"/>
  </p:normalViewPr>
  <p:slideViewPr>
    <p:cSldViewPr>
      <p:cViewPr>
        <p:scale>
          <a:sx n="100" d="100"/>
          <a:sy n="100" d="100"/>
        </p:scale>
        <p:origin x="-360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0074609-D0F7-4615-BD67-CA9887986C16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E5CCDBB-6EFD-48FA-9568-16AE4B242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split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udci.com/hadatko-zhoubne" TargetMode="External"/><Relationship Id="rId3" Type="http://schemas.openxmlformats.org/officeDocument/2006/relationships/hyperlink" Target="http://cs.wikipedia.org/wiki/Pa%C5%BEitka_pob%C5%99e%C5%BEn%C3%AD" TargetMode="External"/><Relationship Id="rId7" Type="http://schemas.openxmlformats.org/officeDocument/2006/relationships/hyperlink" Target="http://www.jikl.cz/387-cibuloviny" TargetMode="External"/><Relationship Id="rId2" Type="http://schemas.openxmlformats.org/officeDocument/2006/relationships/hyperlink" Target="http://ozahrade.webnode.cz/products/cibu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udci.com/kvetilka-cibulova" TargetMode="External"/><Relationship Id="rId5" Type="http://schemas.openxmlformats.org/officeDocument/2006/relationships/hyperlink" Target="http://mlsnakocka.blog.cz/0908/cibulacka-ktera-voni-portskym" TargetMode="External"/><Relationship Id="rId4" Type="http://schemas.openxmlformats.org/officeDocument/2006/relationships/hyperlink" Target="http://www.tlumacak.cz/?plisen-cibulova,138" TargetMode="External"/><Relationship Id="rId9" Type="http://schemas.openxmlformats.org/officeDocument/2006/relationships/hyperlink" Target="http://www.jikl.cz/cibuloviny/1438-kvetilka-cibulov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280299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9705"/>
                <a:gridCol w="4500594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Pě7 - 9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Zelenina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 cibule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 pěstováním cibule, jejími vlastnostmi, sklizní, uskladněním a chorobami a škůdci</a:t>
            </a: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Pěstování cibule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Cibulová zelenina</a:t>
            </a:r>
            <a:endParaRPr lang="cs-CZ" sz="3600" dirty="0"/>
          </a:p>
        </p:txBody>
      </p:sp>
      <p:pic>
        <p:nvPicPr>
          <p:cNvPr id="6" name="Obrázek 5" descr="2013-02-09 12.54.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14942" y="4232677"/>
            <a:ext cx="3500430" cy="2625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2013-02-09 13.34.54.jpg"/>
          <p:cNvPicPr>
            <a:picLocks noChangeAspect="1"/>
          </p:cNvPicPr>
          <p:nvPr/>
        </p:nvPicPr>
        <p:blipFill>
          <a:blip r:embed="rId3" cstate="print"/>
          <a:srcRect l="9375" t="11458" r="7031" b="7291"/>
          <a:stretch>
            <a:fillRect/>
          </a:stretch>
        </p:blipFill>
        <p:spPr>
          <a:xfrm>
            <a:off x="142844" y="2500306"/>
            <a:ext cx="4686516" cy="3416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cibule</a:t>
            </a:r>
          </a:p>
          <a:p>
            <a:r>
              <a:rPr lang="cs-CZ" sz="2800" dirty="0" smtClean="0"/>
              <a:t>česnek</a:t>
            </a:r>
          </a:p>
          <a:p>
            <a:r>
              <a:rPr lang="cs-CZ" sz="2800" dirty="0" smtClean="0"/>
              <a:t>pažitka</a:t>
            </a:r>
          </a:p>
          <a:p>
            <a:r>
              <a:rPr lang="cs-CZ" sz="2800" dirty="0" smtClean="0"/>
              <a:t>pór pravý</a:t>
            </a:r>
            <a:endParaRPr lang="cs-CZ" sz="2800" dirty="0"/>
          </a:p>
        </p:txBody>
      </p:sp>
      <p:pic>
        <p:nvPicPr>
          <p:cNvPr id="8" name="Obrázek 7" descr="2013-02-09 13.05.30.jpg"/>
          <p:cNvPicPr>
            <a:picLocks noChangeAspect="1"/>
          </p:cNvPicPr>
          <p:nvPr/>
        </p:nvPicPr>
        <p:blipFill>
          <a:blip r:embed="rId2" cstate="print"/>
          <a:srcRect l="5319" t="29787" b="16312"/>
          <a:stretch>
            <a:fillRect/>
          </a:stretch>
        </p:blipFill>
        <p:spPr>
          <a:xfrm>
            <a:off x="357158" y="4429132"/>
            <a:ext cx="5143536" cy="2196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2013-02-09 12.56.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67352" y="3929066"/>
            <a:ext cx="3333772" cy="25003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2013-02-09 12.51.23.jpg"/>
          <p:cNvPicPr>
            <a:picLocks noChangeAspect="1"/>
          </p:cNvPicPr>
          <p:nvPr/>
        </p:nvPicPr>
        <p:blipFill>
          <a:blip r:embed="rId4" cstate="print"/>
          <a:srcRect l="19531" t="5208" r="12500"/>
          <a:stretch>
            <a:fillRect/>
          </a:stretch>
        </p:blipFill>
        <p:spPr>
          <a:xfrm>
            <a:off x="5929322" y="214290"/>
            <a:ext cx="2786082" cy="29141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362" name="Picture 2" descr="Soubor:Allium schoenoprasum(01)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16" y="1643050"/>
            <a:ext cx="1789126" cy="23868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cibule je velice oblíbenou zeleninou </a:t>
            </a:r>
          </a:p>
          <a:p>
            <a:r>
              <a:rPr lang="cs-CZ" sz="2800" dirty="0" smtClean="0"/>
              <a:t>obsahuje </a:t>
            </a:r>
            <a:r>
              <a:rPr lang="cs-CZ" sz="2800" dirty="0" smtClean="0"/>
              <a:t>látky, které regulují pravidelné </a:t>
            </a:r>
            <a:r>
              <a:rPr lang="cs-CZ" sz="2800" dirty="0" smtClean="0"/>
              <a:t>trávení, </a:t>
            </a:r>
            <a:r>
              <a:rPr lang="cs-CZ" sz="2800" dirty="0" smtClean="0"/>
              <a:t>zvyšují </a:t>
            </a:r>
            <a:r>
              <a:rPr lang="cs-CZ" sz="2800" dirty="0" smtClean="0"/>
              <a:t>chuť k jídlu, </a:t>
            </a:r>
            <a:r>
              <a:rPr lang="cs-CZ" sz="2800" dirty="0" smtClean="0"/>
              <a:t>podporují </a:t>
            </a:r>
            <a:r>
              <a:rPr lang="cs-CZ" sz="2800" dirty="0" smtClean="0"/>
              <a:t>činnost ledvin a krevního oběhu </a:t>
            </a:r>
          </a:p>
          <a:p>
            <a:r>
              <a:rPr lang="cs-CZ" sz="2800" dirty="0" smtClean="0"/>
              <a:t>obsahuje karoten, řadu                            vitamínů a </a:t>
            </a:r>
            <a:r>
              <a:rPr lang="cs-CZ" sz="2800" dirty="0" smtClean="0"/>
              <a:t>minerální                             látky (vápník, sodík,                             draslík, železo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pic>
        <p:nvPicPr>
          <p:cNvPr id="5" name="Obrázek 4" descr="2013-02-07 15.42.46.jpg"/>
          <p:cNvPicPr>
            <a:picLocks noChangeAspect="1"/>
          </p:cNvPicPr>
          <p:nvPr/>
        </p:nvPicPr>
        <p:blipFill>
          <a:blip r:embed="rId2" cstate="print"/>
          <a:srcRect l="6944" t="21875" b="17708"/>
          <a:stretch>
            <a:fillRect/>
          </a:stretch>
        </p:blipFill>
        <p:spPr>
          <a:xfrm>
            <a:off x="4857752" y="3429000"/>
            <a:ext cx="3819470" cy="33064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a užití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obsahuje látky snižující hladinu cukru v krvi</a:t>
            </a:r>
          </a:p>
          <a:p>
            <a:r>
              <a:rPr lang="cs-CZ" sz="2800" dirty="0" smtClean="0"/>
              <a:t>je nepostradatelnou složkou omáček, různých vývarů, pečených mas a zeleninových směsí </a:t>
            </a:r>
          </a:p>
          <a:p>
            <a:r>
              <a:rPr lang="cs-CZ" sz="2800" dirty="0" smtClean="0"/>
              <a:t>z lékařského hlediska je její hlavní užití při nechutenství, arterioskleróze, potížích zažívání, vysokém krevním tlaku s zánětech ústní dutiny a hltanu </a:t>
            </a:r>
          </a:p>
          <a:p>
            <a:endParaRPr lang="cs-CZ" sz="32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ěstování jarním výsevem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58138" cy="484632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středně těžké hlinitopísčité půdy </a:t>
            </a:r>
          </a:p>
          <a:p>
            <a:r>
              <a:rPr lang="cs-CZ" sz="2800" b="1" dirty="0"/>
              <a:t>v</a:t>
            </a:r>
            <a:r>
              <a:rPr lang="cs-CZ" sz="2800" b="1" dirty="0" smtClean="0"/>
              <a:t>yséváme co nejdříve na jaře</a:t>
            </a:r>
            <a:r>
              <a:rPr lang="cs-CZ" sz="2800" dirty="0" smtClean="0"/>
              <a:t> do řádků     30 - 35 cm vzdálených, do hloubky 2-3 cm</a:t>
            </a:r>
          </a:p>
          <a:p>
            <a:r>
              <a:rPr lang="cs-CZ" sz="2800" b="1" dirty="0" smtClean="0"/>
              <a:t>jednotíme</a:t>
            </a:r>
            <a:r>
              <a:rPr lang="cs-CZ" sz="2800" dirty="0" smtClean="0"/>
              <a:t> podle potřeby na 4 - 5 cm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průběhu vegetace </a:t>
            </a:r>
            <a:r>
              <a:rPr lang="cs-CZ" sz="2800" b="1" dirty="0" smtClean="0"/>
              <a:t>okopáváme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ávlaha je vhodná pouze do poloviny července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klízíme, když je nať poloviny rostlin polehlá a cibule mají žlutohnědou slupku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osoušíme na záhonech nebo na roštech</a:t>
            </a: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ěstování sazečky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sazečku vysazujeme brzy z jara </a:t>
            </a:r>
          </a:p>
          <a:p>
            <a:r>
              <a:rPr lang="cs-CZ" sz="2800" dirty="0" smtClean="0"/>
              <a:t>konec krčku má mírně vyčnívat nad povrch záhonu ve sponu 20 x 8 - 10 cm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ibule pěstované ze                       sazečky mají oproti                                 přímo setým cibulím                           horší skladovatelnost,                           ale podstatně ranější                      sklizeň</a:t>
            </a:r>
            <a:endParaRPr lang="cs-CZ" sz="2800" dirty="0"/>
          </a:p>
        </p:txBody>
      </p:sp>
      <p:pic>
        <p:nvPicPr>
          <p:cNvPr id="5" name="Obrázek 4" descr="2013-02-09 12.59.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3214686"/>
            <a:ext cx="4643438" cy="34825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Pěstování podzimním výsevem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472386" cy="4846320"/>
          </a:xfrm>
        </p:spPr>
        <p:txBody>
          <a:bodyPr>
            <a:no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zimé odrůdy jsou zajímavé zejména pro dosažení rané sklizně, protože dozrávají ještě dříve než cibule pěstované ze sazečky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sivo vyséváme od poloviny srpna do začátku září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 výsevu je nutné zabezpečit dostatek vláhy pro vzcházení rostlin tak, aby rostliny začaly rychle růst a do zámrazu dosáhly tloušťky minimálně 5 mm</a:t>
            </a: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Choroby a škůdci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800" b="1" u="sng" dirty="0" smtClean="0"/>
              <a:t>Proužkovitost cibule</a:t>
            </a:r>
            <a:r>
              <a:rPr lang="cs-CZ" sz="2800" u="sng" dirty="0" smtClean="0"/>
              <a:t> </a:t>
            </a:r>
          </a:p>
          <a:p>
            <a:r>
              <a:rPr lang="cs-CZ" sz="2800" dirty="0" smtClean="0"/>
              <a:t>na listech jsou patrny podélné žluté proužky</a:t>
            </a:r>
          </a:p>
          <a:p>
            <a:r>
              <a:rPr lang="cs-CZ" sz="2800" dirty="0" smtClean="0"/>
              <a:t>listy ztrácejí pevnost, varhánkovatějí a jsou svěšeny dolů</a:t>
            </a:r>
          </a:p>
          <a:p>
            <a:r>
              <a:rPr lang="cs-CZ" sz="2800" dirty="0" smtClean="0"/>
              <a:t>rostliny jsou krkaté</a:t>
            </a:r>
          </a:p>
          <a:p>
            <a:r>
              <a:rPr lang="cs-CZ" sz="2800" dirty="0" smtClean="0"/>
              <a:t>tato choroba napadá šalotku a cibuli ze sazečky</a:t>
            </a:r>
          </a:p>
          <a:p>
            <a:r>
              <a:rPr lang="cs-CZ" sz="2800" dirty="0" smtClean="0"/>
              <a:t>krkaté rostliny neskladujeme, ale likvidujeme</a:t>
            </a: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1" y="2657484"/>
            <a:ext cx="3500430" cy="42005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Choroby a škůdci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800" b="1" u="sng" dirty="0" smtClean="0"/>
              <a:t>Plíseň cibulová</a:t>
            </a:r>
          </a:p>
          <a:p>
            <a:r>
              <a:rPr lang="cs-CZ" sz="2800" dirty="0" smtClean="0"/>
              <a:t>na listech a květních stvolech jsou patrny bledší žlutavé skvrny</a:t>
            </a:r>
          </a:p>
          <a:p>
            <a:r>
              <a:rPr lang="cs-CZ" sz="2800" dirty="0" smtClean="0"/>
              <a:t>za vlhka se pokrývají bělavým, později šedavým povlakem plísně </a:t>
            </a:r>
          </a:p>
          <a:p>
            <a:r>
              <a:rPr lang="cs-CZ" sz="2800" dirty="0" smtClean="0"/>
              <a:t>listy a květní stvoly se lámou a odumírají </a:t>
            </a:r>
          </a:p>
          <a:p>
            <a:r>
              <a:rPr lang="cs-CZ" sz="2800" b="1" dirty="0" smtClean="0"/>
              <a:t>ochrana</a:t>
            </a:r>
            <a:r>
              <a:rPr lang="cs-CZ" sz="2800" dirty="0" smtClean="0"/>
              <a:t>: preventivními postřiky prostředky </a:t>
            </a:r>
            <a:r>
              <a:rPr lang="cs-CZ" sz="2800" dirty="0" err="1" smtClean="0"/>
              <a:t>Dithane</a:t>
            </a:r>
            <a:r>
              <a:rPr lang="cs-CZ" sz="2800" dirty="0" smtClean="0"/>
              <a:t>, </a:t>
            </a:r>
            <a:r>
              <a:rPr lang="cs-CZ" sz="2800" dirty="0" err="1" smtClean="0"/>
              <a:t>Perozin</a:t>
            </a:r>
            <a:r>
              <a:rPr lang="cs-CZ" sz="2800" dirty="0" smtClean="0"/>
              <a:t>, </a:t>
            </a:r>
            <a:r>
              <a:rPr lang="cs-CZ" sz="2800" dirty="0" err="1" smtClean="0"/>
              <a:t>Neroxon</a:t>
            </a:r>
            <a:r>
              <a:rPr lang="cs-CZ" sz="2800" dirty="0" smtClean="0"/>
              <a:t>, </a:t>
            </a:r>
            <a:r>
              <a:rPr lang="cs-CZ" sz="2800" dirty="0" err="1" smtClean="0"/>
              <a:t>Kuprikol</a:t>
            </a:r>
            <a:r>
              <a:rPr lang="cs-CZ" sz="2800" dirty="0" smtClean="0"/>
              <a:t> podle návodu na příbalovém letáku </a:t>
            </a:r>
            <a:br>
              <a:rPr lang="cs-CZ" sz="2800" dirty="0" smtClean="0"/>
            </a:b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skudci.com/files/hadatko-zhoubne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4357694"/>
            <a:ext cx="3619500" cy="23526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hadatko-zhoubne-teas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4125" y="0"/>
            <a:ext cx="2809875" cy="15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Choroby a škůdci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/>
              <a:t>Háďátka zhoubná</a:t>
            </a:r>
          </a:p>
          <a:p>
            <a:r>
              <a:rPr lang="cs-CZ" sz="2800" dirty="0" smtClean="0"/>
              <a:t>obalové šupiny a suknice jsou zduřelé, houbovité, po délce popraskané, kořeny odpadlé, podpučí popraskané, vnitřní části rostlin často vyhřezávají </a:t>
            </a:r>
          </a:p>
          <a:p>
            <a:r>
              <a:rPr lang="cs-CZ" sz="2800" dirty="0" smtClean="0"/>
              <a:t>háďátko napadá všechny druhy cibulovin.</a:t>
            </a:r>
          </a:p>
          <a:p>
            <a:r>
              <a:rPr lang="cs-CZ" sz="2800" b="1" dirty="0" smtClean="0"/>
              <a:t>ochrana:</a:t>
            </a:r>
            <a:r>
              <a:rPr lang="cs-CZ" sz="2800" dirty="0" smtClean="0"/>
              <a:t> 5 let nepěstovat cibuloviny na zamořeném pozemku </a:t>
            </a: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43" y="0"/>
            <a:ext cx="2786058" cy="2786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4177319"/>
            <a:ext cx="3357553" cy="26806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Choroby a škůdci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u="sng" dirty="0" smtClean="0"/>
              <a:t>Květilka cibulová</a:t>
            </a:r>
            <a:r>
              <a:rPr lang="cs-CZ" sz="2800" u="sng" dirty="0" smtClean="0"/>
              <a:t> </a:t>
            </a:r>
          </a:p>
          <a:p>
            <a:r>
              <a:rPr lang="cs-CZ" sz="2800" dirty="0" smtClean="0"/>
              <a:t>v podzemních zahnívajících částech se nacházejí bělavé larvy, vpředu zúžené, vzadu jakoby useknuté</a:t>
            </a:r>
          </a:p>
          <a:p>
            <a:r>
              <a:rPr lang="cs-CZ" sz="2800" dirty="0" smtClean="0"/>
              <a:t>rostliny chřadnou a odumírají</a:t>
            </a:r>
          </a:p>
          <a:p>
            <a:r>
              <a:rPr lang="cs-CZ" sz="2800" dirty="0" smtClean="0"/>
              <a:t>moucha klade v květnu bílá podlouhlá vajíčka velikosti 1mm ve                       skupinách i jednotlivě ke krčku              rostliny</a:t>
            </a:r>
          </a:p>
          <a:p>
            <a:r>
              <a:rPr lang="cs-CZ" sz="2800" b="1" dirty="0" smtClean="0"/>
              <a:t>ochrana:</a:t>
            </a:r>
            <a:r>
              <a:rPr lang="cs-CZ" sz="2800" dirty="0" smtClean="0"/>
              <a:t> postřik </a:t>
            </a:r>
            <a:r>
              <a:rPr lang="cs-CZ" sz="2800" dirty="0" err="1" smtClean="0"/>
              <a:t>Metationem</a:t>
            </a:r>
            <a:r>
              <a:rPr lang="cs-CZ" sz="2800" dirty="0" smtClean="0"/>
              <a:t>                           v době kladení vajíček</a:t>
            </a: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Skladování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472386" cy="48463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cibule vyžaduje při skladování </a:t>
            </a:r>
            <a:r>
              <a:rPr lang="cs-CZ" sz="2800" b="1" dirty="0" smtClean="0"/>
              <a:t>vlhkost vzduchu 60 až 70 %</a:t>
            </a:r>
          </a:p>
          <a:p>
            <a:r>
              <a:rPr lang="cs-CZ" sz="2800" b="1" dirty="0" smtClean="0"/>
              <a:t>k dlouhodobějšímu skladování </a:t>
            </a:r>
            <a:r>
              <a:rPr lang="cs-CZ" sz="2800" dirty="0" smtClean="0"/>
              <a:t>se hodí </a:t>
            </a:r>
            <a:r>
              <a:rPr lang="cs-CZ" sz="2800" b="1" dirty="0" smtClean="0"/>
              <a:t>cibule </a:t>
            </a:r>
            <a:r>
              <a:rPr lang="cs-CZ" sz="2800" dirty="0" smtClean="0"/>
              <a:t>vypěstovaná </a:t>
            </a:r>
            <a:r>
              <a:rPr lang="cs-CZ" sz="2800" b="1" dirty="0" smtClean="0"/>
              <a:t>z přímých výsevů</a:t>
            </a:r>
            <a:r>
              <a:rPr lang="cs-CZ" sz="2800" dirty="0" smtClean="0"/>
              <a:t>, nikoli ze sazečky</a:t>
            </a:r>
          </a:p>
          <a:p>
            <a:r>
              <a:rPr lang="cs-CZ" sz="2800" dirty="0" smtClean="0"/>
              <a:t>odrůdy cibule s bílou slupkou nejdou dlouhodoběji skladovat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r="12857"/>
          <a:stretch>
            <a:fillRect/>
          </a:stretch>
        </p:blipFill>
        <p:spPr bwMode="auto">
          <a:xfrm>
            <a:off x="4572000" y="0"/>
            <a:ext cx="4357715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Skladování cibule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600200"/>
            <a:ext cx="4071966" cy="51149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dobře vyzrálou a především suchou cibuli můžeme dát </a:t>
            </a:r>
            <a:r>
              <a:rPr lang="cs-CZ" sz="2800" b="1" dirty="0" smtClean="0"/>
              <a:t>do dřevěné krabice</a:t>
            </a:r>
            <a:endParaRPr lang="cs-CZ" sz="2800" dirty="0" smtClean="0"/>
          </a:p>
          <a:p>
            <a:r>
              <a:rPr lang="cs-CZ" sz="2800" dirty="0" smtClean="0"/>
              <a:t>cibuli s delší stopkou lze také </a:t>
            </a:r>
            <a:r>
              <a:rPr lang="cs-CZ" sz="2800" b="1" dirty="0" smtClean="0"/>
              <a:t>zaplést do dekorativního copu</a:t>
            </a:r>
            <a:r>
              <a:rPr lang="cs-CZ" sz="2800" dirty="0" smtClean="0"/>
              <a:t> a pak odřezávat</a:t>
            </a:r>
          </a:p>
          <a:p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Tisíc dobrých rad mladým ovocnářům, květinářům, zelinářům, pěstitelům a pokusníkům, R. Šrot a kol., nakladatelství Mladá fronta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girafruit.cz</a:t>
            </a:r>
            <a:r>
              <a:rPr lang="cs-CZ" sz="2000" dirty="0" smtClean="0">
                <a:hlinkClick r:id="rId2"/>
              </a:rPr>
              <a:t>/komodity/cibule.</a:t>
            </a:r>
            <a:r>
              <a:rPr lang="cs-CZ" sz="2000" dirty="0" err="1" smtClean="0">
                <a:hlinkClick r:id="rId2"/>
              </a:rPr>
              <a:t>html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://ozahrade.webnode.cz/products/cibule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cs.wikipedia.org/wiki/Pa%C5%BEitka_pob%C5%99e%C5%BEn%C3%AD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tlumacak.cz</a:t>
            </a:r>
            <a:r>
              <a:rPr lang="cs-CZ" sz="2000" dirty="0" smtClean="0">
                <a:hlinkClick r:id="rId4"/>
              </a:rPr>
              <a:t>/?</a:t>
            </a:r>
            <a:r>
              <a:rPr lang="cs-CZ" sz="2000" dirty="0" err="1" smtClean="0">
                <a:hlinkClick r:id="rId4"/>
              </a:rPr>
              <a:t>plisen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cibulova</a:t>
            </a:r>
            <a:r>
              <a:rPr lang="cs-CZ" sz="2000" dirty="0" smtClean="0">
                <a:hlinkClick r:id="rId4"/>
              </a:rPr>
              <a:t>,138</a:t>
            </a:r>
            <a:endParaRPr lang="cs-CZ" sz="2000" dirty="0" smtClean="0">
              <a:hlinkClick r:id="rId5"/>
            </a:endParaRPr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 smtClean="0">
                <a:hlinkClick r:id="rId5"/>
              </a:rPr>
              <a:t>://mlsnakocka.blog.cz/0908/cibulacka-ktera-voni-portskym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skudci.com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kvetilka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cibulova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jikl.cz</a:t>
            </a:r>
            <a:r>
              <a:rPr lang="cs-CZ" sz="2000" dirty="0" smtClean="0">
                <a:hlinkClick r:id="rId7"/>
              </a:rPr>
              <a:t>/387-cibuloviny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skudci.com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hadatko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zhoubne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</a:t>
            </a:r>
            <a:r>
              <a:rPr lang="cs-CZ" sz="2000" dirty="0" err="1" smtClean="0">
                <a:hlinkClick r:id="rId9"/>
              </a:rPr>
              <a:t>jikl.cz</a:t>
            </a:r>
            <a:r>
              <a:rPr lang="cs-CZ" sz="2000" dirty="0" smtClean="0">
                <a:hlinkClick r:id="rId9"/>
              </a:rPr>
              <a:t>/cibuloviny/1438-</a:t>
            </a:r>
            <a:r>
              <a:rPr lang="cs-CZ" sz="2000" dirty="0" err="1" smtClean="0">
                <a:hlinkClick r:id="rId9"/>
              </a:rPr>
              <a:t>kvetilka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cibulova.html</a:t>
            </a:r>
            <a:endParaRPr lang="cs-CZ" sz="2000" dirty="0" smtClean="0"/>
          </a:p>
          <a:p>
            <a:r>
              <a:rPr lang="cs-CZ" sz="2000" dirty="0" smtClean="0"/>
              <a:t>Fotografie str. 3,4,5,8 – vlastní zdroje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305</TotalTime>
  <Words>599</Words>
  <Application>Microsoft Office PowerPoint</Application>
  <PresentationFormat>Předvádění na obrazovce (4:3)</PresentationFormat>
  <Paragraphs>101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Anotace</vt:lpstr>
      <vt:lpstr>Pěstování cibule</vt:lpstr>
      <vt:lpstr>Cibulová zelenina</vt:lpstr>
      <vt:lpstr>Vlastnosti cibule</vt:lpstr>
      <vt:lpstr>Vlastnosti a užití cibule</vt:lpstr>
      <vt:lpstr>Pěstování jarním výsevem</vt:lpstr>
      <vt:lpstr>Pěstování sazečky</vt:lpstr>
      <vt:lpstr>Pěstování podzimním výsevem</vt:lpstr>
      <vt:lpstr>Choroby a škůdci cibule</vt:lpstr>
      <vt:lpstr>Choroby a škůdci cibule</vt:lpstr>
      <vt:lpstr>Choroby a škůdci cibule</vt:lpstr>
      <vt:lpstr>Choroby a škůdci cibule</vt:lpstr>
      <vt:lpstr>Skladování cibule</vt:lpstr>
      <vt:lpstr>Skladování cibule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cibule</dc:title>
  <dc:subject>Pěstitelství 7</dc:subject>
  <dc:creator>Přibíková</dc:creator>
  <cp:lastModifiedBy>Aleš</cp:lastModifiedBy>
  <cp:revision>40</cp:revision>
  <dcterms:created xsi:type="dcterms:W3CDTF">2011-04-09T06:12:15Z</dcterms:created>
  <dcterms:modified xsi:type="dcterms:W3CDTF">2013-02-09T14:13:16Z</dcterms:modified>
</cp:coreProperties>
</file>