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79" r:id="rId2"/>
    <p:sldId id="256" r:id="rId3"/>
    <p:sldId id="280" r:id="rId4"/>
    <p:sldId id="263" r:id="rId5"/>
    <p:sldId id="257" r:id="rId6"/>
    <p:sldId id="258" r:id="rId7"/>
    <p:sldId id="260" r:id="rId8"/>
    <p:sldId id="261" r:id="rId9"/>
    <p:sldId id="262" r:id="rId10"/>
    <p:sldId id="271" r:id="rId11"/>
    <p:sldId id="269" r:id="rId12"/>
    <p:sldId id="272" r:id="rId13"/>
    <p:sldId id="273" r:id="rId14"/>
    <p:sldId id="274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AC3751-B16D-4053-823A-7487C1E99E60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0186DC11-6406-4CFF-B4B2-8AFCD2337A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002C1B-CEC7-499C-840F-47008589DD28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7D914C7C-3119-42D2-B72E-D204FAED42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E10571-0CE8-4297-86C5-51FA78E56D68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F5877-E9E8-48F8-AABF-31DE645001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F2085F-D235-498D-8F95-F9DD54675A26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A1E73F-EC74-4925-B5C7-3D28FDDC4B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B9B361-0B0E-45E4-B357-ABEE0A1B70EA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D06D076-3910-4ACD-BE3D-401516B4A9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32BDAA-8FBF-4688-B2D6-CB59FA2C497A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D2BB79-3D03-4354-A96E-A2B9D10E15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93D336-859B-4EE1-853C-B2BEE369C210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73CFAA-F702-4A4C-8CC8-E32DB2133B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2F8531-8E52-43DF-B391-583D82B44189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BC9374-08EC-4615-91B7-CA52B24DF9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72D66E-E4EF-45C6-A049-E43519744111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532943-EFA3-44AD-928D-4D56DFCF5C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1A9846-4991-430A-B38E-B9010C964231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BF3F52-5888-4116-9763-0E164DCDEE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A4F38A-1A7A-49E0-8DA8-8937C15C9757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949DAF-43BA-4313-B90A-7D93B32219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9F48CA8-D0E3-49AA-8A2E-54FD95E913AF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0331D6-3279-42FC-8081-A245620C2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96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ADB1078-24D9-4B74-BFB5-73E51555FD5A}" type="datetimeFigureOut">
              <a:rPr lang="cs-CZ" smtClean="0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6D820EA-AC61-466C-AE85-D0C0A4A3BB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kydrive.live.com/" TargetMode="External"/><Relationship Id="rId2" Type="http://schemas.openxmlformats.org/officeDocument/2006/relationships/hyperlink" Target="http://www.adrive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Z%C3%A1lohov%C3%A1n%C3%AD_da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71336176"/>
              </p:ext>
            </p:extLst>
          </p:nvPr>
        </p:nvGraphicFramePr>
        <p:xfrm>
          <a:off x="323850" y="1268413"/>
          <a:ext cx="8516938" cy="4152083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VY_32_INOVACE_IVT_1_KOT_16_ZALOHOVANI_A_KLONOVANI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14.10.2012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 je to zálohování, proč a kam zálohovat, možné způsoby ztráty dat. Rozdíl mezi zálohováním a klonováním disků.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159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468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  <a:latin typeface="Gill Sans MT"/>
                <a:cs typeface="+mn-cs"/>
              </a:rPr>
              <a:t>DIGITÁLNÍ UČEBNÍ MATERIÁL</a:t>
            </a:r>
          </a:p>
        </p:txBody>
      </p:sp>
      <p:pic>
        <p:nvPicPr>
          <p:cNvPr id="184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R="0"/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Zálohování a klonování</a:t>
            </a:r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Co zálohování dat zahrnuje</a:t>
            </a:r>
          </a:p>
          <a:p>
            <a:r>
              <a:rPr lang="cs-CZ" dirty="0" smtClean="0"/>
              <a:t>Způsoby ztráty dat</a:t>
            </a:r>
          </a:p>
          <a:p>
            <a:r>
              <a:rPr lang="cs-CZ" dirty="0" smtClean="0"/>
              <a:t>Kam zálohovat</a:t>
            </a:r>
          </a:p>
          <a:p>
            <a:r>
              <a:rPr lang="cs-CZ" dirty="0" smtClean="0"/>
              <a:t>Online úložiště a freeware</a:t>
            </a:r>
          </a:p>
          <a:p>
            <a:r>
              <a:rPr lang="cs-CZ" dirty="0" smtClean="0"/>
              <a:t>Klonování disku</a:t>
            </a:r>
          </a:p>
          <a:p>
            <a:r>
              <a:rPr lang="cs-CZ" dirty="0"/>
              <a:t>Klonování nebo </a:t>
            </a:r>
            <a:r>
              <a:rPr lang="cs-CZ" dirty="0" smtClean="0"/>
              <a:t>kopírování</a:t>
            </a:r>
          </a:p>
          <a:p>
            <a:r>
              <a:rPr lang="cs-CZ" dirty="0" smtClean="0"/>
              <a:t>K čemu slouží klonování?</a:t>
            </a:r>
          </a:p>
          <a:p>
            <a:r>
              <a:rPr lang="cs-CZ" dirty="0"/>
              <a:t>Software na </a:t>
            </a:r>
            <a:r>
              <a:rPr lang="cs-CZ" dirty="0" smtClean="0"/>
              <a:t>klonování</a:t>
            </a:r>
          </a:p>
          <a:p>
            <a:r>
              <a:rPr lang="cs-CZ" dirty="0"/>
              <a:t>Klonování </a:t>
            </a:r>
            <a:r>
              <a:rPr lang="cs-CZ" dirty="0" err="1"/>
              <a:t>vs</a:t>
            </a:r>
            <a:r>
              <a:rPr lang="cs-CZ" dirty="0"/>
              <a:t> </a:t>
            </a:r>
            <a:r>
              <a:rPr lang="cs-CZ" dirty="0" smtClean="0"/>
              <a:t>zálohování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5691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Co zálohování dat zahrnuje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Zálohovat data znamená uložit všechna nebo část dat umístěných na jednom záznamovém médiu na jiné médium se záměrem vytvořit nouzovou kopii pro případ, že se něco přihodí. </a:t>
            </a:r>
          </a:p>
          <a:p>
            <a:r>
              <a:rPr lang="cs-CZ" dirty="0" smtClean="0"/>
              <a:t>Můžete také vytvářet kopie nebo zrcadla souborů bez použití externího záznamového média, tj. na jiném oddílu pevného disku. 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Způsoby ztráty dat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Poškození vlivem lidského faktoru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N</a:t>
            </a:r>
            <a:r>
              <a:rPr lang="cs-CZ" dirty="0" smtClean="0"/>
              <a:t>eúmyslné smazání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N</a:t>
            </a:r>
            <a:r>
              <a:rPr lang="cs-CZ" dirty="0" smtClean="0"/>
              <a:t>esprávné používání nebo manipulace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N</a:t>
            </a:r>
            <a:r>
              <a:rPr lang="cs-CZ" dirty="0" smtClean="0"/>
              <a:t>edbalost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Poškození způsobené selháním systému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V</a:t>
            </a:r>
            <a:r>
              <a:rPr lang="cs-CZ" dirty="0" smtClean="0"/>
              <a:t>ýpadky elektrického proudu, přepětí, podpětí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V</a:t>
            </a:r>
            <a:r>
              <a:rPr lang="cs-CZ" dirty="0" smtClean="0"/>
              <a:t>ýpadek operačního systému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S</a:t>
            </a:r>
            <a:r>
              <a:rPr lang="cs-CZ" dirty="0" smtClean="0"/>
              <a:t>elhání pevných disků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 smtClean="0"/>
              <a:t>Zničení vlivem programové chyby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Způsoby ztráty dat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/>
              <a:t>Poškození</a:t>
            </a:r>
            <a:r>
              <a:rPr lang="cs-CZ" dirty="0" smtClean="0"/>
              <a:t> s úmyslem data zničit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V</a:t>
            </a:r>
            <a:r>
              <a:rPr lang="cs-CZ" dirty="0" smtClean="0"/>
              <a:t>irová nákaza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 smtClean="0"/>
              <a:t>Sabotáž</a:t>
            </a:r>
            <a:endParaRPr lang="cs-CZ" dirty="0"/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K</a:t>
            </a:r>
            <a:r>
              <a:rPr lang="cs-CZ" dirty="0" smtClean="0"/>
              <a:t>rádež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Poškození fyzikálními a přírodními vlivy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 smtClean="0"/>
              <a:t>Kouř</a:t>
            </a:r>
            <a:endParaRPr lang="cs-CZ" dirty="0"/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 smtClean="0"/>
              <a:t>Požár</a:t>
            </a:r>
            <a:endParaRPr lang="cs-CZ" dirty="0"/>
          </a:p>
          <a:p>
            <a:pPr lvl="1">
              <a:buFont typeface="Wingdings 2" pitchFamily="18" charset="2"/>
              <a:buChar char=""/>
              <a:defRPr/>
            </a:pPr>
            <a:r>
              <a:rPr lang="cs-CZ" dirty="0"/>
              <a:t>V</a:t>
            </a:r>
            <a:r>
              <a:rPr lang="cs-CZ" dirty="0" smtClean="0"/>
              <a:t>oda zásah blesku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Kam zálohovat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857750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Zálohování na optická média CD a DVD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Výhody</a:t>
            </a:r>
            <a:r>
              <a:rPr lang="cs-CZ" dirty="0" smtClean="0"/>
              <a:t> – velmi levná média a vypalovací mechaniky, při správném skladování vydrží data i desítky let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při nešetrném zacházení a uskladnění je životnost optických médií tragická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Zálohování na pevné disky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Výhody</a:t>
            </a:r>
            <a:r>
              <a:rPr lang="cs-CZ" dirty="0" smtClean="0"/>
              <a:t> – možnost uchovat obrovská množství dat, poměrně spolehlivé a rychlé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náchylné na poškození (pád z výšky, mechanické poškození hlav, výpadky proudu, atd.), za pár let nemusí být dnešní SATA disky kompatibilní s novými základními deskami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214438"/>
            <a:ext cx="8229600" cy="539591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Zálohování na NAS zařízení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Výhody</a:t>
            </a:r>
            <a:r>
              <a:rPr lang="cs-CZ" dirty="0" smtClean="0"/>
              <a:t> – stejné jako u pevných disků + výborná možnost jak uchovávat data díky LAN a WLAN z více PC v síti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stejné jako u pevných disků + pro někoho nebude nastavení např. Samba serveru jednoduché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Zálohování na </a:t>
            </a:r>
            <a:r>
              <a:rPr lang="cs-CZ" dirty="0" err="1" smtClean="0"/>
              <a:t>flash</a:t>
            </a:r>
            <a:r>
              <a:rPr lang="cs-CZ" dirty="0" smtClean="0"/>
              <a:t> paměti a paměťové karty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Výhody </a:t>
            </a:r>
            <a:r>
              <a:rPr lang="cs-CZ" dirty="0" smtClean="0"/>
              <a:t>- nízká cena, mobilita, rychlost (závisí na typu), univerzálnost díky USB konektoru</a:t>
            </a:r>
          </a:p>
          <a:p>
            <a:pPr lvl="1">
              <a:buFont typeface="Wingdings 2" pitchFamily="18" charset="2"/>
              <a:buChar char="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omezený počet zápisů, ztratit data z </a:t>
            </a:r>
            <a:r>
              <a:rPr lang="cs-CZ" dirty="0" err="1" smtClean="0"/>
              <a:t>flash</a:t>
            </a:r>
            <a:r>
              <a:rPr lang="cs-CZ" dirty="0" smtClean="0"/>
              <a:t> paměti je velmi jednoduché (statická elektřina)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Kam zálohovat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071563"/>
            <a:ext cx="8229600" cy="5572125"/>
          </a:xfrm>
        </p:spPr>
        <p:txBody>
          <a:bodyPr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Zálohování na FTP server</a:t>
            </a:r>
          </a:p>
          <a:p>
            <a:pPr marL="842963" indent="-457200" eaLnBrk="1" fontAlgn="auto" hangingPunct="1">
              <a:spcAft>
                <a:spcPts val="0"/>
              </a:spcAft>
              <a:buFont typeface="Wingdings 2" pitchFamily="18" charset="2"/>
              <a:buChar char=""/>
              <a:defRPr/>
            </a:pPr>
            <a:r>
              <a:rPr lang="cs-CZ" i="1" dirty="0" smtClean="0"/>
              <a:t>Výhody</a:t>
            </a:r>
            <a:r>
              <a:rPr lang="cs-CZ" dirty="0" smtClean="0"/>
              <a:t> – data uložená na FTP jsou dostupná z jakéhokoliv PC s připojením k internetu</a:t>
            </a:r>
          </a:p>
          <a:p>
            <a:pPr marL="842963" indent="-457200" eaLnBrk="1" fontAlgn="auto" hangingPunct="1">
              <a:spcAft>
                <a:spcPts val="0"/>
              </a:spcAft>
              <a:buFont typeface="Wingdings 2" pitchFamily="18" charset="2"/>
              <a:buChar char="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špatné zabezpečení, pokud není aplikováno šifrování, rychlost a odezva (ne vždy), mnoho TCP/IP spojení, pro jednotlivce zbytečné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"/>
              <a:defRPr/>
            </a:pPr>
            <a:r>
              <a:rPr lang="cs-CZ" dirty="0" smtClean="0"/>
              <a:t>Online zálohování</a:t>
            </a:r>
          </a:p>
          <a:p>
            <a:pPr marL="842963" indent="-457200" eaLnBrk="1" fontAlgn="auto" hangingPunct="1">
              <a:spcAft>
                <a:spcPts val="0"/>
              </a:spcAft>
              <a:buFont typeface="Wingdings 2" pitchFamily="18" charset="2"/>
              <a:buChar char=""/>
              <a:defRPr/>
            </a:pPr>
            <a:r>
              <a:rPr lang="cs-CZ" i="1" dirty="0" smtClean="0"/>
              <a:t>Výhody</a:t>
            </a:r>
            <a:r>
              <a:rPr lang="cs-CZ" dirty="0" smtClean="0"/>
              <a:t> – jednoduché na použití, šifrování</a:t>
            </a:r>
          </a:p>
          <a:p>
            <a:pPr marL="842963" indent="-457200" eaLnBrk="1" fontAlgn="auto" hangingPunct="1">
              <a:spcAft>
                <a:spcPts val="0"/>
              </a:spcAft>
              <a:buFont typeface="Wingdings 2" pitchFamily="18" charset="2"/>
              <a:buChar char=""/>
              <a:defRPr/>
            </a:pPr>
            <a:r>
              <a:rPr lang="cs-CZ" i="1" dirty="0" smtClean="0"/>
              <a:t>Nevýhody</a:t>
            </a:r>
            <a:r>
              <a:rPr lang="cs-CZ" dirty="0" smtClean="0"/>
              <a:t> - rychlost (podle typu připojení), možná nedůvěra jestli data nejsou zneužívána, pro někoho může být 5GB místa v neplacené verzi málo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63" y="332656"/>
            <a:ext cx="8229600" cy="982439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Kam zálohovat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428625" y="18864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Online úložiště a freeware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/>
              <a:t>Online úložiště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adrive.com</a:t>
            </a:r>
            <a:r>
              <a:rPr lang="cs-CZ" dirty="0" smtClean="0"/>
              <a:t> – 50 GB zdarma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smtClean="0">
                <a:hlinkClick r:id="rId3"/>
              </a:rPr>
              <a:t>http://skydrive.live.com</a:t>
            </a:r>
            <a:r>
              <a:rPr lang="cs-CZ" dirty="0" smtClean="0"/>
              <a:t> – 25GB zdarma</a:t>
            </a:r>
          </a:p>
          <a:p>
            <a:pPr>
              <a:defRPr/>
            </a:pPr>
            <a:r>
              <a:rPr lang="cs-CZ" dirty="0" smtClean="0"/>
              <a:t>Freeware programy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err="1" smtClean="0"/>
              <a:t>Cobian</a:t>
            </a:r>
            <a:r>
              <a:rPr lang="cs-CZ" dirty="0" smtClean="0"/>
              <a:t> </a:t>
            </a:r>
            <a:r>
              <a:rPr lang="cs-CZ" dirty="0" err="1" smtClean="0"/>
              <a:t>Backup</a:t>
            </a:r>
            <a:r>
              <a:rPr lang="cs-CZ" dirty="0" smtClean="0"/>
              <a:t> 9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smtClean="0"/>
              <a:t>B-</a:t>
            </a:r>
            <a:r>
              <a:rPr lang="cs-CZ" dirty="0" err="1" smtClean="0"/>
              <a:t>Cup</a:t>
            </a:r>
            <a:r>
              <a:rPr lang="cs-CZ" dirty="0" smtClean="0"/>
              <a:t> XP 1.3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err="1" smtClean="0"/>
              <a:t>DriveImage</a:t>
            </a:r>
            <a:r>
              <a:rPr lang="cs-CZ" dirty="0" smtClean="0"/>
              <a:t> XML</a:t>
            </a:r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err="1" smtClean="0"/>
              <a:t>Clonezilla</a:t>
            </a:r>
            <a:endParaRPr lang="cs-CZ" dirty="0" smtClean="0"/>
          </a:p>
          <a:p>
            <a:pPr marL="728663">
              <a:buFont typeface="Wingdings" pitchFamily="2" charset="2"/>
              <a:buChar char="§"/>
              <a:defRPr/>
            </a:pPr>
            <a:r>
              <a:rPr lang="cs-CZ" dirty="0" smtClean="0"/>
              <a:t>Zálohování ve </a:t>
            </a:r>
            <a:r>
              <a:rPr lang="cs-CZ" dirty="0" err="1" smtClean="0"/>
              <a:t>windows</a:t>
            </a:r>
            <a:endParaRPr lang="cs-CZ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Klonování disku</a:t>
            </a:r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proces, jehož cílem je získání dvou obsahově identických pevných disků </a:t>
            </a:r>
          </a:p>
          <a:p>
            <a:r>
              <a:rPr lang="cs-CZ" dirty="0"/>
              <a:t>U</a:t>
            </a:r>
            <a:r>
              <a:rPr lang="cs-CZ" dirty="0" smtClean="0"/>
              <a:t>možní zkopírovat veškerá data ze zdrojového disku na disk cílový a to včetně funkčního operačního systému, instalovaných aplikací, nastavení a veškerých dat.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Klonování nebo kopírování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přenesení dat stačí překopírování souborů</a:t>
            </a:r>
          </a:p>
          <a:p>
            <a:r>
              <a:rPr lang="cs-CZ" smtClean="0"/>
              <a:t>Kopírování nefunguje v případě přenosu systému</a:t>
            </a:r>
          </a:p>
          <a:p>
            <a:r>
              <a:rPr lang="cs-CZ" smtClean="0"/>
              <a:t>Zavaděč OS uložen v MBR (Master boot record), nelze ručně zkopírovat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K čemu slouží klonování?</a:t>
            </a:r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Vytvoření identického disku jako záložní kopie</a:t>
            </a:r>
          </a:p>
          <a:p>
            <a:r>
              <a:rPr lang="cs-CZ" smtClean="0"/>
              <a:t>Při koupi většího disku přenesení kompletního obsahu i s OS na nový disk</a:t>
            </a:r>
          </a:p>
          <a:p>
            <a:r>
              <a:rPr lang="cs-CZ" smtClean="0"/>
              <a:t>Pro přípravu PC učebny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Software na klonování</a:t>
            </a:r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Norton Ghost</a:t>
            </a:r>
          </a:p>
          <a:p>
            <a:r>
              <a:rPr lang="cs-CZ" smtClean="0"/>
              <a:t>Partimage</a:t>
            </a:r>
          </a:p>
          <a:p>
            <a:r>
              <a:rPr lang="cs-CZ" smtClean="0"/>
              <a:t>Partition saving</a:t>
            </a:r>
          </a:p>
          <a:p>
            <a:r>
              <a:rPr lang="cs-CZ" smtClean="0"/>
              <a:t>Acronis True Image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Klonování </a:t>
            </a:r>
            <a:r>
              <a:rPr lang="cs-CZ" dirty="0" err="1" smtClean="0"/>
              <a:t>vs</a:t>
            </a:r>
            <a:r>
              <a:rPr lang="cs-CZ" dirty="0" smtClean="0"/>
              <a:t> zálohování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4013" indent="-354013"/>
            <a:r>
              <a:rPr lang="cs-CZ" smtClean="0"/>
              <a:t>Klon disku = disk, jehož obsah je identický s původním (zdrojovým diskem) </a:t>
            </a:r>
          </a:p>
          <a:p>
            <a:pPr marL="354013" indent="-354013"/>
            <a:r>
              <a:rPr lang="cs-CZ" smtClean="0"/>
              <a:t>Záloha = soubor, nebo několik souborů, které obsahují zabalený obsah zálohované oblasti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Zdroje</a:t>
            </a:r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9"/>
            <a:ext cx="8229600" cy="4871442"/>
          </a:xfrm>
        </p:spPr>
        <p:txBody>
          <a:bodyPr/>
          <a:lstStyle/>
          <a:p>
            <a:r>
              <a:rPr lang="cs-CZ" sz="2400" dirty="0"/>
              <a:t>Zálohování dat. In: </a:t>
            </a:r>
            <a:r>
              <a:rPr lang="cs-CZ" sz="2400" i="1" dirty="0" err="1"/>
              <a:t>Wikipedia</a:t>
            </a:r>
            <a:r>
              <a:rPr lang="cs-CZ" sz="2400" i="1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2001-2012 [cit. </a:t>
            </a:r>
            <a:r>
              <a:rPr lang="cs-CZ" sz="2400" dirty="0" smtClean="0"/>
              <a:t>2012-10-14]. </a:t>
            </a:r>
            <a:r>
              <a:rPr lang="cs-CZ" sz="2400" dirty="0"/>
              <a:t>Dostupné z: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cs.wikipedia.org/wiki/Z%C3%A1lohov%C3%A1n%C3%AD_dat</a:t>
            </a:r>
            <a:endParaRPr lang="cs-CZ" sz="2400" dirty="0" smtClean="0"/>
          </a:p>
          <a:p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192</TotalTime>
  <Words>511</Words>
  <Application>Microsoft Office PowerPoint</Application>
  <PresentationFormat>Předvádění na obrazovce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Zálohování a klonování</vt:lpstr>
      <vt:lpstr>Obsah</vt:lpstr>
      <vt:lpstr>Co zálohování dat zahrnuje</vt:lpstr>
      <vt:lpstr>Způsoby ztráty dat</vt:lpstr>
      <vt:lpstr>Způsoby ztráty dat</vt:lpstr>
      <vt:lpstr>Kam zálohovat</vt:lpstr>
      <vt:lpstr>Kam zálohovat</vt:lpstr>
      <vt:lpstr>Kam zálohovat</vt:lpstr>
      <vt:lpstr>Online úložiště a freeware</vt:lpstr>
      <vt:lpstr>Klonování disku</vt:lpstr>
      <vt:lpstr>Klonování nebo kopírování</vt:lpstr>
      <vt:lpstr>K čemu slouží klonování?</vt:lpstr>
      <vt:lpstr>Software na klonování</vt:lpstr>
      <vt:lpstr>Klonování vs zálohování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ZÁLOHOVÁNÍ  A  KLONOVÁNÍ</dc:title>
  <dc:creator>Kotli</dc:creator>
  <cp:lastModifiedBy>Mirda Kotli</cp:lastModifiedBy>
  <cp:revision>34</cp:revision>
  <dcterms:created xsi:type="dcterms:W3CDTF">2009-12-16T07:07:41Z</dcterms:created>
  <dcterms:modified xsi:type="dcterms:W3CDTF">2013-01-27T17:52:41Z</dcterms:modified>
</cp:coreProperties>
</file>