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62" r:id="rId2"/>
    <p:sldId id="256" r:id="rId3"/>
    <p:sldId id="269" r:id="rId4"/>
    <p:sldId id="257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1"/>
            <a:ext cx="8229600" cy="5410200"/>
          </a:xfrm>
        </p:spPr>
        <p:txBody>
          <a:bodyPr lIns="82945" tIns="41473"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9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110011-B701-4FC2-A682-B03432A50138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258DC7-1205-4591-A4BA-961763C7CB3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ax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pam" TargetMode="External"/><Relationship Id="rId2" Type="http://schemas.openxmlformats.org/officeDocument/2006/relationships/hyperlink" Target="http://cs.wikipedia.org/wiki/Phishin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://cs.wikipedia.org/wiki/E-mail" TargetMode="External"/><Relationship Id="rId4" Type="http://schemas.openxmlformats.org/officeDocument/2006/relationships/hyperlink" Target="http://cs.wikipedia.org/wiki/Hoa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431667924"/>
              </p:ext>
            </p:extLst>
          </p:nvPr>
        </p:nvGraphicFramePr>
        <p:xfrm>
          <a:off x="323850" y="1268413"/>
          <a:ext cx="8516938" cy="4152351"/>
        </p:xfrm>
        <a:graphic>
          <a:graphicData uri="http://schemas.openxmlformats.org/drawingml/2006/table">
            <a:tbl>
              <a:tblPr/>
              <a:tblGrid>
                <a:gridCol w="2086518"/>
                <a:gridCol w="6430420"/>
              </a:tblGrid>
              <a:tr h="368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VY_32_INOVACE_IVT_1_KOT_17_EMAIL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13.10.2012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6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Elektronická pošta, správná struktura emailu, poštovní klienty a problémy spojené s elektronickou komunikací.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4"/>
            <a:ext cx="5040312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cs-CZ" b="1" dirty="0">
                <a:solidFill>
                  <a:prstClr val="black"/>
                </a:solidFill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46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E-MAIL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Elektronická pošta</a:t>
            </a:r>
            <a:endParaRPr lang="cs-CZ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E-mail</a:t>
            </a:r>
          </a:p>
          <a:p>
            <a:r>
              <a:rPr lang="cs-CZ" dirty="0" smtClean="0"/>
              <a:t>Struktura e-mailu</a:t>
            </a:r>
          </a:p>
          <a:p>
            <a:r>
              <a:rPr lang="cs-CZ" dirty="0" smtClean="0"/>
              <a:t>Způsoby práce s e-mailem</a:t>
            </a:r>
          </a:p>
          <a:p>
            <a:r>
              <a:rPr lang="cs-CZ" dirty="0"/>
              <a:t>Dobré mravy při </a:t>
            </a:r>
            <a:r>
              <a:rPr lang="cs-CZ" dirty="0" smtClean="0"/>
              <a:t>e-mailování</a:t>
            </a:r>
          </a:p>
          <a:p>
            <a:r>
              <a:rPr lang="cs-CZ" dirty="0"/>
              <a:t>Elektronický </a:t>
            </a:r>
            <a:r>
              <a:rPr lang="cs-CZ" dirty="0" smtClean="0"/>
              <a:t>podpis</a:t>
            </a:r>
          </a:p>
          <a:p>
            <a:r>
              <a:rPr lang="cs-CZ" dirty="0" smtClean="0"/>
              <a:t>Soukromí a šifrování</a:t>
            </a:r>
          </a:p>
          <a:p>
            <a:r>
              <a:rPr lang="cs-CZ" dirty="0" smtClean="0"/>
              <a:t>Nežádoucí zprávy</a:t>
            </a:r>
          </a:p>
          <a:p>
            <a:r>
              <a:rPr lang="cs-CZ" dirty="0" err="1"/>
              <a:t>Hoax</a:t>
            </a:r>
            <a:r>
              <a:rPr lang="cs-CZ" dirty="0"/>
              <a:t> (podvod, mystifikace, žert</a:t>
            </a:r>
            <a:r>
              <a:rPr lang="cs-CZ" dirty="0" smtClean="0"/>
              <a:t>)</a:t>
            </a:r>
          </a:p>
          <a:p>
            <a:r>
              <a:rPr lang="cs-CZ" dirty="0" err="1"/>
              <a:t>Phishing</a:t>
            </a:r>
            <a:r>
              <a:rPr lang="cs-CZ" dirty="0"/>
              <a:t> (rybaření</a:t>
            </a:r>
            <a:r>
              <a:rPr lang="cs-CZ" dirty="0" smtClean="0"/>
              <a:t>)</a:t>
            </a:r>
          </a:p>
          <a:p>
            <a:r>
              <a:rPr lang="cs-CZ" dirty="0" smtClean="0"/>
              <a:t>Zdroje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7079556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E-mail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Slouží ke komunikaci</a:t>
            </a:r>
          </a:p>
          <a:p>
            <a:r>
              <a:rPr lang="cs-CZ" dirty="0" smtClean="0"/>
              <a:t>Rychlé, levné, pružné, odkudkoliv</a:t>
            </a:r>
          </a:p>
          <a:p>
            <a:r>
              <a:rPr lang="cs-CZ" dirty="0" smtClean="0"/>
              <a:t>E-</a:t>
            </a:r>
            <a:r>
              <a:rPr lang="cs-CZ" dirty="0" err="1" smtClean="0"/>
              <a:t>mailová</a:t>
            </a:r>
            <a:r>
              <a:rPr lang="cs-CZ" dirty="0" smtClean="0"/>
              <a:t> adresa</a:t>
            </a:r>
          </a:p>
          <a:p>
            <a:pPr lvl="1"/>
            <a:r>
              <a:rPr lang="cs-CZ" dirty="0" smtClean="0"/>
              <a:t>Název_schránky@název_serveru</a:t>
            </a:r>
          </a:p>
          <a:p>
            <a:pPr lvl="2"/>
            <a:r>
              <a:rPr lang="cs-CZ" dirty="0" err="1" smtClean="0"/>
              <a:t>karel.novak</a:t>
            </a:r>
            <a:r>
              <a:rPr lang="cs-CZ" dirty="0" smtClean="0"/>
              <a:t>@seznam.</a:t>
            </a:r>
            <a:r>
              <a:rPr lang="cs-CZ" dirty="0" err="1" smtClean="0"/>
              <a:t>cz</a:t>
            </a:r>
            <a:endParaRPr lang="cs-CZ" dirty="0" smtClean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Struktura e-mailu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523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343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Odesílatel (od): </a:t>
                      </a:r>
                      <a:r>
                        <a:rPr lang="cs-CZ" dirty="0" err="1" smtClean="0"/>
                        <a:t>pn</a:t>
                      </a:r>
                      <a:r>
                        <a:rPr lang="cs-CZ" dirty="0" smtClean="0"/>
                        <a:t>@</a:t>
                      </a:r>
                      <a:r>
                        <a:rPr lang="cs-CZ" dirty="0" err="1" smtClean="0"/>
                        <a:t>jmenoserveru.cz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E-</a:t>
                      </a:r>
                      <a:r>
                        <a:rPr lang="cs-CZ" dirty="0" err="1" smtClean="0"/>
                        <a:t>mailová</a:t>
                      </a:r>
                      <a:r>
                        <a:rPr lang="cs-CZ" dirty="0" smtClean="0"/>
                        <a:t> adresa, z které je email</a:t>
                      </a:r>
                      <a:r>
                        <a:rPr lang="cs-CZ" baseline="0" dirty="0" smtClean="0"/>
                        <a:t> odeslán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Komu (příjemce): </a:t>
                      </a:r>
                      <a:r>
                        <a:rPr lang="cs-CZ" dirty="0" err="1" smtClean="0"/>
                        <a:t>al</a:t>
                      </a:r>
                      <a:r>
                        <a:rPr lang="cs-CZ" dirty="0" smtClean="0"/>
                        <a:t>@</a:t>
                      </a:r>
                      <a:r>
                        <a:rPr lang="cs-CZ" dirty="0" err="1" smtClean="0"/>
                        <a:t>jmenoserveru.cz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E-</a:t>
                      </a:r>
                      <a:r>
                        <a:rPr lang="cs-CZ" dirty="0" err="1" smtClean="0"/>
                        <a:t>mailová</a:t>
                      </a:r>
                      <a:r>
                        <a:rPr lang="cs-CZ" dirty="0" smtClean="0"/>
                        <a:t> adresa uživatele, kterému e-mail přijde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Kopie: </a:t>
                      </a:r>
                      <a:r>
                        <a:rPr lang="cs-CZ" dirty="0" err="1" smtClean="0"/>
                        <a:t>jn</a:t>
                      </a:r>
                      <a:r>
                        <a:rPr lang="cs-CZ" dirty="0" smtClean="0"/>
                        <a:t>@</a:t>
                      </a:r>
                      <a:r>
                        <a:rPr lang="cs-CZ" dirty="0" err="1" smtClean="0"/>
                        <a:t>jmenoserveru.cz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E-</a:t>
                      </a:r>
                      <a:r>
                        <a:rPr lang="cs-CZ" dirty="0" err="1" smtClean="0"/>
                        <a:t>mailová</a:t>
                      </a:r>
                      <a:r>
                        <a:rPr lang="cs-CZ" dirty="0" smtClean="0"/>
                        <a:t> adresa dalšího uživatele,</a:t>
                      </a:r>
                      <a:r>
                        <a:rPr lang="cs-CZ" baseline="0" dirty="0" smtClean="0"/>
                        <a:t> kterému e-mail také dojde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Slepá:</a:t>
                      </a:r>
                      <a:r>
                        <a:rPr lang="cs-CZ" baseline="0" dirty="0" smtClean="0"/>
                        <a:t> mm@</a:t>
                      </a:r>
                      <a:r>
                        <a:rPr lang="cs-CZ" baseline="0" dirty="0" err="1" smtClean="0"/>
                        <a:t>jmenoserveru.cz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Adresa uživatele,</a:t>
                      </a:r>
                      <a:r>
                        <a:rPr lang="cs-CZ" baseline="0" dirty="0" smtClean="0"/>
                        <a:t> kterému email také dojde, ale ostatním uživatelům se nikde nezobrazí, že tomuto uživateli byl e-mail také odeslán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Předmět: Výroční zpráva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Stručná charakteristika zprávy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Text e-mailu: Nazdar, posílám výroční zprávu ve Wordu.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Text emailu.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Důležitost: Vysoká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Jedná se pouze o označení zprávy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Přílohy: </a:t>
                      </a:r>
                      <a:r>
                        <a:rPr lang="cs-CZ" dirty="0" err="1" smtClean="0"/>
                        <a:t>vyrocka.doc</a:t>
                      </a:r>
                      <a:r>
                        <a:rPr lang="cs-CZ" dirty="0" smtClean="0"/>
                        <a:t> (1,2 MB)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 emailu mohou být připojeny soubory</a:t>
                      </a:r>
                      <a:endParaRPr lang="cs-CZ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Potvrdit přečtení</a:t>
                      </a:r>
                      <a:endParaRPr lang="cs-CZ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Lze si vyžádat potvrzení </a:t>
                      </a:r>
                      <a:r>
                        <a:rPr lang="cs-CZ" dirty="0" err="1" smtClean="0"/>
                        <a:t>přečtění</a:t>
                      </a:r>
                      <a:r>
                        <a:rPr lang="cs-CZ" dirty="0" smtClean="0"/>
                        <a:t> zprávy</a:t>
                      </a:r>
                      <a:endParaRPr lang="cs-CZ" dirty="0"/>
                    </a:p>
                  </a:txBody>
                  <a:tcPr marL="96520" marR="96520"/>
                </a:tc>
              </a:tr>
            </a:tbl>
          </a:graphicData>
        </a:graphic>
      </p:graphicFrame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Způsoby práce s e-mailem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Prostřednictvím internetového rozhraní</a:t>
            </a:r>
          </a:p>
          <a:p>
            <a:r>
              <a:rPr lang="cs-CZ" dirty="0" smtClean="0"/>
              <a:t>Prostřednictvím poštovního klienta</a:t>
            </a:r>
            <a:endParaRPr lang="cs-CZ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156755"/>
            <a:ext cx="7344816" cy="458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http://www.actualtools.com/images/articles_24/o_main_outlook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6181725" cy="45053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Dobré mravy při e-mailování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Na začátku oslovte a pozdravte</a:t>
            </a:r>
          </a:p>
          <a:p>
            <a:r>
              <a:rPr lang="cs-CZ" dirty="0" smtClean="0"/>
              <a:t>Na konci emailu bývá dobrým zvykem uvést svůj podpis</a:t>
            </a:r>
          </a:p>
          <a:p>
            <a:r>
              <a:rPr lang="cs-CZ" dirty="0" smtClean="0"/>
              <a:t>Vždy uvádějte </a:t>
            </a:r>
            <a:r>
              <a:rPr lang="cs-CZ" b="1" dirty="0" smtClean="0"/>
              <a:t>Předmět</a:t>
            </a:r>
            <a:r>
              <a:rPr lang="cs-CZ" dirty="0" smtClean="0"/>
              <a:t>, zabráníte tomu, aby zpráva skončila jako spam</a:t>
            </a:r>
          </a:p>
          <a:p>
            <a:r>
              <a:rPr lang="cs-CZ" dirty="0" smtClean="0"/>
              <a:t>Neposílejte příliš velké přílohy</a:t>
            </a:r>
          </a:p>
          <a:p>
            <a:r>
              <a:rPr lang="cs-CZ" dirty="0" smtClean="0"/>
              <a:t>Nerozesílejte zbytečně hromadné a nevyžádané emaily (spamy)</a:t>
            </a:r>
          </a:p>
          <a:p>
            <a:r>
              <a:rPr lang="cs-CZ" dirty="0" smtClean="0"/>
              <a:t>POZOR NA VIRY V E-MAILECH!!!</a:t>
            </a:r>
            <a:endParaRPr lang="cs-CZ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Elektronický podpis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Uvedení </a:t>
            </a:r>
            <a:r>
              <a:rPr lang="cs-CZ" dirty="0"/>
              <a:t>jména a dalších identifikačních a kontaktních údajů na konci těla </a:t>
            </a:r>
            <a:r>
              <a:rPr lang="cs-CZ" dirty="0" smtClean="0"/>
              <a:t>zprávy</a:t>
            </a:r>
          </a:p>
          <a:p>
            <a:pPr lvl="1"/>
            <a:r>
              <a:rPr lang="cs-CZ" dirty="0"/>
              <a:t>Nejjednodušší </a:t>
            </a:r>
            <a:r>
              <a:rPr lang="cs-CZ" dirty="0" smtClean="0"/>
              <a:t>forma </a:t>
            </a:r>
            <a:r>
              <a:rPr lang="cs-CZ" dirty="0"/>
              <a:t>elektronického </a:t>
            </a:r>
            <a:r>
              <a:rPr lang="cs-CZ" dirty="0" smtClean="0"/>
              <a:t>podpisu</a:t>
            </a:r>
            <a:endParaRPr lang="cs-CZ" dirty="0"/>
          </a:p>
          <a:p>
            <a:r>
              <a:rPr lang="cs-CZ" dirty="0"/>
              <a:t>S</a:t>
            </a:r>
            <a:r>
              <a:rPr lang="cs-CZ" dirty="0" smtClean="0"/>
              <a:t>ofistikovanější </a:t>
            </a:r>
            <a:r>
              <a:rPr lang="cs-CZ" dirty="0"/>
              <a:t>nástroj, kdy pomocí speciálního kódu připojeného ke zprávě je možné ověřit </a:t>
            </a:r>
            <a:endParaRPr lang="cs-CZ" dirty="0" smtClean="0"/>
          </a:p>
          <a:p>
            <a:pPr lvl="1"/>
            <a:r>
              <a:rPr lang="cs-CZ" dirty="0" smtClean="0"/>
              <a:t>Kdo </a:t>
            </a:r>
            <a:r>
              <a:rPr lang="cs-CZ" dirty="0"/>
              <a:t>zprávu skutečně odeslal (samotný údaj v položce </a:t>
            </a:r>
            <a:r>
              <a:rPr lang="cs-CZ" dirty="0" err="1"/>
              <a:t>From</a:t>
            </a:r>
            <a:r>
              <a:rPr lang="cs-CZ" dirty="0"/>
              <a:t> totiž není </a:t>
            </a:r>
            <a:r>
              <a:rPr lang="cs-CZ" dirty="0" smtClean="0"/>
              <a:t>spolehlivý)</a:t>
            </a:r>
          </a:p>
          <a:p>
            <a:pPr lvl="1"/>
            <a:r>
              <a:rPr lang="cs-CZ" dirty="0"/>
              <a:t>O</a:t>
            </a:r>
            <a:r>
              <a:rPr lang="cs-CZ" dirty="0" smtClean="0"/>
              <a:t>bsah </a:t>
            </a:r>
            <a:r>
              <a:rPr lang="cs-CZ" dirty="0"/>
              <a:t>zprávy (tělo zprávy a přílohy) nebyl mezi odesláním a přijetím zprávy </a:t>
            </a:r>
            <a:r>
              <a:rPr lang="cs-CZ" dirty="0" smtClean="0"/>
              <a:t>změněn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078082"/>
      </p:ext>
    </p:extLst>
  </p:cSld>
  <p:clrMapOvr>
    <a:masterClrMapping/>
  </p:clrMapOvr>
  <p:transition spd="slow">
    <p:cover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Soukromí a šifrování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Bez osobních bezpečnostních opatření e-mail nezaručuje soukromí, protože</a:t>
            </a:r>
          </a:p>
          <a:p>
            <a:pPr lvl="1"/>
            <a:r>
              <a:rPr lang="cs-CZ" dirty="0" smtClean="0"/>
              <a:t>E-mailové </a:t>
            </a:r>
            <a:r>
              <a:rPr lang="cs-CZ" dirty="0"/>
              <a:t>zprávy všeobecně nejsou </a:t>
            </a:r>
            <a:r>
              <a:rPr lang="cs-CZ" dirty="0" smtClean="0"/>
              <a:t>šifrované</a:t>
            </a:r>
            <a:endParaRPr lang="cs-CZ" dirty="0"/>
          </a:p>
          <a:p>
            <a:pPr lvl="1"/>
            <a:r>
              <a:rPr lang="cs-CZ" dirty="0" smtClean="0"/>
              <a:t>E-mailové </a:t>
            </a:r>
            <a:r>
              <a:rPr lang="cs-CZ" dirty="0"/>
              <a:t>zprávy musí projít cizími počítači v síti předtím, než dosáhnou cílový </a:t>
            </a:r>
            <a:r>
              <a:rPr lang="cs-CZ" dirty="0" smtClean="0"/>
              <a:t>počítač</a:t>
            </a:r>
            <a:r>
              <a:rPr lang="cs-CZ" dirty="0"/>
              <a:t> </a:t>
            </a:r>
            <a:r>
              <a:rPr lang="cs-CZ" dirty="0" smtClean="0"/>
              <a:t>(relativně </a:t>
            </a:r>
            <a:r>
              <a:rPr lang="cs-CZ" dirty="0"/>
              <a:t>jednoduché je cestou zachytit a přečíst si cizí </a:t>
            </a:r>
            <a:r>
              <a:rPr lang="cs-CZ" dirty="0" smtClean="0"/>
              <a:t>zprávu)</a:t>
            </a:r>
            <a:endParaRPr lang="cs-CZ" dirty="0"/>
          </a:p>
          <a:p>
            <a:pPr lvl="1"/>
            <a:r>
              <a:rPr lang="cs-CZ" dirty="0" smtClean="0"/>
              <a:t>Poskytovatelé </a:t>
            </a:r>
            <a:r>
              <a:rPr lang="cs-CZ" dirty="0"/>
              <a:t>internetového připojení </a:t>
            </a:r>
            <a:r>
              <a:rPr lang="cs-CZ" dirty="0" smtClean="0"/>
              <a:t>(provider</a:t>
            </a:r>
            <a:r>
              <a:rPr lang="cs-CZ" dirty="0"/>
              <a:t>) ukládá na své servery kopie vašich e-mailových zpráv předtím, než je </a:t>
            </a:r>
            <a:r>
              <a:rPr lang="cs-CZ" dirty="0" smtClean="0"/>
              <a:t>doručí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4213210"/>
      </p:ext>
    </p:extLst>
  </p:cSld>
  <p:clrMapOvr>
    <a:masterClrMapping/>
  </p:clrMapOvr>
  <p:transition spd="slow">
    <p:cover dir="r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Nežádoucí zprávy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r>
              <a:rPr lang="cs-CZ" dirty="0" smtClean="0"/>
              <a:t>Spam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evyžádaná </a:t>
            </a:r>
            <a:r>
              <a:rPr lang="cs-CZ" dirty="0"/>
              <a:t>obtěžující </a:t>
            </a:r>
            <a:r>
              <a:rPr lang="cs-CZ" dirty="0" smtClean="0"/>
              <a:t>pošta</a:t>
            </a:r>
          </a:p>
          <a:p>
            <a:pPr lvl="1"/>
            <a:r>
              <a:rPr lang="cs-CZ" dirty="0" smtClean="0"/>
              <a:t>Nejčastěji reklamního typu</a:t>
            </a:r>
          </a:p>
          <a:p>
            <a:r>
              <a:rPr lang="cs-CZ" dirty="0" smtClean="0"/>
              <a:t>Ham</a:t>
            </a:r>
          </a:p>
          <a:p>
            <a:pPr lvl="1"/>
            <a:r>
              <a:rPr lang="cs-CZ" dirty="0" smtClean="0"/>
              <a:t>Opak spamu</a:t>
            </a:r>
          </a:p>
          <a:p>
            <a:pPr lvl="1"/>
            <a:r>
              <a:rPr lang="cs-CZ" dirty="0" smtClean="0"/>
              <a:t>Žádoucí jednorázová pošta se specifickým účelem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348100"/>
      </p:ext>
    </p:extLst>
  </p:cSld>
  <p:clrMapOvr>
    <a:masterClrMapping/>
  </p:clrMapOvr>
  <p:transition spd="slow">
    <p:cover dir="r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Hoax</a:t>
            </a:r>
            <a:r>
              <a:rPr lang="cs-CZ" dirty="0" smtClean="0"/>
              <a:t> (podvod, mystifikace, žert)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Někdy </a:t>
            </a:r>
            <a:r>
              <a:rPr lang="cs-CZ" dirty="0"/>
              <a:t>označován jako řetězový e-mail</a:t>
            </a:r>
          </a:p>
          <a:p>
            <a:r>
              <a:rPr lang="cs-CZ" dirty="0"/>
              <a:t>Bludné a zplanělé zprávy kolující po </a:t>
            </a:r>
            <a:r>
              <a:rPr lang="cs-CZ" dirty="0" smtClean="0"/>
              <a:t>internetu</a:t>
            </a:r>
          </a:p>
          <a:p>
            <a:r>
              <a:rPr lang="cs-CZ" dirty="0" smtClean="0"/>
              <a:t>Typy </a:t>
            </a:r>
            <a:r>
              <a:rPr lang="cs-CZ" dirty="0" err="1" smtClean="0"/>
              <a:t>hoaxů</a:t>
            </a:r>
            <a:endParaRPr lang="cs-CZ" dirty="0"/>
          </a:p>
          <a:p>
            <a:pPr lvl="1"/>
            <a:r>
              <a:rPr lang="cs-CZ" b="1" dirty="0"/>
              <a:t>Falešný poplach</a:t>
            </a:r>
            <a:r>
              <a:rPr lang="cs-CZ" dirty="0"/>
              <a:t> –snaží se uživatele přimět k dalšímu šíření</a:t>
            </a:r>
          </a:p>
          <a:p>
            <a:pPr lvl="1"/>
            <a:r>
              <a:rPr lang="cs-CZ" b="1" dirty="0"/>
              <a:t>Zábavné</a:t>
            </a:r>
            <a:r>
              <a:rPr lang="cs-CZ" dirty="0"/>
              <a:t> –využívají uživatelovy touhy být vtipný nebo jeho pověrčivosti a vyhrožují (</a:t>
            </a:r>
            <a:r>
              <a:rPr lang="cs-CZ" i="1" dirty="0"/>
              <a:t>Nepřepošleš-li, budeš mít smůlu.</a:t>
            </a:r>
            <a:r>
              <a:rPr lang="cs-CZ" dirty="0"/>
              <a:t>). Naopak poslušnému uživateli slibují všechno možné.</a:t>
            </a:r>
          </a:p>
          <a:p>
            <a:pPr lvl="1"/>
            <a:r>
              <a:rPr lang="cs-CZ" b="1" dirty="0"/>
              <a:t>Prosby</a:t>
            </a:r>
            <a:r>
              <a:rPr lang="cs-CZ" dirty="0"/>
              <a:t> – </a:t>
            </a:r>
            <a:r>
              <a:rPr lang="cs-CZ" dirty="0" err="1"/>
              <a:t>hoax</a:t>
            </a:r>
            <a:r>
              <a:rPr lang="cs-CZ" dirty="0"/>
              <a:t> většinou působí na city a prosí příjemce o darování krve, hledání ztracené osoby, případně přímo vylákává peníze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690963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Hoax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Škodlivost </a:t>
            </a:r>
            <a:r>
              <a:rPr lang="cs-CZ" dirty="0" err="1" smtClean="0"/>
              <a:t>hoaxů</a:t>
            </a:r>
            <a:endParaRPr lang="cs-CZ" dirty="0" smtClean="0"/>
          </a:p>
          <a:p>
            <a:pPr lvl="1"/>
            <a:r>
              <a:rPr lang="cs-CZ" dirty="0"/>
              <a:t>Obtěžování </a:t>
            </a:r>
            <a:r>
              <a:rPr lang="cs-CZ" dirty="0" smtClean="0"/>
              <a:t>příjemců</a:t>
            </a:r>
          </a:p>
          <a:p>
            <a:pPr lvl="1"/>
            <a:r>
              <a:rPr lang="cs-CZ" dirty="0" smtClean="0"/>
              <a:t>Nebezpečné rady </a:t>
            </a:r>
          </a:p>
          <a:p>
            <a:pPr lvl="1"/>
            <a:r>
              <a:rPr lang="cs-CZ" dirty="0" smtClean="0"/>
              <a:t>Zbytečné </a:t>
            </a:r>
            <a:r>
              <a:rPr lang="cs-CZ" dirty="0"/>
              <a:t>zatěžování linek a </a:t>
            </a:r>
            <a:r>
              <a:rPr lang="cs-CZ" dirty="0" smtClean="0"/>
              <a:t>serverů</a:t>
            </a:r>
          </a:p>
          <a:p>
            <a:pPr lvl="1"/>
            <a:r>
              <a:rPr lang="cs-CZ" dirty="0" smtClean="0"/>
              <a:t>Ztráta důvěryhodnosti</a:t>
            </a:r>
          </a:p>
          <a:p>
            <a:pPr lvl="1"/>
            <a:r>
              <a:rPr lang="cs-CZ" dirty="0" smtClean="0"/>
              <a:t>Prozrazení </a:t>
            </a:r>
            <a:r>
              <a:rPr lang="cs-CZ" dirty="0"/>
              <a:t>důvěrných </a:t>
            </a:r>
            <a:r>
              <a:rPr lang="cs-CZ" dirty="0" smtClean="0"/>
              <a:t>informací</a:t>
            </a:r>
          </a:p>
          <a:p>
            <a:r>
              <a:rPr lang="cs-CZ" dirty="0" smtClean="0"/>
              <a:t>Seznam nejznámějších </a:t>
            </a:r>
            <a:r>
              <a:rPr lang="cs-CZ" dirty="0" err="1" smtClean="0"/>
              <a:t>hoaxů</a:t>
            </a:r>
            <a:r>
              <a:rPr lang="cs-CZ" dirty="0" smtClean="0"/>
              <a:t> na </a:t>
            </a:r>
            <a:r>
              <a:rPr lang="cs-CZ" dirty="0" smtClean="0">
                <a:hlinkClick r:id="rId2"/>
              </a:rPr>
              <a:t>www.hoax.cz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861028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err="1" smtClean="0"/>
              <a:t>Phishing</a:t>
            </a:r>
            <a:r>
              <a:rPr lang="cs-CZ" dirty="0" smtClean="0"/>
              <a:t> (rybaření)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P</a:t>
            </a:r>
            <a:r>
              <a:rPr lang="cs-CZ" dirty="0" smtClean="0"/>
              <a:t>odvodná </a:t>
            </a:r>
            <a:r>
              <a:rPr lang="cs-CZ" dirty="0"/>
              <a:t>technika používaná na </a:t>
            </a:r>
            <a:r>
              <a:rPr lang="cs-CZ" dirty="0" smtClean="0"/>
              <a:t>internetu </a:t>
            </a:r>
            <a:r>
              <a:rPr lang="cs-CZ" dirty="0"/>
              <a:t>k </a:t>
            </a:r>
            <a:r>
              <a:rPr lang="cs-CZ" b="1" dirty="0"/>
              <a:t>získávání citlivých údajů </a:t>
            </a:r>
            <a:r>
              <a:rPr lang="cs-CZ" dirty="0"/>
              <a:t>(hesla, čísla kreditních karet apod.) v elektronické </a:t>
            </a:r>
            <a:r>
              <a:rPr lang="cs-CZ" dirty="0" smtClean="0"/>
              <a:t>komunikaci</a:t>
            </a:r>
          </a:p>
          <a:p>
            <a:r>
              <a:rPr lang="cs-CZ" dirty="0" smtClean="0"/>
              <a:t>Předstírá</a:t>
            </a:r>
            <a:r>
              <a:rPr lang="cs-CZ" dirty="0"/>
              <a:t>, že pochází z populárních sociálních sítí, aukčních webů, on-line platebních portálů nebo od IT </a:t>
            </a:r>
            <a:r>
              <a:rPr lang="cs-CZ" dirty="0" smtClean="0"/>
              <a:t>administrátorů</a:t>
            </a:r>
            <a:endParaRPr lang="cs-CZ" dirty="0"/>
          </a:p>
          <a:p>
            <a:r>
              <a:rPr lang="cs-CZ" dirty="0"/>
              <a:t>Principem </a:t>
            </a:r>
            <a:r>
              <a:rPr lang="cs-CZ" dirty="0" smtClean="0"/>
              <a:t>je </a:t>
            </a:r>
            <a:r>
              <a:rPr lang="cs-CZ" dirty="0"/>
              <a:t>rozesílání </a:t>
            </a:r>
            <a:r>
              <a:rPr lang="cs-CZ" dirty="0" smtClean="0"/>
              <a:t>e-mailových </a:t>
            </a:r>
            <a:r>
              <a:rPr lang="cs-CZ" dirty="0"/>
              <a:t>zpráv nebo instant </a:t>
            </a:r>
            <a:r>
              <a:rPr lang="cs-CZ" dirty="0" err="1" smtClean="0"/>
              <a:t>messaging</a:t>
            </a:r>
            <a:endParaRPr lang="cs-CZ" dirty="0" smtClean="0"/>
          </a:p>
          <a:p>
            <a:r>
              <a:rPr lang="cs-CZ" dirty="0" smtClean="0"/>
              <a:t>Vyzývají </a:t>
            </a:r>
            <a:r>
              <a:rPr lang="cs-CZ" dirty="0"/>
              <a:t>adresáta k zadání osobních údajů na falešnou stránku, jejíž podoba je takřka identická s tou </a:t>
            </a:r>
            <a:r>
              <a:rPr lang="cs-CZ" dirty="0" smtClean="0"/>
              <a:t>oficiální</a:t>
            </a:r>
          </a:p>
        </p:txBody>
      </p:sp>
    </p:spTree>
    <p:extLst>
      <p:ext uri="{BB962C8B-B14F-4D97-AF65-F5344CB8AC3E}">
        <p14:creationId xmlns:p14="http://schemas.microsoft.com/office/powerpoint/2010/main" val="2520904431"/>
      </p:ext>
    </p:extLst>
  </p:cSld>
  <p:clrMapOvr>
    <a:masterClrMapping/>
  </p:clrMapOvr>
  <p:transition spd="slow">
    <p:cover dir="r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328592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Phishing.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2001-2012 [cit. </a:t>
            </a:r>
            <a:r>
              <a:rPr lang="en-US" dirty="0" smtClean="0"/>
              <a:t>2012-</a:t>
            </a:r>
            <a:r>
              <a:rPr lang="cs-CZ" dirty="0" smtClean="0"/>
              <a:t>10</a:t>
            </a:r>
            <a:r>
              <a:rPr lang="en-US" dirty="0" smtClean="0"/>
              <a:t>-</a:t>
            </a:r>
            <a:r>
              <a:rPr lang="cs-CZ" dirty="0" smtClean="0"/>
              <a:t>13</a:t>
            </a:r>
            <a:r>
              <a:rPr lang="en-US" dirty="0" smtClean="0"/>
              <a:t>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cs.wikipedia.org/wiki/Phishing</a:t>
            </a:r>
            <a:endParaRPr lang="cs-CZ" dirty="0" smtClean="0"/>
          </a:p>
          <a:p>
            <a:r>
              <a:rPr lang="en-US" dirty="0"/>
              <a:t>Spam.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2001-2012 [cit. 2012-</a:t>
            </a:r>
            <a:r>
              <a:rPr lang="cs-CZ" dirty="0"/>
              <a:t>10</a:t>
            </a:r>
            <a:r>
              <a:rPr lang="en-US" dirty="0"/>
              <a:t>-</a:t>
            </a:r>
            <a:r>
              <a:rPr lang="cs-CZ" dirty="0"/>
              <a:t>13</a:t>
            </a:r>
            <a:r>
              <a:rPr lang="en-US" dirty="0" smtClean="0"/>
              <a:t>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cs.wikipedia.org/wiki/Spam</a:t>
            </a:r>
            <a:endParaRPr lang="cs-CZ" dirty="0" smtClean="0"/>
          </a:p>
          <a:p>
            <a:r>
              <a:rPr lang="en-US" dirty="0"/>
              <a:t>Hoax.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2001-2012 [cit. 2012-</a:t>
            </a:r>
            <a:r>
              <a:rPr lang="cs-CZ" dirty="0"/>
              <a:t>10</a:t>
            </a:r>
            <a:r>
              <a:rPr lang="en-US" dirty="0"/>
              <a:t>-</a:t>
            </a:r>
            <a:r>
              <a:rPr lang="cs-CZ" dirty="0"/>
              <a:t>13</a:t>
            </a:r>
            <a:r>
              <a:rPr lang="en-US" dirty="0" smtClean="0"/>
              <a:t>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cs.wikipedia.org/wiki/Hoax</a:t>
            </a:r>
            <a:endParaRPr lang="cs-CZ" dirty="0" smtClean="0"/>
          </a:p>
          <a:p>
            <a:r>
              <a:rPr lang="en-US" dirty="0"/>
              <a:t>E-mail.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2001-2012 [cit. 2012-</a:t>
            </a:r>
            <a:r>
              <a:rPr lang="cs-CZ" dirty="0"/>
              <a:t>10</a:t>
            </a:r>
            <a:r>
              <a:rPr lang="en-US" dirty="0"/>
              <a:t>-</a:t>
            </a:r>
            <a:r>
              <a:rPr lang="cs-CZ" dirty="0"/>
              <a:t>13</a:t>
            </a:r>
            <a:r>
              <a:rPr lang="en-US" dirty="0" smtClean="0"/>
              <a:t>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cs.wikipedia.org/wiki/E-mail</a:t>
            </a:r>
            <a:endParaRPr lang="cs-CZ" dirty="0" smtClean="0"/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58</TotalTime>
  <Words>762</Words>
  <Application>Microsoft Office PowerPoint</Application>
  <PresentationFormat>Předvádění na obrazovce (4:3)</PresentationFormat>
  <Paragraphs>114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E-MAIL</vt:lpstr>
      <vt:lpstr>Obsah</vt:lpstr>
      <vt:lpstr>E-mail</vt:lpstr>
      <vt:lpstr>Struktura e-mailu</vt:lpstr>
      <vt:lpstr>Způsoby práce s e-mailem</vt:lpstr>
      <vt:lpstr>Dobré mravy při e-mailování</vt:lpstr>
      <vt:lpstr>Elektronický podpis</vt:lpstr>
      <vt:lpstr>Soukromí a šifrování</vt:lpstr>
      <vt:lpstr>Nežádoucí zprávy</vt:lpstr>
      <vt:lpstr>Hoax (podvod, mystifikace, žert)</vt:lpstr>
      <vt:lpstr>Hoax</vt:lpstr>
      <vt:lpstr>Phishing (rybaření)</vt:lpstr>
      <vt:lpstr>Zdroje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E-MAIL</dc:title>
  <dc:creator>Mirda Kotli</dc:creator>
  <cp:lastModifiedBy>Mirda Kotli</cp:lastModifiedBy>
  <cp:revision>14</cp:revision>
  <dcterms:created xsi:type="dcterms:W3CDTF">2012-08-13T13:22:58Z</dcterms:created>
  <dcterms:modified xsi:type="dcterms:W3CDTF">2013-01-27T17:54:53Z</dcterms:modified>
</cp:coreProperties>
</file>