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74" r:id="rId2"/>
    <p:sldId id="256" r:id="rId3"/>
    <p:sldId id="275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72" r:id="rId12"/>
    <p:sldId id="264" r:id="rId13"/>
    <p:sldId id="265" r:id="rId14"/>
    <p:sldId id="27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1"/>
            <a:ext cx="8229600" cy="5410200"/>
          </a:xfrm>
        </p:spPr>
        <p:txBody>
          <a:bodyPr lIns="82945" tIns="41473" rIns="82945" bIns="41473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DE366AE9-A18F-4B64-885F-6C362C22C818}" type="datetimeFigureOut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27.1.2013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fld id="{197E3E5F-E3FF-4FE1-9CE0-A113DE4AF733}" type="slidenum">
              <a:rPr lang="cs-CZ">
                <a:solidFill>
                  <a:srgbClr val="E7DEC9">
                    <a:shade val="50000"/>
                    <a:satMod val="200000"/>
                  </a:srgbClr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9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A4FFB9-B597-47F9-B89C-811D38E2DE0F}" type="datetimeFigureOut">
              <a:rPr lang="cs-CZ" smtClean="0"/>
              <a:pPr/>
              <a:t>27.1.2013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F2F57E4-8E89-4297-8CBC-54F9537E01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http://cs.wikipedia.org/wiki/Soubor:Hv%C4%9Bzdicov%C3%A1_topologie.png" TargetMode="External"/><Relationship Id="rId7" Type="http://schemas.openxmlformats.org/officeDocument/2006/relationships/hyperlink" Target="http://en.wikipedia.org/wiki/File:Fiber_optic_illuminated.jpg" TargetMode="External"/><Relationship Id="rId2" Type="http://schemas.openxmlformats.org/officeDocument/2006/relationships/hyperlink" Target="http://cs.wikipedia.org/wiki/Soubor:Kruhov%C3%A1_topologie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UTP_cable.jpg" TargetMode="External"/><Relationship Id="rId5" Type="http://schemas.openxmlformats.org/officeDocument/2006/relationships/hyperlink" Target="http://en.wikipedia.org/wiki/File:RG-59.jpg" TargetMode="External"/><Relationship Id="rId4" Type="http://schemas.openxmlformats.org/officeDocument/2006/relationships/hyperlink" Target="http://cs.wikipedia.org/wiki/Soubor:NetworkTopology-Bus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00827480"/>
              </p:ext>
            </p:extLst>
          </p:nvPr>
        </p:nvGraphicFramePr>
        <p:xfrm>
          <a:off x="323850" y="1268413"/>
          <a:ext cx="8516938" cy="4152351"/>
        </p:xfrm>
        <a:graphic>
          <a:graphicData uri="http://schemas.openxmlformats.org/drawingml/2006/table">
            <a:tbl>
              <a:tblPr/>
              <a:tblGrid>
                <a:gridCol w="2086518"/>
                <a:gridCol w="6430420"/>
              </a:tblGrid>
              <a:tr h="3680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CZ.1.07/1.5.00/34.0969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18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VY_32_INOVACE_IVT_1_KOT_18_POCITACOVA_SIT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Miroslav Kotlas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okruh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Informatika 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ročník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16.11.2012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5063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Typy počítačových sítí, hardware nezbytný pro spuštění počítačové sítě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 protokoly,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bez kterých by elektronická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komunikace neprobíhala.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Možnosti využití: promítání, samostudium  </a:t>
                      </a: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37" marR="9143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4612" name="Picture 46" descr="logo_pruh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4"/>
            <a:ext cx="5040312" cy="369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0" tIns="45715" rIns="91430" bIns="45715">
            <a:spAutoFit/>
          </a:bodyPr>
          <a:lstStyle/>
          <a:p>
            <a:pPr algn="ctr">
              <a:defRPr/>
            </a:pPr>
            <a:r>
              <a:rPr lang="cs-CZ" b="1" dirty="0">
                <a:solidFill>
                  <a:prstClr val="black"/>
                </a:solidFill>
              </a:rPr>
              <a:t>DIGITÁLNÍ UČEBNÍ MATERIÁL</a:t>
            </a:r>
          </a:p>
        </p:txBody>
      </p:sp>
      <p:pic>
        <p:nvPicPr>
          <p:cNvPr id="246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846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Počítačová síť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Obsah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Co to je?</a:t>
            </a:r>
          </a:p>
          <a:p>
            <a:r>
              <a:rPr lang="cs-CZ" dirty="0" smtClean="0"/>
              <a:t>Typy koncových uzlů v síti</a:t>
            </a:r>
          </a:p>
          <a:p>
            <a:r>
              <a:rPr lang="cs-CZ" dirty="0" smtClean="0"/>
              <a:t>Typy sítí</a:t>
            </a:r>
          </a:p>
          <a:p>
            <a:r>
              <a:rPr lang="cs-CZ" dirty="0" smtClean="0"/>
              <a:t>Výhody počítačových sítí</a:t>
            </a:r>
          </a:p>
          <a:p>
            <a:r>
              <a:rPr lang="cs-CZ" dirty="0" smtClean="0"/>
              <a:t>Topologie sítě</a:t>
            </a:r>
          </a:p>
          <a:p>
            <a:r>
              <a:rPr lang="cs-CZ" dirty="0" smtClean="0"/>
              <a:t>Kabely</a:t>
            </a:r>
          </a:p>
          <a:p>
            <a:r>
              <a:rPr lang="cs-CZ" dirty="0" smtClean="0"/>
              <a:t>Síťové karty</a:t>
            </a:r>
          </a:p>
          <a:p>
            <a:r>
              <a:rPr lang="cs-CZ" dirty="0" smtClean="0"/>
              <a:t>Protokoly</a:t>
            </a:r>
          </a:p>
          <a:p>
            <a:r>
              <a:rPr lang="cs-CZ" dirty="0" smtClean="0"/>
              <a:t>IP adresa</a:t>
            </a:r>
          </a:p>
          <a:p>
            <a:r>
              <a:rPr lang="cs-CZ" dirty="0" smtClean="0"/>
              <a:t>Zdroje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5068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to je?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4726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Spojení dvou a více počítačů tak, aby mohly sdílet své prostředky</a:t>
            </a:r>
          </a:p>
          <a:p>
            <a:pPr lvl="1"/>
            <a:r>
              <a:rPr lang="cs-CZ" dirty="0" smtClean="0"/>
              <a:t>Prostředky hardwarové či softwarové</a:t>
            </a:r>
          </a:p>
          <a:p>
            <a:r>
              <a:rPr lang="cs-CZ" dirty="0" smtClean="0"/>
              <a:t>Skládá se z:</a:t>
            </a:r>
          </a:p>
          <a:p>
            <a:pPr lvl="1"/>
            <a:r>
              <a:rPr lang="cs-CZ" dirty="0" smtClean="0"/>
              <a:t>Jednotlivých stanic (počítačů)</a:t>
            </a:r>
          </a:p>
          <a:p>
            <a:pPr lvl="1"/>
            <a:r>
              <a:rPr lang="cs-CZ" sz="2400" dirty="0" smtClean="0"/>
              <a:t>Síťového hardwaru (síťové karty, kabely, konektory, aktivní prvky atd.)</a:t>
            </a:r>
          </a:p>
          <a:p>
            <a:pPr lvl="1"/>
            <a:r>
              <a:rPr lang="cs-CZ" sz="2400" dirty="0" smtClean="0"/>
              <a:t>Síťového softwaru (programů pro práci v síti)</a:t>
            </a:r>
            <a:endParaRPr lang="cs-CZ" dirty="0" smtClean="0"/>
          </a:p>
          <a:p>
            <a:r>
              <a:rPr lang="cs-CZ" dirty="0" smtClean="0"/>
              <a:t>Lze sdílet:</a:t>
            </a:r>
          </a:p>
          <a:p>
            <a:pPr lvl="1"/>
            <a:r>
              <a:rPr lang="cs-CZ" dirty="0" smtClean="0"/>
              <a:t>Data</a:t>
            </a:r>
          </a:p>
          <a:p>
            <a:pPr lvl="1"/>
            <a:r>
              <a:rPr lang="cs-CZ" dirty="0" smtClean="0"/>
              <a:t>Zprávy</a:t>
            </a:r>
          </a:p>
          <a:p>
            <a:pPr lvl="1"/>
            <a:r>
              <a:rPr lang="cs-CZ" dirty="0" smtClean="0"/>
              <a:t>Grafiku</a:t>
            </a:r>
          </a:p>
          <a:p>
            <a:pPr lvl="1"/>
            <a:r>
              <a:rPr lang="cs-CZ" dirty="0" smtClean="0"/>
              <a:t>Tiskárny</a:t>
            </a:r>
          </a:p>
          <a:p>
            <a:pPr lvl="1"/>
            <a:r>
              <a:rPr lang="cs-CZ" dirty="0" smtClean="0"/>
              <a:t>Faxové přístroje</a:t>
            </a:r>
          </a:p>
          <a:p>
            <a:pPr lvl="1"/>
            <a:r>
              <a:rPr lang="cs-CZ" dirty="0" smtClean="0"/>
              <a:t>Modemy</a:t>
            </a:r>
          </a:p>
          <a:p>
            <a:pPr lvl="1"/>
            <a:r>
              <a:rPr lang="cs-CZ" dirty="0" smtClean="0"/>
              <a:t>Další hardwarové zdroje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Typy koncových uzlů v síti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Servery</a:t>
            </a:r>
          </a:p>
          <a:p>
            <a:pPr lvl="1"/>
            <a:r>
              <a:rPr lang="cs-CZ" dirty="0" smtClean="0"/>
              <a:t>poskytují ostatním stanicím určité služby (souborové, aplikační, tiskové, poštovní, databázové, terminálové)</a:t>
            </a:r>
          </a:p>
          <a:p>
            <a:pPr lvl="1"/>
            <a:r>
              <a:rPr lang="cs-CZ" dirty="0" smtClean="0"/>
              <a:t>současně plní funkci řídící stanice v síti</a:t>
            </a:r>
          </a:p>
          <a:p>
            <a:pPr lvl="1"/>
            <a:r>
              <a:rPr lang="cs-CZ" dirty="0" smtClean="0"/>
              <a:t>v síti může být jeden nebo více serverů (v malých sítích nemusí být žádný – viz síť peer-to-peer)</a:t>
            </a:r>
          </a:p>
          <a:p>
            <a:r>
              <a:rPr lang="cs-CZ" b="1" dirty="0" smtClean="0"/>
              <a:t>Pracovní stanice (workstation)</a:t>
            </a:r>
          </a:p>
          <a:p>
            <a:pPr lvl="1"/>
            <a:r>
              <a:rPr lang="pl-PL" dirty="0" smtClean="0"/>
              <a:t>počítač, u kterého pracuje uživatel, </a:t>
            </a:r>
            <a:r>
              <a:rPr lang="cs-CZ" dirty="0" smtClean="0"/>
              <a:t>využívá služeb poskytovaných serverem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646584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Typy sítí</a:t>
            </a:r>
            <a:br>
              <a:rPr lang="cs-CZ" dirty="0" smtClean="0"/>
            </a:br>
            <a:r>
              <a:rPr lang="cs-CZ" sz="3100" dirty="0" smtClean="0"/>
              <a:t>Podle organizace práce a přenosu dat</a:t>
            </a:r>
            <a:endParaRPr lang="cs-CZ" sz="31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23528" y="1783357"/>
            <a:ext cx="8686800" cy="4525963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Klient – server – neboli „síť serverového typu“</a:t>
            </a:r>
          </a:p>
          <a:p>
            <a:pPr lvl="1"/>
            <a:r>
              <a:rPr lang="pt-BR" dirty="0" smtClean="0"/>
              <a:t>složena z hlavního počítače (serveru)</a:t>
            </a:r>
          </a:p>
          <a:p>
            <a:pPr lvl="1"/>
            <a:r>
              <a:rPr lang="cs-CZ" dirty="0" smtClean="0"/>
              <a:t>pracovních stanic, jejichž počet je závislý na výkonnosti serveru (až stovky stanic) </a:t>
            </a:r>
          </a:p>
          <a:p>
            <a:pPr lvl="1"/>
            <a:r>
              <a:rPr lang="cs-CZ" dirty="0" smtClean="0"/>
              <a:t>Server slouží pro uložení společných dat a správu sítě</a:t>
            </a:r>
          </a:p>
          <a:p>
            <a:pPr lvl="1"/>
            <a:r>
              <a:rPr lang="cs-CZ" dirty="0" smtClean="0"/>
              <a:t>stanice se mohou kdykoli připojit a odpojit</a:t>
            </a:r>
          </a:p>
          <a:p>
            <a:r>
              <a:rPr lang="cs-CZ" b="1" dirty="0" smtClean="0"/>
              <a:t>Peer – to – peer – síť s distribuovanými prostředky</a:t>
            </a:r>
          </a:p>
          <a:p>
            <a:pPr lvl="1"/>
            <a:r>
              <a:rPr lang="cs-CZ" dirty="0" smtClean="0"/>
              <a:t>všechny počítače jsou si rovny, využívána jako jednoduchá síť</a:t>
            </a:r>
          </a:p>
          <a:p>
            <a:pPr lvl="1"/>
            <a:r>
              <a:rPr lang="cs-CZ" dirty="0" smtClean="0"/>
              <a:t>pro pracovní skupiny, kolem 10 stanic</a:t>
            </a:r>
          </a:p>
          <a:p>
            <a:pPr lvl="1"/>
            <a:r>
              <a:rPr lang="cs-CZ" dirty="0" smtClean="0"/>
              <a:t>musí všechny počítače, resp. alespoň ty, jejichž prostředky využívá uživatel na jiném počítači, zůstat zapnuty až do okamžiku, kdy poslední uživatel ukončí práci s příslušným sdíleným prostředkem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646584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Typy sítí</a:t>
            </a:r>
            <a:br>
              <a:rPr lang="cs-CZ" dirty="0" smtClean="0"/>
            </a:br>
            <a:r>
              <a:rPr lang="cs-CZ" sz="2800" dirty="0" smtClean="0"/>
              <a:t>Podle územního členění</a:t>
            </a:r>
            <a:endParaRPr lang="cs-CZ" sz="31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711349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LAN</a:t>
            </a:r>
          </a:p>
          <a:p>
            <a:pPr lvl="1"/>
            <a:r>
              <a:rPr lang="cs-CZ" dirty="0" smtClean="0"/>
              <a:t>lokální síť (ve firmách, školách atd.),</a:t>
            </a:r>
          </a:p>
          <a:p>
            <a:pPr lvl="1"/>
            <a:r>
              <a:rPr lang="cs-CZ" dirty="0" smtClean="0"/>
              <a:t>sítě omezeného rozsahu se stanicemi vzdálenými nejvýše několik km od sebe</a:t>
            </a:r>
          </a:p>
          <a:p>
            <a:r>
              <a:rPr lang="cs-CZ" b="1" dirty="0" smtClean="0"/>
              <a:t>MAN</a:t>
            </a:r>
          </a:p>
          <a:p>
            <a:pPr lvl="1"/>
            <a:r>
              <a:rPr lang="cs-CZ" dirty="0" smtClean="0"/>
              <a:t>městské sítě</a:t>
            </a:r>
          </a:p>
          <a:p>
            <a:r>
              <a:rPr lang="cs-CZ" b="1" dirty="0" smtClean="0"/>
              <a:t>WAN</a:t>
            </a:r>
          </a:p>
          <a:p>
            <a:pPr lvl="1"/>
            <a:r>
              <a:rPr lang="cs-CZ" dirty="0" smtClean="0"/>
              <a:t>rozsáhlé sítě </a:t>
            </a:r>
          </a:p>
          <a:p>
            <a:pPr lvl="1"/>
            <a:r>
              <a:rPr lang="cs-CZ" dirty="0" smtClean="0"/>
              <a:t>národní, mezinárodní až celosvětové sítě (např. Internet)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Výhody počítačových sítí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68315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Sdílení souborů a aplikací </a:t>
            </a:r>
          </a:p>
          <a:p>
            <a:r>
              <a:rPr lang="cs-CZ" dirty="0" smtClean="0"/>
              <a:t>Sdílení diskového prostoru – přináší úsporu místa na disku</a:t>
            </a:r>
          </a:p>
          <a:p>
            <a:r>
              <a:rPr lang="cs-CZ" dirty="0" smtClean="0"/>
              <a:t>Sdílení technických prostředků (CD ROM, tiskárny, scanner, videokamera …)</a:t>
            </a:r>
          </a:p>
          <a:p>
            <a:r>
              <a:rPr lang="cs-CZ" dirty="0" smtClean="0"/>
              <a:t>Snadný přenos dat</a:t>
            </a:r>
          </a:p>
          <a:p>
            <a:r>
              <a:rPr lang="cs-CZ" dirty="0" smtClean="0"/>
              <a:t>Komunikace mezi uživateli –e-mail, chat, ICQ a další služby</a:t>
            </a:r>
          </a:p>
          <a:p>
            <a:r>
              <a:rPr lang="cs-CZ" dirty="0" smtClean="0"/>
              <a:t>Přístup k informacím – především v síti Internet (www)</a:t>
            </a:r>
          </a:p>
          <a:p>
            <a:r>
              <a:rPr lang="cs-CZ" dirty="0" smtClean="0"/>
              <a:t>Možnost řízení provozu na síti – správce sítě má k dispozici nástroje pro kontrolu a řízení práce v síti (např. přehled o přihlášených uživatelích).</a:t>
            </a:r>
          </a:p>
          <a:p>
            <a:r>
              <a:rPr lang="cs-CZ" dirty="0" smtClean="0"/>
              <a:t>Ochrana dat – antiviry, zálohování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Topologie sítě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Topologie = způsob rozmístění a spolupráce počítačů zapojených do sítě</a:t>
            </a:r>
          </a:p>
          <a:p>
            <a:r>
              <a:rPr lang="cs-CZ" dirty="0" smtClean="0"/>
              <a:t>Typy:</a:t>
            </a:r>
          </a:p>
          <a:p>
            <a:pPr lvl="1"/>
            <a:r>
              <a:rPr lang="cs-CZ" dirty="0" smtClean="0"/>
              <a:t>Sběrnicová</a:t>
            </a:r>
          </a:p>
          <a:p>
            <a:pPr lvl="1"/>
            <a:r>
              <a:rPr lang="cs-CZ" dirty="0" smtClean="0"/>
              <a:t>Hvězdicová</a:t>
            </a:r>
          </a:p>
          <a:p>
            <a:pPr lvl="1"/>
            <a:r>
              <a:rPr lang="cs-CZ" dirty="0" smtClean="0"/>
              <a:t>Kruhová</a:t>
            </a:r>
          </a:p>
        </p:txBody>
      </p:sp>
      <p:pic>
        <p:nvPicPr>
          <p:cNvPr id="1031" name="Picture 7" descr="C:\Users\Kotli\Desktop\NetworkTopology-Bu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284984"/>
            <a:ext cx="5256584" cy="30904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Hv&amp;ecaron;zdicová topologi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54913"/>
            <a:ext cx="5256585" cy="394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oubor:Kruhová topologi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2654913"/>
            <a:ext cx="5256585" cy="394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Kabely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kabelů</a:t>
            </a:r>
          </a:p>
          <a:p>
            <a:pPr lvl="1"/>
            <a:r>
              <a:rPr lang="cs-CZ" dirty="0" smtClean="0"/>
              <a:t>Koaxiální kabel</a:t>
            </a:r>
          </a:p>
          <a:p>
            <a:pPr lvl="1"/>
            <a:r>
              <a:rPr lang="cs-CZ" sz="2400" dirty="0" smtClean="0"/>
              <a:t>Kroucená dvojlinka (konektor RJ-45)</a:t>
            </a:r>
          </a:p>
          <a:p>
            <a:pPr lvl="1"/>
            <a:r>
              <a:rPr lang="cs-CZ" sz="2400" dirty="0" smtClean="0"/>
              <a:t>Optický kabel</a:t>
            </a:r>
          </a:p>
        </p:txBody>
      </p:sp>
      <p:pic>
        <p:nvPicPr>
          <p:cNvPr id="9220" name="Picture 4" descr="http://upload.wikimedia.org/wikipedia/commons/thumb/c/cb/UTP_cable.jpg/220px-UTP_cabl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99840"/>
            <a:ext cx="2376264" cy="1933416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89040"/>
            <a:ext cx="2654218" cy="185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541" y="3861048"/>
            <a:ext cx="2825939" cy="1769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Síťové karty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Síťové karty</a:t>
            </a:r>
          </a:p>
          <a:p>
            <a:pPr lvl="1"/>
            <a:r>
              <a:rPr lang="cs-CZ" dirty="0" smtClean="0"/>
              <a:t>Převádí data z podoby, které rozumí počítač, tak aby mohla být přenesena po médiu</a:t>
            </a:r>
          </a:p>
          <a:p>
            <a:r>
              <a:rPr lang="cs-CZ" dirty="0" smtClean="0"/>
              <a:t>MAC adresa (fyzická adresa)</a:t>
            </a:r>
          </a:p>
          <a:p>
            <a:pPr lvl="1"/>
            <a:r>
              <a:rPr lang="cs-CZ" dirty="0" smtClean="0"/>
              <a:t>jedinečný identifikátor síťového zařízení</a:t>
            </a:r>
          </a:p>
          <a:p>
            <a:pPr lvl="1"/>
            <a:r>
              <a:rPr lang="cs-CZ" dirty="0" smtClean="0"/>
              <a:t>Přiřazen síťové kartě při výrobě</a:t>
            </a:r>
          </a:p>
          <a:p>
            <a:pPr lvl="1"/>
            <a:r>
              <a:rPr lang="cs-CZ" dirty="0" smtClean="0"/>
              <a:t>šestice dvojciferných hexadecimálních čísel oddělených pomlčkami nebo dvojtečkami (00-11-09-95-26-FE)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97768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Protokoly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96753"/>
            <a:ext cx="8435280" cy="547260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Protokol = standard, podle kterého probíhá elektronická komunikace a přenos dat mezi dvěma koncovými body</a:t>
            </a:r>
          </a:p>
          <a:p>
            <a:r>
              <a:rPr lang="cs-CZ" dirty="0" smtClean="0"/>
              <a:t>TCP</a:t>
            </a:r>
          </a:p>
          <a:p>
            <a:pPr lvl="1"/>
            <a:r>
              <a:rPr lang="cs-CZ" dirty="0" smtClean="0"/>
              <a:t>zajišťuje spolehlivou přenosovou službu</a:t>
            </a:r>
          </a:p>
          <a:p>
            <a:r>
              <a:rPr lang="cs-CZ" dirty="0" smtClean="0"/>
              <a:t>UDP</a:t>
            </a:r>
          </a:p>
          <a:p>
            <a:pPr lvl="1"/>
            <a:r>
              <a:rPr lang="pt-BR" dirty="0" smtClean="0"/>
              <a:t>nespolehliv</a:t>
            </a:r>
            <a:r>
              <a:rPr lang="cs-CZ" dirty="0" smtClean="0"/>
              <a:t>á</a:t>
            </a:r>
            <a:r>
              <a:rPr lang="pt-BR" dirty="0" smtClean="0"/>
              <a:t> přenosov</a:t>
            </a:r>
            <a:r>
              <a:rPr lang="cs-CZ" dirty="0" smtClean="0"/>
              <a:t>á</a:t>
            </a:r>
            <a:r>
              <a:rPr lang="pt-BR" dirty="0" smtClean="0"/>
              <a:t> služb</a:t>
            </a:r>
            <a:r>
              <a:rPr lang="cs-CZ" dirty="0" smtClean="0"/>
              <a:t>a</a:t>
            </a:r>
          </a:p>
          <a:p>
            <a:r>
              <a:rPr lang="cs-CZ" dirty="0" smtClean="0"/>
              <a:t>HTTP – </a:t>
            </a:r>
            <a:r>
              <a:rPr lang="cs-CZ" dirty="0" err="1" smtClean="0"/>
              <a:t>HyperText</a:t>
            </a:r>
            <a:r>
              <a:rPr lang="cs-CZ" dirty="0" smtClean="0"/>
              <a:t> Transfer </a:t>
            </a:r>
            <a:r>
              <a:rPr lang="cs-CZ" dirty="0" err="1" smtClean="0"/>
              <a:t>Protocol</a:t>
            </a:r>
            <a:endParaRPr lang="cs-CZ" dirty="0" smtClean="0"/>
          </a:p>
          <a:p>
            <a:pPr lvl="1"/>
            <a:r>
              <a:rPr lang="cs-CZ" dirty="0" smtClean="0"/>
              <a:t>definuje způsob přenosu webových (www) stránek po síti</a:t>
            </a:r>
          </a:p>
          <a:p>
            <a:r>
              <a:rPr lang="cs-CZ" dirty="0" smtClean="0"/>
              <a:t>SMTP – </a:t>
            </a:r>
            <a:r>
              <a:rPr lang="cs-CZ" dirty="0" err="1" smtClean="0"/>
              <a:t>Simple</a:t>
            </a:r>
            <a:r>
              <a:rPr lang="cs-CZ" dirty="0" smtClean="0"/>
              <a:t> Mail Transfer </a:t>
            </a:r>
            <a:r>
              <a:rPr lang="cs-CZ" dirty="0" err="1" smtClean="0"/>
              <a:t>Protocol</a:t>
            </a:r>
            <a:endParaRPr lang="cs-CZ" dirty="0" smtClean="0"/>
          </a:p>
          <a:p>
            <a:pPr lvl="1"/>
            <a:r>
              <a:rPr lang="cs-CZ" sz="2400" dirty="0" smtClean="0"/>
              <a:t>poštovní protokol pro komunikaci mezi poštovními servery při posílání e-</a:t>
            </a:r>
            <a:r>
              <a:rPr lang="cs-CZ" sz="2400" dirty="0" err="1" smtClean="0"/>
              <a:t>mailových</a:t>
            </a:r>
            <a:r>
              <a:rPr lang="cs-CZ" sz="2400" dirty="0" smtClean="0"/>
              <a:t> zpráv (</a:t>
            </a:r>
            <a:r>
              <a:rPr lang="cs-CZ" dirty="0" smtClean="0"/>
              <a:t>POP3, IMAP)</a:t>
            </a:r>
          </a:p>
          <a:p>
            <a:r>
              <a:rPr lang="cs-CZ" dirty="0" smtClean="0"/>
              <a:t>FTP – </a:t>
            </a:r>
            <a:r>
              <a:rPr lang="cs-CZ" dirty="0" err="1" smtClean="0"/>
              <a:t>File</a:t>
            </a:r>
            <a:r>
              <a:rPr lang="cs-CZ" dirty="0" smtClean="0"/>
              <a:t> Transfer </a:t>
            </a:r>
            <a:r>
              <a:rPr lang="cs-CZ" dirty="0" err="1" smtClean="0"/>
              <a:t>Protocol</a:t>
            </a:r>
            <a:endParaRPr lang="cs-CZ" dirty="0" smtClean="0"/>
          </a:p>
          <a:p>
            <a:pPr lvl="1"/>
            <a:r>
              <a:rPr lang="cs-CZ" dirty="0" smtClean="0"/>
              <a:t>protokol pro přenos souborů mezi uzlovými počítači sítě</a:t>
            </a:r>
          </a:p>
          <a:p>
            <a:r>
              <a:rPr lang="cs-CZ" dirty="0" err="1" smtClean="0"/>
              <a:t>Telnet</a:t>
            </a:r>
            <a:endParaRPr lang="cs-CZ" dirty="0" smtClean="0"/>
          </a:p>
          <a:p>
            <a:pPr lvl="1"/>
            <a:r>
              <a:rPr lang="cs-CZ" dirty="0" smtClean="0"/>
              <a:t>slouží ke vzdálenému přihlašování uživatelů k počítačům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IP adresa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je symbolická adresa počítače, která tento počítač v síti jednoznačně identifikuje</a:t>
            </a:r>
          </a:p>
          <a:p>
            <a:r>
              <a:rPr lang="cs-CZ" dirty="0" smtClean="0"/>
              <a:t>vyjádřena 32-bitovým číslem</a:t>
            </a:r>
          </a:p>
          <a:p>
            <a:r>
              <a:rPr lang="cs-CZ" dirty="0" smtClean="0"/>
              <a:t>Zapisuje se čtyřmi čísly v desítkové soustavě v rozmezí od 0 do 255, navzájem oddělených tečkou</a:t>
            </a:r>
          </a:p>
          <a:p>
            <a:r>
              <a:rPr lang="cs-CZ" dirty="0" smtClean="0"/>
              <a:t>213.145.55.12</a:t>
            </a:r>
          </a:p>
          <a:p>
            <a:r>
              <a:rPr lang="cs-CZ" dirty="0" smtClean="0"/>
              <a:t>IPv4 -&gt; IPv6 (128 bitů)</a:t>
            </a:r>
          </a:p>
          <a:p>
            <a:r>
              <a:rPr lang="cs-CZ" dirty="0" err="1"/>
              <a:t>i</a:t>
            </a:r>
            <a:r>
              <a:rPr lang="cs-CZ" dirty="0" err="1" smtClean="0"/>
              <a:t>pconfig</a:t>
            </a:r>
            <a:r>
              <a:rPr lang="cs-CZ" dirty="0" smtClean="0"/>
              <a:t> -</a:t>
            </a:r>
            <a:r>
              <a:rPr lang="cs-CZ" dirty="0" err="1" smtClean="0"/>
              <a:t>all</a:t>
            </a:r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27166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VELC, Martin. </a:t>
            </a:r>
            <a:r>
              <a:rPr lang="cs-CZ" i="1" dirty="0"/>
              <a:t>Kruhová topologie</a:t>
            </a:r>
            <a:r>
              <a:rPr lang="cs-CZ" dirty="0"/>
              <a:t> [online]. [cit. </a:t>
            </a:r>
            <a:r>
              <a:rPr lang="cs-CZ" dirty="0" smtClean="0"/>
              <a:t>16.11.2012</a:t>
            </a:r>
            <a:r>
              <a:rPr lang="cs-CZ" dirty="0"/>
              <a:t>]. Dostupný pod licencí volné dílo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cs.wikipedia.org/wiki/Soubor:Kruhov%C3%A1_topologie.PNG</a:t>
            </a:r>
            <a:endParaRPr lang="cs-CZ" dirty="0" smtClean="0"/>
          </a:p>
          <a:p>
            <a:r>
              <a:rPr lang="cs-CZ" dirty="0"/>
              <a:t>VELC, Martin. </a:t>
            </a:r>
            <a:r>
              <a:rPr lang="cs-CZ" i="1" dirty="0"/>
              <a:t>Hvězdicová topologie</a:t>
            </a:r>
            <a:r>
              <a:rPr lang="cs-CZ" dirty="0"/>
              <a:t> [online]. [cit. 16.11.2012]. Dostupný pod licencí volné dílo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cs.wikipedia.org/wiki/Soubor:Hv%C4%9Bzdicov%C3%A1_topologie.png</a:t>
            </a:r>
            <a:endParaRPr lang="cs-CZ" dirty="0" smtClean="0"/>
          </a:p>
          <a:p>
            <a:r>
              <a:rPr lang="cs-CZ" dirty="0"/>
              <a:t>FOOBAZ. </a:t>
            </a:r>
            <a:r>
              <a:rPr lang="cs-CZ" i="1" dirty="0"/>
              <a:t>Sběrnicová topologie</a:t>
            </a:r>
            <a:r>
              <a:rPr lang="cs-CZ" dirty="0"/>
              <a:t> [online]. [cit. 16.11.2012]. Dostupný pod licencí volné dílo na WWW: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cs.wikipedia.org/wiki/Soubor:NetworkTopology-Bus.png</a:t>
            </a:r>
            <a:endParaRPr lang="cs-CZ" dirty="0" smtClean="0"/>
          </a:p>
          <a:p>
            <a:r>
              <a:rPr lang="cs-CZ" dirty="0"/>
              <a:t>ARJ. </a:t>
            </a:r>
            <a:r>
              <a:rPr lang="cs-CZ" i="1" dirty="0" err="1"/>
              <a:t>Coaxial</a:t>
            </a:r>
            <a:r>
              <a:rPr lang="cs-CZ" i="1" dirty="0"/>
              <a:t> </a:t>
            </a:r>
            <a:r>
              <a:rPr lang="cs-CZ" i="1" dirty="0" err="1"/>
              <a:t>cable</a:t>
            </a:r>
            <a:r>
              <a:rPr lang="cs-CZ" dirty="0"/>
              <a:t> [online]. [cit. 16.11.2012].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en.wikipedia.org/wiki/File:RG-59.jpg</a:t>
            </a:r>
            <a:endParaRPr lang="cs-CZ" dirty="0" smtClean="0"/>
          </a:p>
          <a:p>
            <a:r>
              <a:rPr lang="cs-CZ" dirty="0"/>
              <a:t>BARAN, Ivo. </a:t>
            </a:r>
            <a:r>
              <a:rPr lang="cs-CZ" i="1" dirty="0"/>
              <a:t>Kroucená dvojlinka</a:t>
            </a:r>
            <a:r>
              <a:rPr lang="cs-CZ" dirty="0"/>
              <a:t> [online]. [cit. 16.11.2012]. Dostupný pod licencí volné dílo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cs.wikipedia.org/wiki/Soubor:UTP_cable.jpg</a:t>
            </a:r>
            <a:endParaRPr lang="cs-CZ" dirty="0" smtClean="0"/>
          </a:p>
          <a:p>
            <a:r>
              <a:rPr lang="cs-CZ" dirty="0"/>
              <a:t>HUSTVEDT. </a:t>
            </a:r>
            <a:r>
              <a:rPr lang="cs-CZ" i="1" dirty="0" err="1"/>
              <a:t>Optical</a:t>
            </a:r>
            <a:r>
              <a:rPr lang="cs-CZ" i="1" dirty="0"/>
              <a:t> </a:t>
            </a:r>
            <a:r>
              <a:rPr lang="cs-CZ" i="1" dirty="0" err="1"/>
              <a:t>fiber</a:t>
            </a:r>
            <a:r>
              <a:rPr lang="cs-CZ" dirty="0"/>
              <a:t> [online]. [cit. 16.11.2012].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en.wikipedia.org/wiki/File:Fiber_optic_illuminated.jpg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Picture 46" descr="logo_pruh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143</TotalTime>
  <Words>838</Words>
  <Application>Microsoft Office PowerPoint</Application>
  <PresentationFormat>Předvádění na obrazovce (4:3)</PresentationFormat>
  <Paragraphs>129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Cesta</vt:lpstr>
      <vt:lpstr>Prezentace aplikace PowerPoint</vt:lpstr>
      <vt:lpstr>Počítačová síť</vt:lpstr>
      <vt:lpstr>Obsah</vt:lpstr>
      <vt:lpstr>Co to je?</vt:lpstr>
      <vt:lpstr>Typy koncových uzlů v síti</vt:lpstr>
      <vt:lpstr>Typy sítí Podle organizace práce a přenosu dat</vt:lpstr>
      <vt:lpstr>Typy sítí Podle územního členění</vt:lpstr>
      <vt:lpstr>Výhody počítačových sítí</vt:lpstr>
      <vt:lpstr>Topologie sítě</vt:lpstr>
      <vt:lpstr>Kabely</vt:lpstr>
      <vt:lpstr>Síťové karty</vt:lpstr>
      <vt:lpstr>Protokoly</vt:lpstr>
      <vt:lpstr>IP adresa</vt:lpstr>
      <vt:lpstr>Zdroje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Počítačová síť</dc:title>
  <dc:creator>Mirda Kotli</dc:creator>
  <cp:lastModifiedBy>Mirda Kotli</cp:lastModifiedBy>
  <cp:revision>36</cp:revision>
  <dcterms:created xsi:type="dcterms:W3CDTF">2012-08-15T09:45:30Z</dcterms:created>
  <dcterms:modified xsi:type="dcterms:W3CDTF">2013-01-27T17:56:20Z</dcterms:modified>
</cp:coreProperties>
</file>