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6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656" y="-2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JMÉNO AUTORA: Mgr. Petra Chválová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72B33D66-C59B-4357-86FB-5666B5717235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ŠABLONA: </a:t>
          </a:r>
          <a:r>
            <a:rPr lang="cs-CZ" sz="1400" dirty="0" smtClean="0">
              <a:latin typeface="Times New Roman" pitchFamily="18" charset="0"/>
              <a:cs typeface="Times New Roman" pitchFamily="18" charset="0"/>
            </a:rPr>
            <a:t>I/2 Inovace a zkvalitnění výuky směřující k rozvoji čtenářské a informační gramotnosti</a:t>
          </a:r>
          <a:endParaRPr lang="cs-CZ" sz="1400" dirty="0">
            <a:latin typeface="Times New Roman" pitchFamily="18" charset="0"/>
            <a:cs typeface="Times New Roman" pitchFamily="18" charset="0"/>
          </a:endParaRPr>
        </a:p>
      </dgm:t>
    </dgm:pt>
    <dgm:pt modelId="{B2B92907-D8E3-4018-B0A1-B22E3E97F92A}" type="parTrans" cxnId="{88EC9A01-63D8-4E31-A900-E652A676BE04}">
      <dgm:prSet/>
      <dgm:spPr/>
      <dgm:t>
        <a:bodyPr/>
        <a:lstStyle/>
        <a:p>
          <a:endParaRPr lang="cs-CZ"/>
        </a:p>
      </dgm:t>
    </dgm:pt>
    <dgm:pt modelId="{803FB3B2-6894-45E1-8693-F8ABD3CF8252}" type="sibTrans" cxnId="{88EC9A01-63D8-4E31-A900-E652A676BE04}">
      <dgm:prSet/>
      <dgm:spPr/>
      <dgm:t>
        <a:bodyPr/>
        <a:lstStyle/>
        <a:p>
          <a:endParaRPr lang="cs-CZ"/>
        </a:p>
      </dgm:t>
    </dgm:pt>
    <dgm:pt modelId="{76DC6A11-8AC8-4DB7-A29E-42D5B50B4D1D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PRO ROČNÍK: 3.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7BCC5488-1876-47D1-8547-6ABA719EFB58}" type="parTrans" cxnId="{9207FBB4-2ABC-46DC-A9D6-CBE74910F0FC}">
      <dgm:prSet/>
      <dgm:spPr/>
      <dgm:t>
        <a:bodyPr/>
        <a:lstStyle/>
        <a:p>
          <a:endParaRPr lang="cs-CZ"/>
        </a:p>
      </dgm:t>
    </dgm:pt>
    <dgm:pt modelId="{D534F222-D739-4377-AA7C-C2912D08E349}" type="sibTrans" cxnId="{9207FBB4-2ABC-46DC-A9D6-CBE74910F0FC}">
      <dgm:prSet/>
      <dgm:spPr/>
      <dgm:t>
        <a:bodyPr/>
        <a:lstStyle/>
        <a:p>
          <a:endParaRPr lang="cs-CZ"/>
        </a:p>
      </dgm:t>
    </dgm:pt>
    <dgm:pt modelId="{E2436206-2898-4DB5-8D8A-B9F47B4645B4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MATERIÁLU: </a:t>
          </a:r>
          <a:r>
            <a:rPr lang="cs-CZ" sz="1400" dirty="0" smtClean="0">
              <a:latin typeface="Times New Roman" pitchFamily="18" charset="0"/>
              <a:cs typeface="Times New Roman" pitchFamily="18" charset="0"/>
            </a:rPr>
            <a:t>VY_12_INOVACE_01_VÝUK.M.č.34_VYUŽITÍ </a:t>
          </a:r>
          <a:r>
            <a:rPr lang="cs-CZ" sz="1400" dirty="0" smtClean="0">
              <a:latin typeface="Times New Roman" pitchFamily="18" charset="0"/>
              <a:cs typeface="Times New Roman" pitchFamily="18" charset="0"/>
            </a:rPr>
            <a:t>KRAJINY</a:t>
          </a:r>
          <a:endParaRPr lang="cs-CZ" sz="1400" dirty="0">
            <a:latin typeface="Times New Roman" pitchFamily="18" charset="0"/>
            <a:cs typeface="Times New Roman" pitchFamily="18" charset="0"/>
          </a:endParaRPr>
        </a:p>
      </dgm:t>
    </dgm:pt>
    <dgm:pt modelId="{FDB90D3F-3558-4A22-847B-E5973282D18B}" type="parTrans" cxnId="{4C43A80D-5D7B-42F4-9A96-7206696F6A9E}">
      <dgm:prSet/>
      <dgm:spPr/>
      <dgm:t>
        <a:bodyPr/>
        <a:lstStyle/>
        <a:p>
          <a:endParaRPr lang="cs-CZ"/>
        </a:p>
      </dgm:t>
    </dgm:pt>
    <dgm:pt modelId="{426CD77F-CED5-4C8E-B8BE-AAD479329B1A}" type="sibTrans" cxnId="{4C43A80D-5D7B-42F4-9A96-7206696F6A9E}">
      <dgm:prSet/>
      <dgm:spPr/>
      <dgm:t>
        <a:bodyPr/>
        <a:lstStyle/>
        <a:p>
          <a:endParaRPr lang="cs-CZ"/>
        </a:p>
      </dgm:t>
    </dgm:pt>
    <dgm:pt modelId="{A518313A-823A-41F9-9153-52E9501122D5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ČÍSLO MATERIÁLU</a:t>
          </a:r>
          <a:r>
            <a:rPr lang="cs-CZ" sz="1600" smtClean="0">
              <a:latin typeface="Times New Roman" pitchFamily="18" charset="0"/>
              <a:cs typeface="Times New Roman" pitchFamily="18" charset="0"/>
            </a:rPr>
            <a:t>: 34</a:t>
          </a:r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				DATUM: 27. 10. 2012 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D768D302-4B43-4A50-A1D8-A51A4D331694}" type="parTrans" cxnId="{190F4D58-EF89-4215-A17E-336C77D2990A}">
      <dgm:prSet/>
      <dgm:spPr/>
      <dgm:t>
        <a:bodyPr/>
        <a:lstStyle/>
        <a:p>
          <a:endParaRPr lang="cs-CZ"/>
        </a:p>
      </dgm:t>
    </dgm:pt>
    <dgm:pt modelId="{79BD8B43-74A8-4808-B857-FBF069928231}" type="sibTrans" cxnId="{190F4D58-EF89-4215-A17E-336C77D2990A}">
      <dgm:prSet/>
      <dgm:spPr/>
      <dgm:t>
        <a:bodyPr/>
        <a:lstStyle/>
        <a:p>
          <a:endParaRPr lang="cs-CZ"/>
        </a:p>
      </dgm:t>
    </dgm:pt>
    <dgm:pt modelId="{883A45BC-4EE2-4A31-BC1C-F10C3178491F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VZDĚLÁVACÍ OBLAST: Člověk a jeho svět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30FA0778-9ED8-4701-8397-3A82F06D25DC}" type="parTrans" cxnId="{0E4825DB-5D3C-4917-9173-E74E769CF74A}">
      <dgm:prSet/>
      <dgm:spPr/>
      <dgm:t>
        <a:bodyPr/>
        <a:lstStyle/>
        <a:p>
          <a:endParaRPr lang="cs-CZ"/>
        </a:p>
      </dgm:t>
    </dgm:pt>
    <dgm:pt modelId="{FD98FDEE-732D-4509-801E-1070C6829439}" type="sibTrans" cxnId="{0E4825DB-5D3C-4917-9173-E74E769CF74A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8C3A2C53-BD20-40ED-8DB5-24B1422B186E}" type="pres">
      <dgm:prSet presAssocID="{72B33D66-C59B-4357-86FB-5666B5717235}" presName="vertSpace2" presStyleLbl="node1" presStyleIdx="0" presStyleCnt="7"/>
      <dgm:spPr/>
    </dgm:pt>
    <dgm:pt modelId="{E46E6E87-3218-4932-9C0B-76682E2EA19F}" type="pres">
      <dgm:prSet presAssocID="{72B33D66-C59B-4357-86FB-5666B5717235}" presName="circle2" presStyleLbl="node1" presStyleIdx="1" presStyleCnt="7"/>
      <dgm:spPr/>
    </dgm:pt>
    <dgm:pt modelId="{5F6B3ADF-CAFD-426F-A916-28B789A40C77}" type="pres">
      <dgm:prSet presAssocID="{72B33D66-C59B-4357-86FB-5666B5717235}" presName="rect2" presStyleLbl="alignAcc1" presStyleIdx="1" presStyleCnt="7"/>
      <dgm:spPr/>
      <dgm:t>
        <a:bodyPr/>
        <a:lstStyle/>
        <a:p>
          <a:endParaRPr lang="cs-CZ"/>
        </a:p>
      </dgm:t>
    </dgm:pt>
    <dgm:pt modelId="{2EC21120-BC0D-4E67-8FEA-25DA9EEF6530}" type="pres">
      <dgm:prSet presAssocID="{883A45BC-4EE2-4A31-BC1C-F10C3178491F}" presName="vertSpace3" presStyleLbl="node1" presStyleIdx="1" presStyleCnt="7"/>
      <dgm:spPr/>
    </dgm:pt>
    <dgm:pt modelId="{6931DC3C-4CE3-4159-92DB-48D9ED4EACDC}" type="pres">
      <dgm:prSet presAssocID="{883A45BC-4EE2-4A31-BC1C-F10C3178491F}" presName="circle3" presStyleLbl="node1" presStyleIdx="2" presStyleCnt="7"/>
      <dgm:spPr/>
    </dgm:pt>
    <dgm:pt modelId="{F7DDA628-3C88-4131-A225-102DE3725E07}" type="pres">
      <dgm:prSet presAssocID="{883A45BC-4EE2-4A31-BC1C-F10C3178491F}" presName="rect3" presStyleLbl="alignAcc1" presStyleIdx="2" presStyleCnt="7"/>
      <dgm:spPr/>
      <dgm:t>
        <a:bodyPr/>
        <a:lstStyle/>
        <a:p>
          <a:endParaRPr lang="cs-CZ"/>
        </a:p>
      </dgm:t>
    </dgm:pt>
    <dgm:pt modelId="{350C823F-B06A-4F1C-8FE4-9AEFA3FD3586}" type="pres">
      <dgm:prSet presAssocID="{76DC6A11-8AC8-4DB7-A29E-42D5B50B4D1D}" presName="vertSpace4" presStyleLbl="node1" presStyleIdx="2" presStyleCnt="7"/>
      <dgm:spPr/>
    </dgm:pt>
    <dgm:pt modelId="{7597B9C5-F88C-458C-88DB-07AE1B1D3B12}" type="pres">
      <dgm:prSet presAssocID="{76DC6A11-8AC8-4DB7-A29E-42D5B50B4D1D}" presName="circle4" presStyleLbl="node1" presStyleIdx="3" presStyleCnt="7"/>
      <dgm:spPr/>
    </dgm:pt>
    <dgm:pt modelId="{E1FA41E1-991D-4A2A-A03A-12188821055B}" type="pres">
      <dgm:prSet presAssocID="{76DC6A11-8AC8-4DB7-A29E-42D5B50B4D1D}" presName="rect4" presStyleLbl="alignAcc1" presStyleIdx="3" presStyleCnt="7"/>
      <dgm:spPr/>
      <dgm:t>
        <a:bodyPr/>
        <a:lstStyle/>
        <a:p>
          <a:endParaRPr lang="cs-CZ"/>
        </a:p>
      </dgm:t>
    </dgm:pt>
    <dgm:pt modelId="{E9F66E8D-4F34-476B-B283-C833EAAC8CA6}" type="pres">
      <dgm:prSet presAssocID="{E2436206-2898-4DB5-8D8A-B9F47B4645B4}" presName="vertSpace5" presStyleLbl="node1" presStyleIdx="3" presStyleCnt="7"/>
      <dgm:spPr/>
    </dgm:pt>
    <dgm:pt modelId="{A66EACA9-A844-43AB-914C-A917ED03A791}" type="pres">
      <dgm:prSet presAssocID="{E2436206-2898-4DB5-8D8A-B9F47B4645B4}" presName="circle5" presStyleLbl="node1" presStyleIdx="4" presStyleCnt="7"/>
      <dgm:spPr/>
    </dgm:pt>
    <dgm:pt modelId="{8BE57540-5DE5-4578-9B32-7A7668305C63}" type="pres">
      <dgm:prSet presAssocID="{E2436206-2898-4DB5-8D8A-B9F47B4645B4}" presName="rect5" presStyleLbl="alignAcc1" presStyleIdx="4" presStyleCnt="7"/>
      <dgm:spPr/>
      <dgm:t>
        <a:bodyPr/>
        <a:lstStyle/>
        <a:p>
          <a:endParaRPr lang="cs-CZ"/>
        </a:p>
      </dgm:t>
    </dgm:pt>
    <dgm:pt modelId="{AB734012-789B-43B9-911D-742CCC144D58}" type="pres">
      <dgm:prSet presAssocID="{A518313A-823A-41F9-9153-52E9501122D5}" presName="vertSpace6" presStyleLbl="node1" presStyleIdx="4" presStyleCnt="7"/>
      <dgm:spPr/>
    </dgm:pt>
    <dgm:pt modelId="{6EA9C993-81EE-475B-9834-17ADCF9A6CDF}" type="pres">
      <dgm:prSet presAssocID="{A518313A-823A-41F9-9153-52E9501122D5}" presName="circle6" presStyleLbl="node1" presStyleIdx="5" presStyleCnt="7"/>
      <dgm:spPr/>
    </dgm:pt>
    <dgm:pt modelId="{A3A54483-A99C-4DCB-B543-B642F4CF8D39}" type="pres">
      <dgm:prSet presAssocID="{A518313A-823A-41F9-9153-52E9501122D5}" presName="rect6" presStyleLbl="alignAcc1" presStyleIdx="5" presStyleCnt="7"/>
      <dgm:spPr/>
      <dgm:t>
        <a:bodyPr/>
        <a:lstStyle/>
        <a:p>
          <a:endParaRPr lang="cs-CZ"/>
        </a:p>
      </dgm:t>
    </dgm:pt>
    <dgm:pt modelId="{C1EAB19C-9A6E-453B-BCC2-6BDB314314DB}" type="pres">
      <dgm:prSet presAssocID="{D1B46980-6531-4606-95E6-44980827E919}" presName="vertSpace7" presStyleLbl="node1" presStyleIdx="5" presStyleCnt="7"/>
      <dgm:spPr/>
    </dgm:pt>
    <dgm:pt modelId="{37FC71D3-B945-4AB4-A8CB-650B1A9EE00B}" type="pres">
      <dgm:prSet presAssocID="{D1B46980-6531-4606-95E6-44980827E919}" presName="circle7" presStyleLbl="node1" presStyleIdx="6" presStyleCnt="7"/>
      <dgm:spPr/>
    </dgm:pt>
    <dgm:pt modelId="{1718285D-8093-4B3A-A8E4-BCF6739531B2}" type="pres">
      <dgm:prSet presAssocID="{D1B46980-6531-4606-95E6-44980827E919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C4AD32E-8671-4890-82C2-2165103BFA9B}" type="pres">
      <dgm:prSet presAssocID="{72B33D66-C59B-4357-86FB-5666B5717235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7C2EE38-BF1E-4C64-8A0D-265E366C3A39}" type="pres">
      <dgm:prSet presAssocID="{883A45BC-4EE2-4A31-BC1C-F10C3178491F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FFD6A90-B6CB-4D96-B983-822E62E3179E}" type="pres">
      <dgm:prSet presAssocID="{76DC6A11-8AC8-4DB7-A29E-42D5B50B4D1D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9990610-05FE-41EC-8404-0184EEE06084}" type="pres">
      <dgm:prSet presAssocID="{E2436206-2898-4DB5-8D8A-B9F47B4645B4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6828AE2-C0E4-4CBC-ACAD-BE900A540528}" type="pres">
      <dgm:prSet presAssocID="{A518313A-823A-41F9-9153-52E9501122D5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715220-1FEB-4446-97CB-8A49E5631ABD}" type="pres">
      <dgm:prSet presAssocID="{D1B46980-6531-4606-95E6-44980827E919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F69FB6C-919B-4FAC-98C8-DF88B84CA92D}" type="presOf" srcId="{A518313A-823A-41F9-9153-52E9501122D5}" destId="{66828AE2-C0E4-4CBC-ACAD-BE900A540528}" srcOrd="1" destOrd="0" presId="urn:microsoft.com/office/officeart/2005/8/layout/target3"/>
    <dgm:cxn modelId="{DEE803C6-C857-41AF-8EFC-EC473A3F67B8}" type="presOf" srcId="{D1B46980-6531-4606-95E6-44980827E919}" destId="{1718285D-8093-4B3A-A8E4-BCF6739531B2}" srcOrd="0" destOrd="0" presId="urn:microsoft.com/office/officeart/2005/8/layout/target3"/>
    <dgm:cxn modelId="{AB906E97-3CD9-4E05-91AE-864F8E394536}" srcId="{757F3AB3-0718-4624-B441-E567A8F0AB56}" destId="{D1B46980-6531-4606-95E6-44980827E919}" srcOrd="6" destOrd="0" parTransId="{4F7B2CF5-A270-4D61-A510-1C1C5A4DCD3B}" sibTransId="{CFF69701-2866-4EF5-BFB5-F3F9B72EB817}"/>
    <dgm:cxn modelId="{0E4825DB-5D3C-4917-9173-E74E769CF74A}" srcId="{757F3AB3-0718-4624-B441-E567A8F0AB56}" destId="{883A45BC-4EE2-4A31-BC1C-F10C3178491F}" srcOrd="2" destOrd="0" parTransId="{30FA0778-9ED8-4701-8397-3A82F06D25DC}" sibTransId="{FD98FDEE-732D-4509-801E-1070C6829439}"/>
    <dgm:cxn modelId="{93F189EF-FE67-444A-91A0-7C591121250D}" type="presOf" srcId="{D1B46980-6531-4606-95E6-44980827E919}" destId="{5F715220-1FEB-4446-97CB-8A49E5631ABD}" srcOrd="1" destOrd="0" presId="urn:microsoft.com/office/officeart/2005/8/layout/target3"/>
    <dgm:cxn modelId="{B3A3ABED-3CF0-450C-B20B-8410E6CAC453}" type="presOf" srcId="{883A45BC-4EE2-4A31-BC1C-F10C3178491F}" destId="{C7C2EE38-BF1E-4C64-8A0D-265E366C3A39}" srcOrd="1" destOrd="0" presId="urn:microsoft.com/office/officeart/2005/8/layout/target3"/>
    <dgm:cxn modelId="{4C43A80D-5D7B-42F4-9A96-7206696F6A9E}" srcId="{757F3AB3-0718-4624-B441-E567A8F0AB56}" destId="{E2436206-2898-4DB5-8D8A-B9F47B4645B4}" srcOrd="4" destOrd="0" parTransId="{FDB90D3F-3558-4A22-847B-E5973282D18B}" sibTransId="{426CD77F-CED5-4C8E-B8BE-AAD479329B1A}"/>
    <dgm:cxn modelId="{7A2F3C88-2AF9-4450-82DC-939F76511B7B}" type="presOf" srcId="{757F3AB3-0718-4624-B441-E567A8F0AB56}" destId="{333A1088-737F-45CB-B68E-254E46348037}" srcOrd="0" destOrd="0" presId="urn:microsoft.com/office/officeart/2005/8/layout/target3"/>
    <dgm:cxn modelId="{1D6A9918-453F-4B92-B92B-C78E59F2659D}" type="presOf" srcId="{E2436206-2898-4DB5-8D8A-B9F47B4645B4}" destId="{19990610-05FE-41EC-8404-0184EEE06084}" srcOrd="1" destOrd="0" presId="urn:microsoft.com/office/officeart/2005/8/layout/target3"/>
    <dgm:cxn modelId="{E3665466-243B-4C17-B138-522C07990A18}" type="presOf" srcId="{883A45BC-4EE2-4A31-BC1C-F10C3178491F}" destId="{F7DDA628-3C88-4131-A225-102DE3725E07}" srcOrd="0" destOrd="0" presId="urn:microsoft.com/office/officeart/2005/8/layout/target3"/>
    <dgm:cxn modelId="{88EC9A01-63D8-4E31-A900-E652A676BE04}" srcId="{757F3AB3-0718-4624-B441-E567A8F0AB56}" destId="{72B33D66-C59B-4357-86FB-5666B5717235}" srcOrd="1" destOrd="0" parTransId="{B2B92907-D8E3-4018-B0A1-B22E3E97F92A}" sibTransId="{803FB3B2-6894-45E1-8693-F8ABD3CF8252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8" destOrd="0" parTransId="{51C5993D-B262-45E6-B66E-76BC9D6D883D}" sibTransId="{1AEC7F05-E0FE-459C-BD47-224AC9D7BEE4}"/>
    <dgm:cxn modelId="{E005B1E3-042F-483F-89CE-360E875EB238}" type="presOf" srcId="{D1D4F407-5343-4D3F-B5B9-D407B03CAEB4}" destId="{AED2198E-93D5-4001-81B4-73124B309672}" srcOrd="1" destOrd="0" presId="urn:microsoft.com/office/officeart/2005/8/layout/target3"/>
    <dgm:cxn modelId="{1D24DF80-BC76-4B43-BCF7-F05342948752}" type="presOf" srcId="{76DC6A11-8AC8-4DB7-A29E-42D5B50B4D1D}" destId="{0FFD6A90-B6CB-4D96-B983-822E62E3179E}" srcOrd="1" destOrd="0" presId="urn:microsoft.com/office/officeart/2005/8/layout/target3"/>
    <dgm:cxn modelId="{D0ECC760-0E1C-4CE6-8F22-8C05F6F63242}" type="presOf" srcId="{76DC6A11-8AC8-4DB7-A29E-42D5B50B4D1D}" destId="{E1FA41E1-991D-4A2A-A03A-12188821055B}" srcOrd="0" destOrd="0" presId="urn:microsoft.com/office/officeart/2005/8/layout/target3"/>
    <dgm:cxn modelId="{987596E2-A227-4180-B1C2-85CEF1F802BD}" type="presOf" srcId="{D1D4F407-5343-4D3F-B5B9-D407B03CAEB4}" destId="{D005CE8C-CC26-4C3E-AC11-E15060ECD759}" srcOrd="0" destOrd="0" presId="urn:microsoft.com/office/officeart/2005/8/layout/target3"/>
    <dgm:cxn modelId="{190F4D58-EF89-4215-A17E-336C77D2990A}" srcId="{757F3AB3-0718-4624-B441-E567A8F0AB56}" destId="{A518313A-823A-41F9-9153-52E9501122D5}" srcOrd="5" destOrd="0" parTransId="{D768D302-4B43-4A50-A1D8-A51A4D331694}" sibTransId="{79BD8B43-74A8-4808-B857-FBF069928231}"/>
    <dgm:cxn modelId="{9207FBB4-2ABC-46DC-A9D6-CBE74910F0FC}" srcId="{757F3AB3-0718-4624-B441-E567A8F0AB56}" destId="{76DC6A11-8AC8-4DB7-A29E-42D5B50B4D1D}" srcOrd="3" destOrd="0" parTransId="{7BCC5488-1876-47D1-8547-6ABA719EFB58}" sibTransId="{D534F222-D739-4377-AA7C-C2912D08E349}"/>
    <dgm:cxn modelId="{2221FB34-310D-4638-ACAE-9ACC709E4926}" srcId="{757F3AB3-0718-4624-B441-E567A8F0AB56}" destId="{4C35D32F-0EAB-4CD7-82EE-45574DC2A586}" srcOrd="9" destOrd="0" parTransId="{A15F02C0-547C-48B3-9D05-E7F145EBF3C4}" sibTransId="{8C5711BF-38F0-4590-B6BC-B3119A33CA2E}"/>
    <dgm:cxn modelId="{4116C7F0-DAB7-40AE-84B5-0EE8A609B95B}" type="presOf" srcId="{E2436206-2898-4DB5-8D8A-B9F47B4645B4}" destId="{8BE57540-5DE5-4578-9B32-7A7668305C63}" srcOrd="0" destOrd="0" presId="urn:microsoft.com/office/officeart/2005/8/layout/target3"/>
    <dgm:cxn modelId="{7BC66EC3-EBD6-4F3A-99ED-9D25F66FFA51}" srcId="{757F3AB3-0718-4624-B441-E567A8F0AB56}" destId="{B651F6E3-6281-48DB-9319-2AEAFDAE7572}" srcOrd="7" destOrd="0" parTransId="{A571E265-742E-411A-ABCF-E39FDBC7528A}" sibTransId="{E33260FE-399D-481C-B2D6-3B35DD16DC84}"/>
    <dgm:cxn modelId="{C04B2169-2C04-43EA-A9B7-5035362A929E}" type="presOf" srcId="{72B33D66-C59B-4357-86FB-5666B5717235}" destId="{7C4AD32E-8671-4890-82C2-2165103BFA9B}" srcOrd="1" destOrd="0" presId="urn:microsoft.com/office/officeart/2005/8/layout/target3"/>
    <dgm:cxn modelId="{953D2B16-703B-444A-ACFD-C4A09625C13C}" type="presOf" srcId="{72B33D66-C59B-4357-86FB-5666B5717235}" destId="{5F6B3ADF-CAFD-426F-A916-28B789A40C77}" srcOrd="0" destOrd="0" presId="urn:microsoft.com/office/officeart/2005/8/layout/target3"/>
    <dgm:cxn modelId="{44BCE2CC-C9C3-4936-8E5A-9D91CF0B3D1A}" type="presOf" srcId="{A518313A-823A-41F9-9153-52E9501122D5}" destId="{A3A54483-A99C-4DCB-B543-B642F4CF8D39}" srcOrd="0" destOrd="0" presId="urn:microsoft.com/office/officeart/2005/8/layout/target3"/>
    <dgm:cxn modelId="{0CC707DE-0A8B-486C-9082-03E743333122}" type="presParOf" srcId="{333A1088-737F-45CB-B68E-254E46348037}" destId="{F5ABB229-8D3B-4694-996A-96F23CF14429}" srcOrd="0" destOrd="0" presId="urn:microsoft.com/office/officeart/2005/8/layout/target3"/>
    <dgm:cxn modelId="{E558CD0C-2ADE-4206-BDBD-B0DC508908C4}" type="presParOf" srcId="{333A1088-737F-45CB-B68E-254E46348037}" destId="{F41139FD-01EE-4571-8B17-4FB00FC51163}" srcOrd="1" destOrd="0" presId="urn:microsoft.com/office/officeart/2005/8/layout/target3"/>
    <dgm:cxn modelId="{83F885BE-0BF9-4D1C-8B91-4B62BEB449E7}" type="presParOf" srcId="{333A1088-737F-45CB-B68E-254E46348037}" destId="{D005CE8C-CC26-4C3E-AC11-E15060ECD759}" srcOrd="2" destOrd="0" presId="urn:microsoft.com/office/officeart/2005/8/layout/target3"/>
    <dgm:cxn modelId="{700536E6-2F13-457C-A603-D114A259A842}" type="presParOf" srcId="{333A1088-737F-45CB-B68E-254E46348037}" destId="{8C3A2C53-BD20-40ED-8DB5-24B1422B186E}" srcOrd="3" destOrd="0" presId="urn:microsoft.com/office/officeart/2005/8/layout/target3"/>
    <dgm:cxn modelId="{FF52D138-D307-4B3D-B8DB-9A779A4B059E}" type="presParOf" srcId="{333A1088-737F-45CB-B68E-254E46348037}" destId="{E46E6E87-3218-4932-9C0B-76682E2EA19F}" srcOrd="4" destOrd="0" presId="urn:microsoft.com/office/officeart/2005/8/layout/target3"/>
    <dgm:cxn modelId="{5B2CD159-828B-473C-A16D-C1CDD98334A3}" type="presParOf" srcId="{333A1088-737F-45CB-B68E-254E46348037}" destId="{5F6B3ADF-CAFD-426F-A916-28B789A40C77}" srcOrd="5" destOrd="0" presId="urn:microsoft.com/office/officeart/2005/8/layout/target3"/>
    <dgm:cxn modelId="{AF5D7494-D9F3-496D-BBBF-68E221822827}" type="presParOf" srcId="{333A1088-737F-45CB-B68E-254E46348037}" destId="{2EC21120-BC0D-4E67-8FEA-25DA9EEF6530}" srcOrd="6" destOrd="0" presId="urn:microsoft.com/office/officeart/2005/8/layout/target3"/>
    <dgm:cxn modelId="{96ABABCE-7FD4-4628-9C26-E7977DF37335}" type="presParOf" srcId="{333A1088-737F-45CB-B68E-254E46348037}" destId="{6931DC3C-4CE3-4159-92DB-48D9ED4EACDC}" srcOrd="7" destOrd="0" presId="urn:microsoft.com/office/officeart/2005/8/layout/target3"/>
    <dgm:cxn modelId="{B2E761C0-229F-4972-B641-37A427EFC650}" type="presParOf" srcId="{333A1088-737F-45CB-B68E-254E46348037}" destId="{F7DDA628-3C88-4131-A225-102DE3725E07}" srcOrd="8" destOrd="0" presId="urn:microsoft.com/office/officeart/2005/8/layout/target3"/>
    <dgm:cxn modelId="{4C20BA92-BB40-416D-95DA-F681B309FF6E}" type="presParOf" srcId="{333A1088-737F-45CB-B68E-254E46348037}" destId="{350C823F-B06A-4F1C-8FE4-9AEFA3FD3586}" srcOrd="9" destOrd="0" presId="urn:microsoft.com/office/officeart/2005/8/layout/target3"/>
    <dgm:cxn modelId="{EAEEA17E-C786-4158-BA36-9D271B699A97}" type="presParOf" srcId="{333A1088-737F-45CB-B68E-254E46348037}" destId="{7597B9C5-F88C-458C-88DB-07AE1B1D3B12}" srcOrd="10" destOrd="0" presId="urn:microsoft.com/office/officeart/2005/8/layout/target3"/>
    <dgm:cxn modelId="{4E7B606C-5A01-4396-9E38-09ED8E44D3A4}" type="presParOf" srcId="{333A1088-737F-45CB-B68E-254E46348037}" destId="{E1FA41E1-991D-4A2A-A03A-12188821055B}" srcOrd="11" destOrd="0" presId="urn:microsoft.com/office/officeart/2005/8/layout/target3"/>
    <dgm:cxn modelId="{CE4DB26D-25CA-4452-A8C8-03EBCB44E353}" type="presParOf" srcId="{333A1088-737F-45CB-B68E-254E46348037}" destId="{E9F66E8D-4F34-476B-B283-C833EAAC8CA6}" srcOrd="12" destOrd="0" presId="urn:microsoft.com/office/officeart/2005/8/layout/target3"/>
    <dgm:cxn modelId="{D61ACFF9-553E-4CAB-9F5B-541EC2FD7D93}" type="presParOf" srcId="{333A1088-737F-45CB-B68E-254E46348037}" destId="{A66EACA9-A844-43AB-914C-A917ED03A791}" srcOrd="13" destOrd="0" presId="urn:microsoft.com/office/officeart/2005/8/layout/target3"/>
    <dgm:cxn modelId="{D958EC66-0325-4411-B069-F77B2B90A8D5}" type="presParOf" srcId="{333A1088-737F-45CB-B68E-254E46348037}" destId="{8BE57540-5DE5-4578-9B32-7A7668305C63}" srcOrd="14" destOrd="0" presId="urn:microsoft.com/office/officeart/2005/8/layout/target3"/>
    <dgm:cxn modelId="{2157AB3F-4807-4900-B2F0-CC64E34C7918}" type="presParOf" srcId="{333A1088-737F-45CB-B68E-254E46348037}" destId="{AB734012-789B-43B9-911D-742CCC144D58}" srcOrd="15" destOrd="0" presId="urn:microsoft.com/office/officeart/2005/8/layout/target3"/>
    <dgm:cxn modelId="{BF376F11-F19B-4472-A895-23C564E319C4}" type="presParOf" srcId="{333A1088-737F-45CB-B68E-254E46348037}" destId="{6EA9C993-81EE-475B-9834-17ADCF9A6CDF}" srcOrd="16" destOrd="0" presId="urn:microsoft.com/office/officeart/2005/8/layout/target3"/>
    <dgm:cxn modelId="{223D8599-43DE-48C3-9B50-FAA0A8391AFE}" type="presParOf" srcId="{333A1088-737F-45CB-B68E-254E46348037}" destId="{A3A54483-A99C-4DCB-B543-B642F4CF8D39}" srcOrd="17" destOrd="0" presId="urn:microsoft.com/office/officeart/2005/8/layout/target3"/>
    <dgm:cxn modelId="{C9209547-D5CF-4258-87BD-994103095D06}" type="presParOf" srcId="{333A1088-737F-45CB-B68E-254E46348037}" destId="{C1EAB19C-9A6E-453B-BCC2-6BDB314314DB}" srcOrd="18" destOrd="0" presId="urn:microsoft.com/office/officeart/2005/8/layout/target3"/>
    <dgm:cxn modelId="{EA016E84-6986-4A2B-A782-8417532FAE6A}" type="presParOf" srcId="{333A1088-737F-45CB-B68E-254E46348037}" destId="{37FC71D3-B945-4AB4-A8CB-650B1A9EE00B}" srcOrd="19" destOrd="0" presId="urn:microsoft.com/office/officeart/2005/8/layout/target3"/>
    <dgm:cxn modelId="{CA47B0A2-3A2C-414C-AA29-73B37ED5C9A8}" type="presParOf" srcId="{333A1088-737F-45CB-B68E-254E46348037}" destId="{1718285D-8093-4B3A-A8E4-BCF6739531B2}" srcOrd="20" destOrd="0" presId="urn:microsoft.com/office/officeart/2005/8/layout/target3"/>
    <dgm:cxn modelId="{48305D03-E8AB-4045-86C6-EB5E487660F8}" type="presParOf" srcId="{333A1088-737F-45CB-B68E-254E46348037}" destId="{AED2198E-93D5-4001-81B4-73124B309672}" srcOrd="21" destOrd="0" presId="urn:microsoft.com/office/officeart/2005/8/layout/target3"/>
    <dgm:cxn modelId="{F1409FCA-5E1F-4BB0-BB8B-04DF9366F2AE}" type="presParOf" srcId="{333A1088-737F-45CB-B68E-254E46348037}" destId="{7C4AD32E-8671-4890-82C2-2165103BFA9B}" srcOrd="22" destOrd="0" presId="urn:microsoft.com/office/officeart/2005/8/layout/target3"/>
    <dgm:cxn modelId="{BA7EA096-0151-4FE5-B7FE-C431D86FC053}" type="presParOf" srcId="{333A1088-737F-45CB-B68E-254E46348037}" destId="{C7C2EE38-BF1E-4C64-8A0D-265E366C3A39}" srcOrd="23" destOrd="0" presId="urn:microsoft.com/office/officeart/2005/8/layout/target3"/>
    <dgm:cxn modelId="{81FA2720-D707-463C-B6C3-CA7B78C894D6}" type="presParOf" srcId="{333A1088-737F-45CB-B68E-254E46348037}" destId="{0FFD6A90-B6CB-4D96-B983-822E62E3179E}" srcOrd="24" destOrd="0" presId="urn:microsoft.com/office/officeart/2005/8/layout/target3"/>
    <dgm:cxn modelId="{179F3017-64C0-47A1-9B52-84DE8F195EC7}" type="presParOf" srcId="{333A1088-737F-45CB-B68E-254E46348037}" destId="{19990610-05FE-41EC-8404-0184EEE06084}" srcOrd="25" destOrd="0" presId="urn:microsoft.com/office/officeart/2005/8/layout/target3"/>
    <dgm:cxn modelId="{5BB088CA-99C8-4980-BC9B-864E4492CD8B}" type="presParOf" srcId="{333A1088-737F-45CB-B68E-254E46348037}" destId="{66828AE2-C0E4-4CBC-ACAD-BE900A540528}" srcOrd="26" destOrd="0" presId="urn:microsoft.com/office/officeart/2005/8/layout/target3"/>
    <dgm:cxn modelId="{3030E552-6D6C-457C-816B-57193C7AB149}" type="presParOf" srcId="{333A1088-737F-45CB-B68E-254E46348037}" destId="{5F715220-1FEB-4446-97CB-8A49E5631ABD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5529" y="0"/>
          <a:ext cx="751111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kern="12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55529" y="0"/>
        <a:ext cx="7511118" cy="254771"/>
      </dsp:txXfrm>
    </dsp:sp>
    <dsp:sp modelId="{E46E6E87-3218-4932-9C0B-76682E2EA19F}">
      <dsp:nvSpPr>
        <dsp:cNvPr id="0" name=""/>
        <dsp:cNvSpPr/>
      </dsp:nvSpPr>
      <dsp:spPr>
        <a:xfrm>
          <a:off x="191078" y="254771"/>
          <a:ext cx="2165557" cy="21655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F6B3ADF-CAFD-426F-A916-28B789A40C77}">
      <dsp:nvSpPr>
        <dsp:cNvPr id="0" name=""/>
        <dsp:cNvSpPr/>
      </dsp:nvSpPr>
      <dsp:spPr>
        <a:xfrm>
          <a:off x="1273857" y="254771"/>
          <a:ext cx="7511118" cy="21655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ŠABLONA: </a:t>
          </a:r>
          <a:r>
            <a:rPr lang="cs-CZ" sz="1400" kern="1200" dirty="0" smtClean="0">
              <a:latin typeface="Times New Roman" pitchFamily="18" charset="0"/>
              <a:cs typeface="Times New Roman" pitchFamily="18" charset="0"/>
            </a:rPr>
            <a:t>I/2 Inovace a zkvalitnění výuky směřující k rozvoji čtenářské a informační gramotnosti</a:t>
          </a:r>
          <a:endParaRPr lang="cs-CZ" sz="14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254771"/>
        <a:ext cx="7511118" cy="254771"/>
      </dsp:txXfrm>
    </dsp:sp>
    <dsp:sp modelId="{6931DC3C-4CE3-4159-92DB-48D9ED4EACDC}">
      <dsp:nvSpPr>
        <dsp:cNvPr id="0" name=""/>
        <dsp:cNvSpPr/>
      </dsp:nvSpPr>
      <dsp:spPr>
        <a:xfrm>
          <a:off x="382156" y="509542"/>
          <a:ext cx="1783400" cy="1783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7DDA628-3C88-4131-A225-102DE3725E07}">
      <dsp:nvSpPr>
        <dsp:cNvPr id="0" name=""/>
        <dsp:cNvSpPr/>
      </dsp:nvSpPr>
      <dsp:spPr>
        <a:xfrm>
          <a:off x="1273857" y="509542"/>
          <a:ext cx="7511118" cy="1783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VZDĚLÁVACÍ OBLAST: Člověk a jeho svět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509542"/>
        <a:ext cx="7511118" cy="254771"/>
      </dsp:txXfrm>
    </dsp:sp>
    <dsp:sp modelId="{7597B9C5-F88C-458C-88DB-07AE1B1D3B12}">
      <dsp:nvSpPr>
        <dsp:cNvPr id="0" name=""/>
        <dsp:cNvSpPr/>
      </dsp:nvSpPr>
      <dsp:spPr>
        <a:xfrm>
          <a:off x="573235" y="764313"/>
          <a:ext cx="1401243" cy="140124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1FA41E1-991D-4A2A-A03A-12188821055B}">
      <dsp:nvSpPr>
        <dsp:cNvPr id="0" name=""/>
        <dsp:cNvSpPr/>
      </dsp:nvSpPr>
      <dsp:spPr>
        <a:xfrm>
          <a:off x="1273857" y="764313"/>
          <a:ext cx="7511118" cy="14012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PRO ROČNÍK: 3.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764313"/>
        <a:ext cx="7511118" cy="254773"/>
      </dsp:txXfrm>
    </dsp:sp>
    <dsp:sp modelId="{A66EACA9-A844-43AB-914C-A917ED03A791}">
      <dsp:nvSpPr>
        <dsp:cNvPr id="0" name=""/>
        <dsp:cNvSpPr/>
      </dsp:nvSpPr>
      <dsp:spPr>
        <a:xfrm>
          <a:off x="764314" y="1019086"/>
          <a:ext cx="1019084" cy="10190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57540-5DE5-4578-9B32-7A7668305C63}">
      <dsp:nvSpPr>
        <dsp:cNvPr id="0" name=""/>
        <dsp:cNvSpPr/>
      </dsp:nvSpPr>
      <dsp:spPr>
        <a:xfrm>
          <a:off x="1273857" y="1019086"/>
          <a:ext cx="7511118" cy="10190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MATERIÁLU: </a:t>
          </a:r>
          <a:r>
            <a:rPr lang="cs-CZ" sz="1400" kern="1200" dirty="0" smtClean="0">
              <a:latin typeface="Times New Roman" pitchFamily="18" charset="0"/>
              <a:cs typeface="Times New Roman" pitchFamily="18" charset="0"/>
            </a:rPr>
            <a:t>VY_12_INOVACE_01_VÝUK.M.č.34_VYUŽITÍ </a:t>
          </a:r>
          <a:r>
            <a:rPr lang="cs-CZ" sz="1400" kern="1200" dirty="0" smtClean="0">
              <a:latin typeface="Times New Roman" pitchFamily="18" charset="0"/>
              <a:cs typeface="Times New Roman" pitchFamily="18" charset="0"/>
            </a:rPr>
            <a:t>KRAJINY</a:t>
          </a:r>
          <a:endParaRPr lang="cs-CZ" sz="14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019086"/>
        <a:ext cx="7511118" cy="254771"/>
      </dsp:txXfrm>
    </dsp:sp>
    <dsp:sp modelId="{6EA9C993-81EE-475B-9834-17ADCF9A6CDF}">
      <dsp:nvSpPr>
        <dsp:cNvPr id="0" name=""/>
        <dsp:cNvSpPr/>
      </dsp:nvSpPr>
      <dsp:spPr>
        <a:xfrm>
          <a:off x="955393" y="1273857"/>
          <a:ext cx="636927" cy="636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3A54483-A99C-4DCB-B543-B642F4CF8D39}">
      <dsp:nvSpPr>
        <dsp:cNvPr id="0" name=""/>
        <dsp:cNvSpPr/>
      </dsp:nvSpPr>
      <dsp:spPr>
        <a:xfrm>
          <a:off x="1273857" y="1273857"/>
          <a:ext cx="7511118" cy="636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ČÍSLO MATERIÁLU</a:t>
          </a:r>
          <a:r>
            <a:rPr lang="cs-CZ" sz="1600" kern="1200" smtClean="0">
              <a:latin typeface="Times New Roman" pitchFamily="18" charset="0"/>
              <a:cs typeface="Times New Roman" pitchFamily="18" charset="0"/>
            </a:rPr>
            <a:t>: 34</a:t>
          </a: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				DATUM: 27. 10. 2012 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273857"/>
        <a:ext cx="7511118" cy="254771"/>
      </dsp:txXfrm>
    </dsp:sp>
    <dsp:sp modelId="{37FC71D3-B945-4AB4-A8CB-650B1A9EE00B}">
      <dsp:nvSpPr>
        <dsp:cNvPr id="0" name=""/>
        <dsp:cNvSpPr/>
      </dsp:nvSpPr>
      <dsp:spPr>
        <a:xfrm>
          <a:off x="1146471" y="1528628"/>
          <a:ext cx="254771" cy="25477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1718285D-8093-4B3A-A8E4-BCF6739531B2}">
      <dsp:nvSpPr>
        <dsp:cNvPr id="0" name=""/>
        <dsp:cNvSpPr/>
      </dsp:nvSpPr>
      <dsp:spPr>
        <a:xfrm>
          <a:off x="1273857" y="1528628"/>
          <a:ext cx="7511118" cy="254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JMÉNO AUTORA: Mgr. Petra Chválová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528628"/>
        <a:ext cx="7511118" cy="2547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2.1.2013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765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765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98385227-7F43-4DAE-9C2F-5F3CD4F4EA6B}" type="slidenum">
              <a:rPr lang="cs-CZ" smtClean="0">
                <a:solidFill>
                  <a:srgbClr val="000000"/>
                </a:solidFill>
              </a:rPr>
              <a:pPr eaLnBrk="1" hangingPunct="1"/>
              <a:t>1</a:t>
            </a:fld>
            <a:endParaRPr lang="cs-CZ" smtClean="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8FE4659-7985-49B0-AFB9-855F1780E650}" type="datetimeFigureOut">
              <a:rPr lang="cs-CZ" smtClean="0"/>
              <a:pPr/>
              <a:t>2.1.2013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/>
              <a:pPr/>
              <a:t>2.1.2013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8FE4659-7985-49B0-AFB9-855F1780E650}" type="datetimeFigureOut">
              <a:rPr lang="cs-CZ" smtClean="0"/>
              <a:pPr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/>
              <a:pPr/>
              <a:t>2.1.2013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/>
              <a:pPr/>
              <a:t>2.1.2013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/>
              <a:pPr/>
              <a:t>2.1.2013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wipe dir="d"/>
  </p:transition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Borot%C3%ADn,_%C5%99epkov%C3%A9_pole.jpg" TargetMode="External"/><Relationship Id="rId3" Type="http://schemas.openxmlformats.org/officeDocument/2006/relationships/hyperlink" Target="http://commons.wikimedia.org/wiki/File:Chmelnicem.jpg" TargetMode="External"/><Relationship Id="rId7" Type="http://schemas.openxmlformats.org/officeDocument/2006/relationships/hyperlink" Target="http://commons.wikimedia.org/wiki/File:Industrial_siding_jitex_pisek.jpg?uselang=cs" TargetMode="External"/><Relationship Id="rId2" Type="http://schemas.openxmlformats.org/officeDocument/2006/relationships/hyperlink" Target="http://commons.wikimedia.org/wiki/File:Sheep_in_field_with_other_livestock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Szlak_zielony_na_B%C5%82atni%C4%857.jpg" TargetMode="External"/><Relationship Id="rId11" Type="http://schemas.openxmlformats.org/officeDocument/2006/relationships/hyperlink" Target="http://commons.wikimedia.org/wiki/File:Sumava-kalamita.jpg" TargetMode="External"/><Relationship Id="rId5" Type="http://schemas.openxmlformats.org/officeDocument/2006/relationships/hyperlink" Target="http://commons.wikimedia.org/wiki/File:Lanov%C3%A9_p%C5%99ibli%C5%BEov%C3%A1n%C3%AD_d%C5%99eva_(1).jpg" TargetMode="External"/><Relationship Id="rId10" Type="http://schemas.openxmlformats.org/officeDocument/2006/relationships/hyperlink" Target="http://commons.wikimedia.org/wiki/File:Bauma_-_Flarz_mit_Haus_Freddi,_Undelstrasse_29%E2%80%9337_2011-09-30_12-29-52.JPG" TargetMode="External"/><Relationship Id="rId4" Type="http://schemas.openxmlformats.org/officeDocument/2006/relationships/hyperlink" Target="http://commons.wikimedia.org/wiki/File:Lipno_nad_Vltavou,_p%C5%99ehradn%C3%AD_hr%C3%A1z,_elektr%C3%A1rna.JPG" TargetMode="External"/><Relationship Id="rId9" Type="http://schemas.openxmlformats.org/officeDocument/2006/relationships/hyperlink" Target="http://commons.wikimedia.org/wiki/File:Pommier_HoneyCrunch.jpg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commons.wikimedia.org/wiki/File:Burg_Strekov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554011473"/>
              </p:ext>
            </p:extLst>
          </p:nvPr>
        </p:nvGraphicFramePr>
        <p:xfrm>
          <a:off x="179512" y="1484784"/>
          <a:ext cx="878497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9" name="Obrázek 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2603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bdélník 5"/>
          <p:cNvSpPr/>
          <p:nvPr/>
        </p:nvSpPr>
        <p:spPr>
          <a:xfrm>
            <a:off x="1692275" y="4149725"/>
            <a:ext cx="2232025" cy="3683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Metodický list / anotace</a:t>
            </a: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endParaRPr lang="cs-CZ" dirty="0">
              <a:solidFill>
                <a:prstClr val="black"/>
              </a:solidFill>
              <a:latin typeface="Calibri"/>
              <a:cs typeface="+mn-cs"/>
            </a:endParaRPr>
          </a:p>
        </p:txBody>
      </p:sp>
      <p:sp>
        <p:nvSpPr>
          <p:cNvPr id="14341" name="Obdélník 6"/>
          <p:cNvSpPr>
            <a:spLocks noChangeArrowheads="1"/>
          </p:cNvSpPr>
          <p:nvPr/>
        </p:nvSpPr>
        <p:spPr bwMode="auto">
          <a:xfrm>
            <a:off x="1544638" y="4530725"/>
            <a:ext cx="6985000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marL="342900" indent="-342900" hangingPunct="0">
              <a:buFont typeface="Cambria" pitchFamily="18" charset="0"/>
              <a:buChar char="-"/>
            </a:pPr>
            <a:r>
              <a:rPr lang="cs-CZ" sz="1600" dirty="0">
                <a:latin typeface="Cambria" pitchFamily="18" charset="0"/>
                <a:cs typeface="Times New Roman" pitchFamily="18" charset="0"/>
              </a:rPr>
              <a:t>Prezentace se může využít v hodinách prvouky ve 3. ročníku při výuce kapitoly </a:t>
            </a:r>
            <a:r>
              <a:rPr lang="cs-CZ" sz="1600" dirty="0" smtClean="0">
                <a:latin typeface="Cambria" pitchFamily="18" charset="0"/>
                <a:cs typeface="Times New Roman" pitchFamily="18" charset="0"/>
              </a:rPr>
              <a:t>Krajina v okolí mého domova, Využití krajiny.</a:t>
            </a:r>
          </a:p>
          <a:p>
            <a:pPr marL="342900" indent="-342900" hangingPunct="0">
              <a:buFont typeface="Cambria" pitchFamily="18" charset="0"/>
              <a:buChar char="-"/>
            </a:pPr>
            <a:r>
              <a:rPr lang="cs-CZ" sz="1600" dirty="0" smtClean="0">
                <a:latin typeface="Cambria" pitchFamily="18" charset="0"/>
                <a:cs typeface="Times New Roman" pitchFamily="18" charset="0"/>
              </a:rPr>
              <a:t>Žáci se seznámí s jednotlivými typy krajiny a jejím využitím. Součástí je opakovací část k ověření porozumění textu.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50810722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907704" y="476672"/>
            <a:ext cx="6984776" cy="3456384"/>
          </a:xfrm>
        </p:spPr>
        <p:txBody>
          <a:bodyPr>
            <a:normAutofit/>
          </a:bodyPr>
          <a:lstStyle/>
          <a:p>
            <a:r>
              <a:rPr lang="cs-CZ" sz="72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VYUŽITÍ   </a:t>
            </a:r>
            <a:br>
              <a:rPr lang="cs-CZ" sz="72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72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          KRAJINY</a:t>
            </a:r>
            <a:endParaRPr lang="cs-CZ" sz="7200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260648"/>
            <a:ext cx="8424936" cy="6408712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Člověk využívá krajinu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□ pěstování užitkových rostlin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	  □ chov hospodářských zvířat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□ zpracování dřeva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□ stavby – výrobní podniky, obydlí, silnice,….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sah 3" descr="800px-Sheep_in_field_with_other_livestock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9512" y="1484784"/>
            <a:ext cx="3003684" cy="2016224"/>
          </a:xfrm>
          <a:prstGeom prst="rect">
            <a:avLst/>
          </a:prstGeom>
        </p:spPr>
      </p:pic>
      <p:pic>
        <p:nvPicPr>
          <p:cNvPr id="5" name="Zástupný symbol pro obsah 5" descr="Chmelnicem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04048" y="332656"/>
            <a:ext cx="2688000" cy="2016000"/>
          </a:xfrm>
          <a:prstGeom prst="rect">
            <a:avLst/>
          </a:prstGeom>
        </p:spPr>
      </p:pic>
      <p:pic>
        <p:nvPicPr>
          <p:cNvPr id="6" name="Zástupný symbol pro obsah 7" descr="800PX-~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67544" y="4293096"/>
            <a:ext cx="3180522" cy="2119023"/>
          </a:xfrm>
          <a:prstGeom prst="rect">
            <a:avLst/>
          </a:prstGeom>
        </p:spPr>
      </p:pic>
      <p:pic>
        <p:nvPicPr>
          <p:cNvPr id="7" name="Zástupný symbol pro obsah 9" descr="800PX-~1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148064" y="3717032"/>
            <a:ext cx="3106060" cy="2081060"/>
          </a:xfrm>
          <a:prstGeom prst="rect">
            <a:avLst/>
          </a:prstGeom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2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260648"/>
            <a:ext cx="8424936" cy="621330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                 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TYPY KRAJINY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ZEMĚDĚLSKÁ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 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LESNATÁ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										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PRŮMYSLOVÁ</a:t>
            </a:r>
          </a:p>
          <a:p>
            <a:pPr>
              <a:buNone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5" name="Přímá spojovací šipka 4"/>
          <p:cNvCxnSpPr/>
          <p:nvPr/>
        </p:nvCxnSpPr>
        <p:spPr>
          <a:xfrm flipH="1">
            <a:off x="1619672" y="836712"/>
            <a:ext cx="2376264" cy="864096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 flipH="1">
            <a:off x="4211960" y="836712"/>
            <a:ext cx="72008" cy="2736304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>
            <a:off x="4716016" y="836712"/>
            <a:ext cx="2304256" cy="1224136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Zástupný symbol pro obsah 5" descr="Chmelnicem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1520" y="2276872"/>
            <a:ext cx="2688000" cy="2016000"/>
          </a:xfrm>
          <a:prstGeom prst="rect">
            <a:avLst/>
          </a:prstGeom>
        </p:spPr>
      </p:pic>
      <p:pic>
        <p:nvPicPr>
          <p:cNvPr id="11" name="Zástupný symbol pro obsah 11" descr="800PX-~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796136" y="2852936"/>
            <a:ext cx="3025890" cy="2016000"/>
          </a:xfrm>
          <a:prstGeom prst="rect">
            <a:avLst/>
          </a:prstGeom>
        </p:spPr>
      </p:pic>
      <p:pic>
        <p:nvPicPr>
          <p:cNvPr id="12" name="Zástupný symbol pro obsah 13" descr="800px-Industrial_siding_jitex_pisek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771800" y="4509120"/>
            <a:ext cx="2687999" cy="2016000"/>
          </a:xfrm>
          <a:prstGeom prst="rect">
            <a:avLst/>
          </a:prstGeom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332656"/>
            <a:ext cx="8352928" cy="614129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                 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ZEMĚDĚLSKÁ KRAJINA 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-krajina s úrodnou půdou, člověk ji obdělává, jsou zde:	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2600" b="1" dirty="0" smtClean="0">
                <a:latin typeface="Times New Roman" pitchFamily="18" charset="0"/>
                <a:cs typeface="Times New Roman" pitchFamily="18" charset="0"/>
              </a:rPr>
              <a:t>pole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, kde se pěstují užitkové rostliny (např. brambory, obilí, kukuřice, řepka olejka)</a:t>
            </a:r>
          </a:p>
          <a:p>
            <a:pPr>
              <a:buNone/>
            </a:pPr>
            <a:endParaRPr lang="cs-CZ" sz="2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					- </a:t>
            </a:r>
            <a:r>
              <a:rPr lang="cs-CZ" sz="2600" b="1" dirty="0" smtClean="0">
                <a:latin typeface="Times New Roman" pitchFamily="18" charset="0"/>
                <a:cs typeface="Times New Roman" pitchFamily="18" charset="0"/>
              </a:rPr>
              <a:t>sady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s ovocnými stromy</a:t>
            </a:r>
          </a:p>
          <a:p>
            <a:pPr>
              <a:buNone/>
            </a:pPr>
            <a:endParaRPr lang="cs-CZ" sz="26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6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600" b="1" dirty="0" smtClean="0">
                <a:latin typeface="Times New Roman" pitchFamily="18" charset="0"/>
                <a:cs typeface="Times New Roman" pitchFamily="18" charset="0"/>
              </a:rPr>
              <a:t>- pastviny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 pro</a:t>
            </a:r>
            <a:r>
              <a:rPr lang="cs-CZ" sz="26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hospodářská zvířata</a:t>
            </a:r>
            <a:endParaRPr lang="cs-CZ" sz="26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sah 17" descr="800PX-~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971600" y="2204864"/>
            <a:ext cx="2543605" cy="1907704"/>
          </a:xfrm>
          <a:prstGeom prst="rect">
            <a:avLst/>
          </a:prstGeom>
        </p:spPr>
      </p:pic>
      <p:pic>
        <p:nvPicPr>
          <p:cNvPr id="5" name="Zástupný symbol pro obsah 19" descr="Pommier_HoneyCrunch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220072" y="3140968"/>
            <a:ext cx="3134478" cy="2350858"/>
          </a:xfrm>
          <a:prstGeom prst="rect">
            <a:avLst/>
          </a:prstGeom>
        </p:spPr>
      </p:pic>
      <p:pic>
        <p:nvPicPr>
          <p:cNvPr id="6" name="Zástupný symbol pro obsah 21" descr="800PX-~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691680" y="4653136"/>
            <a:ext cx="2736304" cy="1816222"/>
          </a:xfrm>
          <a:prstGeom prst="rect">
            <a:avLst/>
          </a:prstGeom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260648"/>
            <a:ext cx="8640960" cy="621330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LESNATÁ KRAJINA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-krajina s lesy a čistým vzduchem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-člověk využívá lesnatou krajinu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především jako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zdroj dřeva a</a:t>
            </a:r>
          </a:p>
          <a:p>
            <a:pPr>
              <a:buNone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jako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pastviny</a:t>
            </a:r>
          </a:p>
          <a:p>
            <a:pPr>
              <a:buNone/>
            </a:pP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                                     	PRŮMYSLOVÁ KRAJINA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	        -krajina s průmyslovými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	         podniky, většinou v okolí velkých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měst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-je zde špatné ovzduší a mnoho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		odpadů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sah 23" descr="800px-Sumava-kalamit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580112" y="548680"/>
            <a:ext cx="2765988" cy="2074491"/>
          </a:xfrm>
          <a:prstGeom prst="rect">
            <a:avLst/>
          </a:prstGeom>
        </p:spPr>
      </p:pic>
      <p:pic>
        <p:nvPicPr>
          <p:cNvPr id="5" name="Zástupný symbol pro obsah 25" descr="800px-Burg_Strekov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23528" y="3356992"/>
            <a:ext cx="3342052" cy="2506539"/>
          </a:xfrm>
          <a:prstGeom prst="rect">
            <a:avLst/>
          </a:prstGeom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352928" cy="648072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3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Spoj větu se správným typem krajiny.</a:t>
            </a:r>
            <a:endParaRPr lang="cs-CZ" sz="3200" b="1" dirty="0">
              <a:solidFill>
                <a:schemeClr val="accent3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980728"/>
            <a:ext cx="8424936" cy="561662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Člověk zde získává dřevo.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Roste tu obilí a brambory.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Je tu úrodná půda.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Je zde zhoršené ovzduší.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Pasou se zde hospodářská zvířata.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Sklízíme tu ovoce.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Vyrábí se zde domácí spotřebiče.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Je zde čistý vzduch.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Jsou zde pole a sady.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Jsou tu velká města a továrny.</a:t>
            </a:r>
          </a:p>
          <a:p>
            <a:pPr>
              <a:buNone/>
            </a:pP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Sbíráme zde houby.</a:t>
            </a:r>
            <a:endParaRPr lang="cs-CZ" sz="2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228184" y="1268760"/>
            <a:ext cx="2268000" cy="108000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ZEMĚDĚLSKÁ KRAJINA</a:t>
            </a:r>
            <a:endParaRPr lang="cs-CZ" sz="2400" b="1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228184" y="2708920"/>
            <a:ext cx="2268000" cy="108000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LESNATÁ </a:t>
            </a:r>
          </a:p>
          <a:p>
            <a:pPr algn="ctr"/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KRAJINA</a:t>
            </a:r>
            <a:endParaRPr lang="cs-CZ" sz="2400" b="1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228184" y="4221088"/>
            <a:ext cx="2268000" cy="108000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PRŮMYSLOVÁ </a:t>
            </a:r>
          </a:p>
          <a:p>
            <a:pPr algn="ctr"/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KRAJINA</a:t>
            </a:r>
            <a:endParaRPr lang="cs-CZ" sz="2400" b="1" i="1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8" name="Přímá spojovací šipka 7"/>
          <p:cNvCxnSpPr/>
          <p:nvPr/>
        </p:nvCxnSpPr>
        <p:spPr>
          <a:xfrm>
            <a:off x="3923928" y="1268760"/>
            <a:ext cx="2160240" cy="165618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>
            <a:off x="3779912" y="1772816"/>
            <a:ext cx="2304256" cy="7200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flipV="1">
            <a:off x="2843808" y="2204864"/>
            <a:ext cx="3312368" cy="7200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>
            <a:off x="3707904" y="2708920"/>
            <a:ext cx="2448272" cy="165618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 flipV="1">
            <a:off x="5004048" y="2348880"/>
            <a:ext cx="1224136" cy="72008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 flipV="1">
            <a:off x="2915816" y="2348880"/>
            <a:ext cx="3024336" cy="129614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>
            <a:off x="4427984" y="4221088"/>
            <a:ext cx="1728192" cy="57606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/>
          <p:nvPr/>
        </p:nvCxnSpPr>
        <p:spPr>
          <a:xfrm flipV="1">
            <a:off x="3131840" y="3789040"/>
            <a:ext cx="3024336" cy="86409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 flipV="1">
            <a:off x="3203848" y="2420888"/>
            <a:ext cx="3096344" cy="266429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/>
          <p:nvPr/>
        </p:nvCxnSpPr>
        <p:spPr>
          <a:xfrm flipV="1">
            <a:off x="4355976" y="5013176"/>
            <a:ext cx="1656184" cy="57606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/>
          <p:nvPr/>
        </p:nvCxnSpPr>
        <p:spPr>
          <a:xfrm flipV="1">
            <a:off x="2915816" y="3429000"/>
            <a:ext cx="3168352" cy="259228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"/>
                            </p:stCondLst>
                            <p:childTnLst>
                              <p:par>
                                <p:cTn id="3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000"/>
                            </p:stCondLst>
                            <p:childTnLst>
                              <p:par>
                                <p:cTn id="4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000"/>
                            </p:stCondLst>
                            <p:childTnLst>
                              <p:par>
                                <p:cTn id="47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4000"/>
                            </p:stCondLst>
                            <p:childTnLst>
                              <p:par>
                                <p:cTn id="53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1000"/>
                            </p:stCondLst>
                            <p:childTnLst>
                              <p:par>
                                <p:cTn id="66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2000"/>
                            </p:stCondLst>
                            <p:childTnLst>
                              <p:par>
                                <p:cTn id="72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1000"/>
                            </p:stCondLst>
                            <p:childTnLst>
                              <p:par>
                                <p:cTn id="8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2000"/>
                            </p:stCondLst>
                            <p:childTnLst>
                              <p:par>
                                <p:cTn id="9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78098"/>
          </a:xfrm>
        </p:spPr>
        <p:txBody>
          <a:bodyPr>
            <a:normAutofit/>
          </a:bodyPr>
          <a:lstStyle/>
          <a:p>
            <a:r>
              <a:rPr lang="cs-CZ" sz="4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Odkazy</a:t>
            </a:r>
            <a:endParaRPr lang="cs-CZ" sz="4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980728"/>
            <a:ext cx="8496944" cy="5688632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1300" dirty="0" smtClean="0">
                <a:latin typeface="Times New Roman" pitchFamily="18" charset="0"/>
                <a:cs typeface="Times New Roman" pitchFamily="18" charset="0"/>
              </a:rPr>
              <a:t>UNKNOWN. 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</a:rPr>
              <a:t> [online]. [cit. 23.10.2012]. Dostupný na www:</a:t>
            </a:r>
          </a:p>
          <a:p>
            <a:pPr>
              <a:buNone/>
            </a:pP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2"/>
              </a:rPr>
              <a:t>&lt;http://commons.wikimedia.org/wiki/File:Sheep_in_field_with_other_livestock.jpg</a:t>
            </a:r>
            <a:endParaRPr lang="cs-CZ" sz="13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300" dirty="0" smtClean="0">
                <a:latin typeface="Times New Roman" pitchFamily="18" charset="0"/>
                <a:cs typeface="Times New Roman" pitchFamily="18" charset="0"/>
              </a:rPr>
              <a:t>MIRACETI. 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</a:rPr>
              <a:t> [online]. [cit.23.10.2012]. Dostupný na www:</a:t>
            </a:r>
          </a:p>
          <a:p>
            <a:pPr>
              <a:buNone/>
            </a:pP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3"/>
              </a:rPr>
              <a:t>&lt;http://commons.wikimedia.org/wiki/File:Chmelnicem.jpg</a:t>
            </a:r>
            <a:endParaRPr lang="cs-CZ" sz="13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300" dirty="0" smtClean="0">
                <a:latin typeface="Times New Roman" pitchFamily="18" charset="0"/>
                <a:cs typeface="Times New Roman" pitchFamily="18" charset="0"/>
              </a:rPr>
              <a:t>AKTRON. 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</a:rPr>
              <a:t> [online]. [cit.23.10.2012]. Dostupný na www:</a:t>
            </a:r>
          </a:p>
          <a:p>
            <a:pPr>
              <a:buNone/>
            </a:pP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4"/>
              </a:rPr>
              <a:t>&lt;http://commons.wikimedia.org/wiki/File:Lipno_nad_Vltavou,_p%C5%99ehradn%C3%AD_hr%C3%A1z,_elektr%C3%A1rna.JPG</a:t>
            </a:r>
            <a:endParaRPr lang="cs-CZ" sz="13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300" dirty="0" smtClean="0">
                <a:latin typeface="Times New Roman" pitchFamily="18" charset="0"/>
                <a:cs typeface="Times New Roman" pitchFamily="18" charset="0"/>
              </a:rPr>
              <a:t>RICHENZA. 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</a:rPr>
              <a:t> [online]. [cit.32.10.2012]. Dostupný na www:</a:t>
            </a:r>
          </a:p>
          <a:p>
            <a:pPr>
              <a:buNone/>
            </a:pP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5"/>
              </a:rPr>
              <a:t>&lt;http://commons.wikimedia.org/wiki/File:Lanov%C3%A9_p%C5%99ibli%C5%BEov%C3%A1n%C3%AD_d%C5%99eva_(1).jpg</a:t>
            </a:r>
            <a:endParaRPr lang="cs-CZ" sz="13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300" dirty="0" smtClean="0">
                <a:latin typeface="Times New Roman" pitchFamily="18" charset="0"/>
                <a:cs typeface="Times New Roman" pitchFamily="18" charset="0"/>
              </a:rPr>
              <a:t>PIMKE. 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</a:rPr>
              <a:t> [online]. [cit.23.10.2012]. Dostupný na www:</a:t>
            </a:r>
          </a:p>
          <a:p>
            <a:pPr>
              <a:buNone/>
            </a:pP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6"/>
              </a:rPr>
              <a:t>&lt;http://commons.wikimedia.org/wiki/File:Szlak_zielony_na_B%C5%82atni%C4%857.jpg</a:t>
            </a:r>
            <a:endParaRPr lang="cs-CZ" sz="13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300" dirty="0" smtClean="0">
                <a:latin typeface="Times New Roman" pitchFamily="18" charset="0"/>
                <a:cs typeface="Times New Roman" pitchFamily="18" charset="0"/>
              </a:rPr>
              <a:t>SUCHÝ, Jan. 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</a:rPr>
              <a:t> [online]. [cit.23.10.2012]. Dostupný na www:</a:t>
            </a:r>
          </a:p>
          <a:p>
            <a:pPr>
              <a:buNone/>
            </a:pP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7"/>
              </a:rPr>
              <a:t>&lt;http://commons.wikimedia.org/wiki/File:Industrial_siding_jitex_pisek.jpg?uselang=cs</a:t>
            </a:r>
            <a:endParaRPr lang="cs-CZ" sz="13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300" dirty="0" smtClean="0">
                <a:latin typeface="Times New Roman" pitchFamily="18" charset="0"/>
                <a:cs typeface="Times New Roman" pitchFamily="18" charset="0"/>
              </a:rPr>
              <a:t>ŠJŮ. 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</a:rPr>
              <a:t> [online]. [cit.23.10.2012]. Dostupné na www:</a:t>
            </a:r>
          </a:p>
          <a:p>
            <a:pPr>
              <a:buNone/>
            </a:pP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8"/>
              </a:rPr>
              <a:t>&lt;http://commons.wikimedia.org/wiki/File:Borot%C3%ADn,_%C5%99epkov%C3%A9_pole.jpg</a:t>
            </a:r>
            <a:endParaRPr lang="cs-CZ" sz="13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300" dirty="0" smtClean="0">
                <a:latin typeface="Times New Roman" pitchFamily="18" charset="0"/>
                <a:cs typeface="Times New Roman" pitchFamily="18" charset="0"/>
              </a:rPr>
              <a:t>SYLVAIN. 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</a:rPr>
              <a:t> [online]. [cit.23.10.2012]. Dostupný na www:</a:t>
            </a:r>
          </a:p>
          <a:p>
            <a:pPr>
              <a:buNone/>
            </a:pP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9"/>
              </a:rPr>
              <a:t>&lt;http://commons.wikimedia.org/wiki/File:Pommier_HoneyCrunch.jpg</a:t>
            </a:r>
            <a:endParaRPr lang="cs-CZ" sz="13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300" dirty="0" smtClean="0">
                <a:latin typeface="Times New Roman" pitchFamily="18" charset="0"/>
                <a:cs typeface="Times New Roman" pitchFamily="18" charset="0"/>
              </a:rPr>
              <a:t>ROLAND. 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</a:rPr>
              <a:t> [online]. [cit.23.10.2012]. Dostupné na www:</a:t>
            </a:r>
          </a:p>
          <a:p>
            <a:pPr>
              <a:buNone/>
            </a:pP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10"/>
              </a:rPr>
              <a:t>&lt;http://commons.wikimedia.org/wiki/File:Bauma_-_Flarz_mit_Haus_Freddi,_Undelstrasse_29%E2%80%9337_2011-09-30_12-29-52.JPG</a:t>
            </a:r>
            <a:endParaRPr lang="cs-CZ" sz="13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300" dirty="0" smtClean="0">
                <a:latin typeface="Times New Roman" pitchFamily="18" charset="0"/>
                <a:cs typeface="Times New Roman" pitchFamily="18" charset="0"/>
              </a:rPr>
              <a:t>WIKIMOL. 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</a:rPr>
              <a:t> [online]. [cit.23.10.2012]. Dostupný na www:</a:t>
            </a:r>
          </a:p>
          <a:p>
            <a:pPr>
              <a:buNone/>
            </a:pP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11"/>
              </a:rPr>
              <a:t>&lt;http://commons.wikimedia.org/wiki/File:Sumava-kalamita.jpg</a:t>
            </a:r>
            <a:endParaRPr lang="cs-CZ" sz="13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3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3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3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3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3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3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3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3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3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3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Zástupný symbol pro obsah 26"/>
          <p:cNvSpPr>
            <a:spLocks noGrp="1"/>
          </p:cNvSpPr>
          <p:nvPr>
            <p:ph sz="quarter" idx="1"/>
          </p:nvPr>
        </p:nvSpPr>
        <p:spPr>
          <a:xfrm>
            <a:off x="323528" y="260648"/>
            <a:ext cx="8352928" cy="621330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300" dirty="0" smtClean="0">
                <a:latin typeface="Times New Roman" pitchFamily="18" charset="0"/>
                <a:cs typeface="Times New Roman" pitchFamily="18" charset="0"/>
              </a:rPr>
              <a:t>LIESEL. </a:t>
            </a:r>
            <a:r>
              <a:rPr lang="cs-CZ" sz="1300" dirty="0" err="1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</a:rPr>
              <a:t> [online]. [cit.23.10.2012]. Dostupný na www:</a:t>
            </a:r>
          </a:p>
          <a:p>
            <a:pPr>
              <a:buNone/>
            </a:pPr>
            <a:r>
              <a:rPr lang="cs-CZ" sz="1300" dirty="0" smtClean="0">
                <a:latin typeface="Times New Roman" pitchFamily="18" charset="0"/>
                <a:cs typeface="Times New Roman" pitchFamily="18" charset="0"/>
                <a:hlinkClick r:id="rId2"/>
              </a:rPr>
              <a:t>&lt;http://commons.wikimedia.org/wiki/File:Burg_Strekov.jpg</a:t>
            </a:r>
            <a:endParaRPr lang="cs-CZ" sz="13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300" dirty="0" smtClean="0">
                <a:latin typeface="Times New Roman" pitchFamily="18" charset="0"/>
                <a:cs typeface="Times New Roman" pitchFamily="18" charset="0"/>
              </a:rPr>
              <a:t>ŠTIKOVÁ, V. </a:t>
            </a:r>
            <a:r>
              <a:rPr lang="cs-CZ" sz="1300" i="1" dirty="0" smtClean="0">
                <a:latin typeface="Times New Roman" pitchFamily="18" charset="0"/>
                <a:cs typeface="Times New Roman" pitchFamily="18" charset="0"/>
              </a:rPr>
              <a:t>Já a můj svět. 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</a:rPr>
              <a:t>Brno: Nová škola, 2008. ISBN 80-7289-097-2. s. 16</a:t>
            </a:r>
            <a:endParaRPr lang="cs-CZ" sz="13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Vlastní 2">
      <a:dk1>
        <a:srgbClr val="020202"/>
      </a:dk1>
      <a:lt1>
        <a:srgbClr val="FFF4B4"/>
      </a:lt1>
      <a:dk2>
        <a:srgbClr val="575F6D"/>
      </a:dk2>
      <a:lt2>
        <a:srgbClr val="FFF4B4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0070C0"/>
      </a:hlink>
      <a:folHlink>
        <a:srgbClr val="020202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64</TotalTime>
  <Words>392</Words>
  <Application>Microsoft Office PowerPoint</Application>
  <PresentationFormat>Předvádění na obrazovce (4:3)</PresentationFormat>
  <Paragraphs>101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Arkýř</vt:lpstr>
      <vt:lpstr>Prezentace aplikace PowerPoint</vt:lpstr>
      <vt:lpstr>VYUŽITÍ              KRAJINY</vt:lpstr>
      <vt:lpstr>Prezentace aplikace PowerPoint</vt:lpstr>
      <vt:lpstr>Prezentace aplikace PowerPoint</vt:lpstr>
      <vt:lpstr>Prezentace aplikace PowerPoint</vt:lpstr>
      <vt:lpstr>Prezentace aplikace PowerPoint</vt:lpstr>
      <vt:lpstr>Spoj větu se správným typem krajiny.</vt:lpstr>
      <vt:lpstr>Odkazy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Petra</cp:lastModifiedBy>
  <cp:revision>16</cp:revision>
  <dcterms:created xsi:type="dcterms:W3CDTF">2011-06-20T10:40:08Z</dcterms:created>
  <dcterms:modified xsi:type="dcterms:W3CDTF">2013-01-02T21:02:00Z</dcterms:modified>
</cp:coreProperties>
</file>