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VY_12_INOVACE_01_VÝUK.M.č.33_POVRCH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ČR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33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				DATUM: 27. 10. 2012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680F9817-54F2-4909-BD12-9FD7DA97AA2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3864EA5-14FB-4109-A955-8CFDAD803BF7}" type="parTrans" cxnId="{848A2F6A-311C-4E76-9584-B1081E88B6BF}">
      <dgm:prSet/>
      <dgm:spPr/>
      <dgm:t>
        <a:bodyPr/>
        <a:lstStyle/>
        <a:p>
          <a:endParaRPr lang="cs-CZ"/>
        </a:p>
      </dgm:t>
    </dgm:pt>
    <dgm:pt modelId="{B4C5052A-535A-466E-BB37-B3D20E54CC53}" type="sibTrans" cxnId="{848A2F6A-311C-4E76-9584-B1081E88B6B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DB870B8-ADA6-4AF6-8E89-3E66AB1EBDBA}" type="pres">
      <dgm:prSet presAssocID="{680F9817-54F2-4909-BD12-9FD7DA97AA22}" presName="vertSpace3" presStyleLbl="node1" presStyleIdx="1" presStyleCnt="7"/>
      <dgm:spPr/>
    </dgm:pt>
    <dgm:pt modelId="{8CF8A88D-C517-4B49-9803-252A09C0553C}" type="pres">
      <dgm:prSet presAssocID="{680F9817-54F2-4909-BD12-9FD7DA97AA22}" presName="circle3" presStyleLbl="node1" presStyleIdx="2" presStyleCnt="7"/>
      <dgm:spPr/>
    </dgm:pt>
    <dgm:pt modelId="{407924CD-FB1C-4E61-AA9B-6E2BFB0DD838}" type="pres">
      <dgm:prSet presAssocID="{680F9817-54F2-4909-BD12-9FD7DA97AA22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973CB-2F44-455A-8A9A-EA0F44E6A8C4}" type="pres">
      <dgm:prSet presAssocID="{680F9817-54F2-4909-BD12-9FD7DA97AA2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7B228E-3F3A-414E-8AA5-3A18CB1A92A3}" type="presOf" srcId="{E2436206-2898-4DB5-8D8A-B9F47B4645B4}" destId="{8BE57540-5DE5-4578-9B32-7A7668305C63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679B122E-187E-4D0A-8525-A26DE1D84275}" type="presOf" srcId="{72B33D66-C59B-4357-86FB-5666B5717235}" destId="{7C4AD32E-8671-4890-82C2-2165103BFA9B}" srcOrd="1" destOrd="0" presId="urn:microsoft.com/office/officeart/2005/8/layout/target3"/>
    <dgm:cxn modelId="{F370E3FC-1725-44A3-8FC3-5B0E30D8A4BB}" type="presOf" srcId="{680F9817-54F2-4909-BD12-9FD7DA97AA22}" destId="{B27973CB-2F44-455A-8A9A-EA0F44E6A8C4}" srcOrd="1" destOrd="0" presId="urn:microsoft.com/office/officeart/2005/8/layout/target3"/>
    <dgm:cxn modelId="{7D67D53A-1375-478B-9C25-1D6376EDD962}" type="presOf" srcId="{D1B46980-6531-4606-95E6-44980827E919}" destId="{5F715220-1FEB-4446-97CB-8A49E5631ABD}" srcOrd="1" destOrd="0" presId="urn:microsoft.com/office/officeart/2005/8/layout/target3"/>
    <dgm:cxn modelId="{B2BE9E0D-6C6A-4DAF-A12F-A36B69EC7CD5}" type="presOf" srcId="{72B33D66-C59B-4357-86FB-5666B5717235}" destId="{5F6B3ADF-CAFD-426F-A916-28B789A40C77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48C7F22D-349E-420F-B41A-DBAD2BF7B6D2}" type="presOf" srcId="{A518313A-823A-41F9-9153-52E9501122D5}" destId="{A3A54483-A99C-4DCB-B543-B642F4CF8D3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848A2F6A-311C-4E76-9584-B1081E88B6BF}" srcId="{757F3AB3-0718-4624-B441-E567A8F0AB56}" destId="{680F9817-54F2-4909-BD12-9FD7DA97AA22}" srcOrd="2" destOrd="0" parTransId="{73864EA5-14FB-4109-A955-8CFDAD803BF7}" sibTransId="{B4C5052A-535A-466E-BB37-B3D20E54CC53}"/>
    <dgm:cxn modelId="{24C5C6D4-9B0A-4489-99D5-8A636F0FA007}" type="presOf" srcId="{D1D4F407-5343-4D3F-B5B9-D407B03CAEB4}" destId="{AED2198E-93D5-4001-81B4-73124B309672}" srcOrd="1" destOrd="0" presId="urn:microsoft.com/office/officeart/2005/8/layout/target3"/>
    <dgm:cxn modelId="{C5F8D675-4661-4D99-B88A-83FD48037C66}" type="presOf" srcId="{76DC6A11-8AC8-4DB7-A29E-42D5B50B4D1D}" destId="{E1FA41E1-991D-4A2A-A03A-12188821055B}" srcOrd="0" destOrd="0" presId="urn:microsoft.com/office/officeart/2005/8/layout/target3"/>
    <dgm:cxn modelId="{CC517534-5924-4ED9-BA4E-ACB1A3A3A27A}" type="presOf" srcId="{757F3AB3-0718-4624-B441-E567A8F0AB56}" destId="{333A1088-737F-45CB-B68E-254E46348037}" srcOrd="0" destOrd="0" presId="urn:microsoft.com/office/officeart/2005/8/layout/target3"/>
    <dgm:cxn modelId="{BB238AD0-641E-4941-851C-C0876DE0492E}" type="presOf" srcId="{680F9817-54F2-4909-BD12-9FD7DA97AA22}" destId="{407924CD-FB1C-4E61-AA9B-6E2BFB0DD838}" srcOrd="0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7A93B20E-1F15-46DE-9346-EFC9A1A37103}" type="presOf" srcId="{D1D4F407-5343-4D3F-B5B9-D407B03CAEB4}" destId="{D005CE8C-CC26-4C3E-AC11-E15060ECD759}" srcOrd="0" destOrd="0" presId="urn:microsoft.com/office/officeart/2005/8/layout/target3"/>
    <dgm:cxn modelId="{A786E6B1-2F92-46C0-81DE-5855977C1B03}" type="presOf" srcId="{76DC6A11-8AC8-4DB7-A29E-42D5B50B4D1D}" destId="{0FFD6A90-B6CB-4D96-B983-822E62E3179E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CF099F98-A6CC-415A-99F1-007A6B9A34D3}" type="presOf" srcId="{D1B46980-6531-4606-95E6-44980827E919}" destId="{1718285D-8093-4B3A-A8E4-BCF6739531B2}" srcOrd="0" destOrd="0" presId="urn:microsoft.com/office/officeart/2005/8/layout/target3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92A14D59-D7CE-483F-97C8-740696D002E7}" type="presOf" srcId="{E2436206-2898-4DB5-8D8A-B9F47B4645B4}" destId="{19990610-05FE-41EC-8404-0184EEE06084}" srcOrd="1" destOrd="0" presId="urn:microsoft.com/office/officeart/2005/8/layout/target3"/>
    <dgm:cxn modelId="{71E20786-D876-4F9E-9E41-D34C636A0C75}" type="presOf" srcId="{A518313A-823A-41F9-9153-52E9501122D5}" destId="{66828AE2-C0E4-4CBC-ACAD-BE900A540528}" srcOrd="1" destOrd="0" presId="urn:microsoft.com/office/officeart/2005/8/layout/target3"/>
    <dgm:cxn modelId="{FCD10524-5373-4DE1-9F2C-B7B8AC28F8F0}" type="presParOf" srcId="{333A1088-737F-45CB-B68E-254E46348037}" destId="{F5ABB229-8D3B-4694-996A-96F23CF14429}" srcOrd="0" destOrd="0" presId="urn:microsoft.com/office/officeart/2005/8/layout/target3"/>
    <dgm:cxn modelId="{053F8A86-B5B3-4B16-8ACC-A9805EB94038}" type="presParOf" srcId="{333A1088-737F-45CB-B68E-254E46348037}" destId="{F41139FD-01EE-4571-8B17-4FB00FC51163}" srcOrd="1" destOrd="0" presId="urn:microsoft.com/office/officeart/2005/8/layout/target3"/>
    <dgm:cxn modelId="{C219152B-8D84-4BD5-B5D6-403A46CC9E1B}" type="presParOf" srcId="{333A1088-737F-45CB-B68E-254E46348037}" destId="{D005CE8C-CC26-4C3E-AC11-E15060ECD759}" srcOrd="2" destOrd="0" presId="urn:microsoft.com/office/officeart/2005/8/layout/target3"/>
    <dgm:cxn modelId="{58D8C1CE-E52A-4EA4-924D-CCF0EB7D22C9}" type="presParOf" srcId="{333A1088-737F-45CB-B68E-254E46348037}" destId="{8C3A2C53-BD20-40ED-8DB5-24B1422B186E}" srcOrd="3" destOrd="0" presId="urn:microsoft.com/office/officeart/2005/8/layout/target3"/>
    <dgm:cxn modelId="{E7CC2EBD-9B0A-45D3-8F78-513F4FD82DA0}" type="presParOf" srcId="{333A1088-737F-45CB-B68E-254E46348037}" destId="{E46E6E87-3218-4932-9C0B-76682E2EA19F}" srcOrd="4" destOrd="0" presId="urn:microsoft.com/office/officeart/2005/8/layout/target3"/>
    <dgm:cxn modelId="{5FA23920-67CA-47F8-BFC3-A1232B8D9898}" type="presParOf" srcId="{333A1088-737F-45CB-B68E-254E46348037}" destId="{5F6B3ADF-CAFD-426F-A916-28B789A40C77}" srcOrd="5" destOrd="0" presId="urn:microsoft.com/office/officeart/2005/8/layout/target3"/>
    <dgm:cxn modelId="{33B9493D-394D-47D4-AC4A-627EA56EF851}" type="presParOf" srcId="{333A1088-737F-45CB-B68E-254E46348037}" destId="{7DB870B8-ADA6-4AF6-8E89-3E66AB1EBDBA}" srcOrd="6" destOrd="0" presId="urn:microsoft.com/office/officeart/2005/8/layout/target3"/>
    <dgm:cxn modelId="{9E51CC75-DE4E-45C3-B815-1A7C29303527}" type="presParOf" srcId="{333A1088-737F-45CB-B68E-254E46348037}" destId="{8CF8A88D-C517-4B49-9803-252A09C0553C}" srcOrd="7" destOrd="0" presId="urn:microsoft.com/office/officeart/2005/8/layout/target3"/>
    <dgm:cxn modelId="{50949E1D-3390-4E55-AB86-3497E590A0AC}" type="presParOf" srcId="{333A1088-737F-45CB-B68E-254E46348037}" destId="{407924CD-FB1C-4E61-AA9B-6E2BFB0DD838}" srcOrd="8" destOrd="0" presId="urn:microsoft.com/office/officeart/2005/8/layout/target3"/>
    <dgm:cxn modelId="{68EA3240-ADEB-4819-A7CB-81941069E70D}" type="presParOf" srcId="{333A1088-737F-45CB-B68E-254E46348037}" destId="{350C823F-B06A-4F1C-8FE4-9AEFA3FD3586}" srcOrd="9" destOrd="0" presId="urn:microsoft.com/office/officeart/2005/8/layout/target3"/>
    <dgm:cxn modelId="{9018B870-449D-480E-B3FD-CB53F6CDE467}" type="presParOf" srcId="{333A1088-737F-45CB-B68E-254E46348037}" destId="{7597B9C5-F88C-458C-88DB-07AE1B1D3B12}" srcOrd="10" destOrd="0" presId="urn:microsoft.com/office/officeart/2005/8/layout/target3"/>
    <dgm:cxn modelId="{B467D120-DF32-41E5-98B9-475D5FE99BF9}" type="presParOf" srcId="{333A1088-737F-45CB-B68E-254E46348037}" destId="{E1FA41E1-991D-4A2A-A03A-12188821055B}" srcOrd="11" destOrd="0" presId="urn:microsoft.com/office/officeart/2005/8/layout/target3"/>
    <dgm:cxn modelId="{D83F508A-6F17-4F99-B8A8-CD3149E185DC}" type="presParOf" srcId="{333A1088-737F-45CB-B68E-254E46348037}" destId="{E9F66E8D-4F34-476B-B283-C833EAAC8CA6}" srcOrd="12" destOrd="0" presId="urn:microsoft.com/office/officeart/2005/8/layout/target3"/>
    <dgm:cxn modelId="{35336098-6737-42FA-A66B-FD42FFDD60A4}" type="presParOf" srcId="{333A1088-737F-45CB-B68E-254E46348037}" destId="{A66EACA9-A844-43AB-914C-A917ED03A791}" srcOrd="13" destOrd="0" presId="urn:microsoft.com/office/officeart/2005/8/layout/target3"/>
    <dgm:cxn modelId="{991EC912-7D9A-43C6-8312-73FD8510393B}" type="presParOf" srcId="{333A1088-737F-45CB-B68E-254E46348037}" destId="{8BE57540-5DE5-4578-9B32-7A7668305C63}" srcOrd="14" destOrd="0" presId="urn:microsoft.com/office/officeart/2005/8/layout/target3"/>
    <dgm:cxn modelId="{C81FEFE2-4557-416D-80F9-A914B437B194}" type="presParOf" srcId="{333A1088-737F-45CB-B68E-254E46348037}" destId="{AB734012-789B-43B9-911D-742CCC144D58}" srcOrd="15" destOrd="0" presId="urn:microsoft.com/office/officeart/2005/8/layout/target3"/>
    <dgm:cxn modelId="{AC44D65D-6460-4962-9AE0-CD115AE09E10}" type="presParOf" srcId="{333A1088-737F-45CB-B68E-254E46348037}" destId="{6EA9C993-81EE-475B-9834-17ADCF9A6CDF}" srcOrd="16" destOrd="0" presId="urn:microsoft.com/office/officeart/2005/8/layout/target3"/>
    <dgm:cxn modelId="{788B2C6E-47D9-49AC-A34C-393D09BF31AB}" type="presParOf" srcId="{333A1088-737F-45CB-B68E-254E46348037}" destId="{A3A54483-A99C-4DCB-B543-B642F4CF8D39}" srcOrd="17" destOrd="0" presId="urn:microsoft.com/office/officeart/2005/8/layout/target3"/>
    <dgm:cxn modelId="{A8C81577-B41D-4920-8C60-18B75DB8CF65}" type="presParOf" srcId="{333A1088-737F-45CB-B68E-254E46348037}" destId="{C1EAB19C-9A6E-453B-BCC2-6BDB314314DB}" srcOrd="18" destOrd="0" presId="urn:microsoft.com/office/officeart/2005/8/layout/target3"/>
    <dgm:cxn modelId="{CCB9F370-C78E-4048-83A3-482C725B4375}" type="presParOf" srcId="{333A1088-737F-45CB-B68E-254E46348037}" destId="{37FC71D3-B945-4AB4-A8CB-650B1A9EE00B}" srcOrd="19" destOrd="0" presId="urn:microsoft.com/office/officeart/2005/8/layout/target3"/>
    <dgm:cxn modelId="{567A7B24-2604-424D-9574-AF756E1981E3}" type="presParOf" srcId="{333A1088-737F-45CB-B68E-254E46348037}" destId="{1718285D-8093-4B3A-A8E4-BCF6739531B2}" srcOrd="20" destOrd="0" presId="urn:microsoft.com/office/officeart/2005/8/layout/target3"/>
    <dgm:cxn modelId="{72F02550-3B12-40A3-8E62-25AC339EC50E}" type="presParOf" srcId="{333A1088-737F-45CB-B68E-254E46348037}" destId="{AED2198E-93D5-4001-81B4-73124B309672}" srcOrd="21" destOrd="0" presId="urn:microsoft.com/office/officeart/2005/8/layout/target3"/>
    <dgm:cxn modelId="{ED3C14BA-7CEA-4B21-A418-B39027E81371}" type="presParOf" srcId="{333A1088-737F-45CB-B68E-254E46348037}" destId="{7C4AD32E-8671-4890-82C2-2165103BFA9B}" srcOrd="22" destOrd="0" presId="urn:microsoft.com/office/officeart/2005/8/layout/target3"/>
    <dgm:cxn modelId="{8F8A031E-5EF6-41E4-997D-F1673E9E9DFF}" type="presParOf" srcId="{333A1088-737F-45CB-B68E-254E46348037}" destId="{B27973CB-2F44-455A-8A9A-EA0F44E6A8C4}" srcOrd="23" destOrd="0" presId="urn:microsoft.com/office/officeart/2005/8/layout/target3"/>
    <dgm:cxn modelId="{50741D24-AD67-47DA-B5D6-417EF981E252}" type="presParOf" srcId="{333A1088-737F-45CB-B68E-254E46348037}" destId="{0FFD6A90-B6CB-4D96-B983-822E62E3179E}" srcOrd="24" destOrd="0" presId="urn:microsoft.com/office/officeart/2005/8/layout/target3"/>
    <dgm:cxn modelId="{833FF018-2FF6-4C53-9B62-A0EE3EFE7FC5}" type="presParOf" srcId="{333A1088-737F-45CB-B68E-254E46348037}" destId="{19990610-05FE-41EC-8404-0184EEE06084}" srcOrd="25" destOrd="0" presId="urn:microsoft.com/office/officeart/2005/8/layout/target3"/>
    <dgm:cxn modelId="{5529B8EA-DD28-4140-A2A0-B56080070B34}" type="presParOf" srcId="{333A1088-737F-45CB-B68E-254E46348037}" destId="{66828AE2-C0E4-4CBC-ACAD-BE900A540528}" srcOrd="26" destOrd="0" presId="urn:microsoft.com/office/officeart/2005/8/layout/target3"/>
    <dgm:cxn modelId="{4EFB9E49-4895-469E-BB70-B711E03E397E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8CF8A88D-C517-4B49-9803-252A09C0553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07924CD-FB1C-4E61-AA9B-6E2BFB0DD838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VY_12_INOVACE_01_VÝUK.M.č.33_POVRCH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ČR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33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				DATUM: 27. 10. 2012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745BBE4-DD9B-41AA-88AF-7B076E611978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8369203-BD8D-46D9-95F8-ABDA9F3B08EF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C73626-D3AA-41A3-A414-50BFB4229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635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1C5D8A7-2717-4294-9DCE-D4C55F8361E9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4F3D7F6-3BEF-46E2-8F55-F373A7B8C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657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69036C3-4856-417A-ACEB-9EEBB07615C8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DC7EA9E-052C-4EFE-A7C8-089254B16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952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C26FB82-39A3-4031-A90A-6191909D84A7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8CB95F-3C5E-4F58-973A-3D48C6A4F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423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4202C0A-0CF8-491D-88CB-13E996A1DB04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86081E9-2904-489F-98E2-DEC5C5358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63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9B1211-63B3-4824-9FAA-8DDF77BC670C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DCD1000-7506-4CCC-86BA-71914B3EC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4603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463048D-30D4-4F00-975C-157C6976BFA0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912F7AC-AABA-4967-8F81-6B149FD20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8182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98ADEBF-2298-47B6-98C4-BD7F06552CB5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2780AE5-EE74-480F-B5BE-678B608D6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5278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DEE53E1-12DC-490A-86AE-281EE3302DA2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9DEF318-6B29-4813-83F5-F290154BD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3093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313C04-9E82-443E-922A-27FA5EC35DC1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8E987F-1B2F-4A38-814F-451B440E27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60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EDF4715-2026-4C47-A768-7580B60272FF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8B1CBCD-FFC4-4D75-B5FD-7B0D7928A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523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F60EF2D-76DD-4056-A312-6A3136423E14}" type="datetimeFigureOut">
              <a:rPr lang="cs-CZ"/>
              <a:pPr>
                <a:defRPr/>
              </a:pPr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EEE1DBFD-ECCC-48D5-B636-F0D03D268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725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n%C4%9B%C5%BEka,_z_R%C5%AF%C5%BEov%C3%A9_hory.jpg" TargetMode="External"/><Relationship Id="rId3" Type="http://schemas.openxmlformats.org/officeDocument/2006/relationships/hyperlink" Target="http://cs.wikipedia.org/wiki/Soubor:Elevation.png" TargetMode="External"/><Relationship Id="rId7" Type="http://schemas.openxmlformats.org/officeDocument/2006/relationships/hyperlink" Target="http://commons.wikimedia.org/wiki/File:LD_Hn%C4%9Bd%C3%BD_vrch,_pohled_na_Javor.jpg?uselang=cs" TargetMode="External"/><Relationship Id="rId2" Type="http://schemas.openxmlformats.org/officeDocument/2006/relationships/hyperlink" Target="http://commons.wikimedia.org/wiki/File:Relief_Map_of_Czech_Republic.pn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rad_Ka%C5%A1perk_(11).jpg" TargetMode="External"/><Relationship Id="rId5" Type="http://schemas.openxmlformats.org/officeDocument/2006/relationships/hyperlink" Target="http://commons.wikimedia.org/wiki/File:Milovick%C3%A1_pahorkatina_02.jpg" TargetMode="External"/><Relationship Id="rId4" Type="http://schemas.openxmlformats.org/officeDocument/2006/relationships/hyperlink" Target="http://commons.wikimedia.org/wiki/File:Opatovice_(%C4%8Cerven%C3%A9_Pe%C4%8Dky),_v%C3%BDhled_do_krajiny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4885645"/>
              </p:ext>
            </p:extLst>
          </p:nvPr>
        </p:nvGraphicFramePr>
        <p:xfrm>
          <a:off x="251520" y="1484784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603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2275" y="4149725"/>
            <a:ext cx="22320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4341" name="Obdélník 6"/>
          <p:cNvSpPr>
            <a:spLocks noChangeArrowheads="1"/>
          </p:cNvSpPr>
          <p:nvPr/>
        </p:nvSpPr>
        <p:spPr bwMode="auto">
          <a:xfrm>
            <a:off x="1544638" y="4530725"/>
            <a:ext cx="698500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fontAlgn="base" hangingPunct="0">
              <a:spcBef>
                <a:spcPct val="0"/>
              </a:spcBef>
              <a:spcAft>
                <a:spcPct val="0"/>
              </a:spcAft>
              <a:buFont typeface="Cambria" pitchFamily="18" charset="0"/>
              <a:buChar char="-"/>
            </a:pPr>
            <a:r>
              <a:rPr lang="cs-CZ" sz="1600" dirty="0" smtClean="0">
                <a:solidFill>
                  <a:prstClr val="black"/>
                </a:solidFill>
                <a:latin typeface="Cambria" pitchFamily="18" charset="0"/>
                <a:cs typeface="Times New Roman" pitchFamily="18" charset="0"/>
              </a:rPr>
              <a:t>Prezentace se může využít v hodinách prvouky ve 3. ročníku při výuce kapitoly Krajina v okolí mého domova, Povrch ČR.</a:t>
            </a:r>
          </a:p>
          <a:p>
            <a:pPr marL="342900" indent="-342900" fontAlgn="base" hangingPunct="0">
              <a:spcBef>
                <a:spcPct val="0"/>
              </a:spcBef>
              <a:spcAft>
                <a:spcPct val="0"/>
              </a:spcAft>
              <a:buFont typeface="Cambria" pitchFamily="18" charset="0"/>
              <a:buChar char="-"/>
            </a:pPr>
            <a:r>
              <a:rPr lang="cs-CZ" sz="1600" dirty="0" smtClean="0">
                <a:solidFill>
                  <a:prstClr val="black"/>
                </a:solidFill>
                <a:latin typeface="Cambria" pitchFamily="18" charset="0"/>
                <a:cs typeface="Times New Roman" pitchFamily="18" charset="0"/>
              </a:rPr>
              <a:t>Žáci se seznámí s povrchem naší republiky, který dělíme podle nadmořské výšky na nížiny, pahorkatiny, vrchoviny, hory a se zástupci každé skupiny. Součástí je opakovací část k porozumění textu.</a:t>
            </a:r>
            <a:endParaRPr lang="cs-CZ" sz="1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485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052736"/>
            <a:ext cx="6912768" cy="3384376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7000" dirty="0" smtClean="0">
                <a:solidFill>
                  <a:srgbClr val="0FAF13"/>
                </a:solidFill>
                <a:latin typeface="Times New Roman" pitchFamily="18" charset="0"/>
                <a:cs typeface="Times New Roman" pitchFamily="18" charset="0"/>
              </a:rPr>
              <a:t>POVRCH       </a:t>
            </a:r>
            <a:br>
              <a:rPr lang="cs-CZ" sz="7000" dirty="0" smtClean="0">
                <a:solidFill>
                  <a:srgbClr val="0FAF1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7000" dirty="0" smtClean="0">
                <a:solidFill>
                  <a:srgbClr val="0FAF13"/>
                </a:solidFill>
                <a:latin typeface="Times New Roman" pitchFamily="18" charset="0"/>
                <a:cs typeface="Times New Roman" pitchFamily="18" charset="0"/>
              </a:rPr>
              <a:t>    ČESKÉ  </a:t>
            </a:r>
            <a:br>
              <a:rPr lang="cs-CZ" sz="7000" dirty="0" smtClean="0">
                <a:solidFill>
                  <a:srgbClr val="0FAF1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7000" dirty="0" smtClean="0">
                <a:solidFill>
                  <a:srgbClr val="0FAF13"/>
                </a:solidFill>
                <a:latin typeface="Times New Roman" pitchFamily="18" charset="0"/>
                <a:cs typeface="Times New Roman" pitchFamily="18" charset="0"/>
              </a:rPr>
              <a:t>      REPUBLIKY</a:t>
            </a:r>
            <a:endParaRPr lang="cs-CZ" sz="7000" dirty="0">
              <a:solidFill>
                <a:srgbClr val="0FAF1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60648"/>
            <a:ext cx="8568952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Povrch České republiky je velmi rozmanitý.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 najdeme zde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nížiny,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vysočiny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hory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 nejníže položené oblasti jsou na mapě zeleně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 výše položené oblasti mají odstíny hnědé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800px-Relief_Map_of_Czech_Republi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980728"/>
            <a:ext cx="5808052" cy="3528392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147248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Výšku krajiny </a:t>
            </a:r>
            <a:r>
              <a:rPr lang="cs-CZ" sz="2800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měříme od hladiny nejbližšího moře</a:t>
            </a:r>
          </a:p>
          <a:p>
            <a:pPr>
              <a:buNone/>
            </a:pPr>
            <a:r>
              <a:rPr lang="cs-CZ" sz="2800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  (mořská hladina má nadmořskou výšku 0).</a:t>
            </a:r>
          </a:p>
          <a:p>
            <a:pPr>
              <a:buNone/>
            </a:pPr>
            <a:endParaRPr lang="cs-CZ" sz="4000" dirty="0" smtClean="0">
              <a:solidFill>
                <a:srgbClr val="0B0C0D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solidFill>
                <a:srgbClr val="0B0C0D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solidFill>
                <a:srgbClr val="0B0C0D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solidFill>
                <a:srgbClr val="0B0C0D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solidFill>
                <a:srgbClr val="0B0C0D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solidFill>
                <a:srgbClr val="0B0C0D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                 Nazývá se </a:t>
            </a:r>
            <a:r>
              <a:rPr lang="cs-CZ" sz="2800" b="1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nadmořská výška.</a:t>
            </a: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Marta\Desktop\VLASTIVĚDA 4+5\800px-Elevati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4957291" cy="32215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424936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Rozdělení krajiny podle nadmořské výšky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☼ nížina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-krajina do výšky 200 m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-je v okolí velkých řek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(Labe, Vltava, Morava)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-v nížinách je nejúrodnější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půda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-Polabská nížina, Dolnomoravský úval, Hornomoravský úval, </a:t>
            </a:r>
            <a:r>
              <a:rPr lang="cs-CZ" sz="2800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Dyjskosvratecký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úval</a:t>
            </a: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800PX-~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1268760"/>
            <a:ext cx="4064000" cy="304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640960" cy="63367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☼ 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pahorkatina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-krajina od 200 m do 600 m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-je to mírně zvlněná krajina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-na mapě je vyznačena světle žlutou barvou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-např. Středočeská pahorkatina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pic>
        <p:nvPicPr>
          <p:cNvPr id="4" name="Zástupný symbol pro obsah 5" descr="MILOVI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2852936"/>
            <a:ext cx="4392488" cy="2921005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☼ 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vrchovina</a:t>
            </a: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-krajina od 600 m do 1 000 m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-krajina je více zvlněná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-na mapě je vyznačena světle hnědou barvou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-např. Českomoravská vrchovina</a:t>
            </a:r>
          </a:p>
          <a:p>
            <a:pPr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7" descr="80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2852936"/>
            <a:ext cx="4536504" cy="302244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☼ 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hory</a:t>
            </a: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-krajina od 1 000 m do 2 500 m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-na mapě jsou vyznačeny hnědou barvou</a:t>
            </a: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-např. Krkonoše, Šumava, Jeseníky, Orlické hory</a:t>
            </a:r>
          </a:p>
          <a:p>
            <a:pPr>
              <a:buNone/>
            </a:pPr>
            <a:r>
              <a:rPr lang="cs-CZ" sz="2800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b="1" i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9" descr="800PX-~1.JPG"/>
          <p:cNvPicPr>
            <a:picLocks noChangeAspect="1"/>
          </p:cNvPicPr>
          <p:nvPr/>
        </p:nvPicPr>
        <p:blipFill>
          <a:blip r:embed="rId2" cstate="print"/>
          <a:srcRect t="17067"/>
          <a:stretch>
            <a:fillRect/>
          </a:stretch>
        </p:blipFill>
        <p:spPr>
          <a:xfrm>
            <a:off x="1403648" y="2492896"/>
            <a:ext cx="5286268" cy="3288029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892480" cy="599728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Naše nejvyšší hora je Sněžka v Krkonoších. Měří 1 602 m.</a:t>
            </a:r>
            <a:endParaRPr lang="cs-CZ" sz="2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11" descr="Sněžka,_z_Růžové_hor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628800"/>
            <a:ext cx="5280587" cy="396044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       Opakování     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96752"/>
            <a:ext cx="8507288" cy="5277200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1)Jak se nazývá výška krajiny?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nadmořská výška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2) Kde je nejúrodnější půda?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 nížinách</a:t>
            </a:r>
            <a:endParaRPr lang="cs-CZ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3) Jakou barvou se na mapách vyznačuje pahorkatina?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světle žlutou barvou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4) Co je na mapách vyznačeno hnědou barvou?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vrchoviny a hory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5) Jak se nazývá nejvyšší hora České republiky a kolik metrů měří?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Sněžka v Krkonoších, 1 602 m</a:t>
            </a:r>
            <a:endParaRPr lang="cs-CZ" b="1" i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7601272" cy="634082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ODKAZY</a:t>
            </a:r>
            <a:endParaRPr lang="cs-CZ" sz="3200" b="1" u="sng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496944" cy="53492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VIKTOR, B.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&lt;http://commons.wikimedia.org/wiki/File:Relief_Map_of_Czech_Republic.png?uselang=cs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MAOMAN.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&lt;http://cs.wikipedia.org/wiki/Soubor:Elevation.png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JUANDEV.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&lt;http://commons.wikimedia.org/wiki/File:Opatovice_(%C4%8Cerven%C3%A9_Pe%C4%8Dky),_v%C3%BDhled_do_krajiny.JPG?uselang=cs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DORONENKO, Stanislav.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&lt;http://commons.wikimedia.org/wiki/File:Milovick%C3%A1_pahorkatina_02.jpg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KOŘÍNEK, Ondřej.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&lt;http://commons.wikimedia.org/wiki/File:Hrad_Ka%C5%A1perk_(11).jpg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JAGRO.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&lt;http://commons.wikimedia.org/wiki/File:LD_Hn%C4%9Bd%C3%BD_vrch,_pohled_na_Javor.jpg?uselang=cs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ŠJŮ. </a:t>
            </a:r>
            <a:r>
              <a:rPr lang="cs-CZ" sz="14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[cit.24.10.2012]. Dostupný na www: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&lt;http://commons.wikimedia.org/wiki/File:Sn%C4%9B%C%BEka,_z_R%C5%AF%C5%BEov%C3%A9_hory.jpg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ŠTIKOVÁ, V. </a:t>
            </a:r>
            <a:r>
              <a:rPr lang="cs-CZ" sz="1400" i="1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Já a můj svět. </a:t>
            </a:r>
            <a:r>
              <a:rPr lang="cs-CZ" sz="1400" dirty="0" smtClean="0">
                <a:solidFill>
                  <a:srgbClr val="0B0C0D"/>
                </a:solidFill>
                <a:latin typeface="Times New Roman" pitchFamily="18" charset="0"/>
                <a:cs typeface="Times New Roman" pitchFamily="18" charset="0"/>
              </a:rPr>
              <a:t>Brno: Nová škola, 2008. ISBN 80-7289-097-2. s.15</a:t>
            </a: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ŠTIKOVÁ, V.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Já a můj svět.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Brno: Nová škola, 2008. ISBN  80-7289-097. s.15</a:t>
            </a: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3">
      <a:dk1>
        <a:srgbClr val="CCFFCC"/>
      </a:dk1>
      <a:lt1>
        <a:srgbClr val="CCFF99"/>
      </a:lt1>
      <a:dk2>
        <a:srgbClr val="00A100"/>
      </a:dk2>
      <a:lt2>
        <a:srgbClr val="CCFFCC"/>
      </a:lt2>
      <a:accent1>
        <a:srgbClr val="99FF33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A100"/>
      </a:hlink>
      <a:folHlink>
        <a:srgbClr val="002D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77</TotalTime>
  <Words>299</Words>
  <Application>Microsoft Office PowerPoint</Application>
  <PresentationFormat>Předvádění na obrazovce (4:3)</PresentationFormat>
  <Paragraphs>122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Motiv systému Office</vt:lpstr>
      <vt:lpstr>Prezentace aplikace PowerPoint</vt:lpstr>
      <vt:lpstr>POVRCH            ČESKÉ         REPUBLIKY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      Opakování     </vt:lpstr>
      <vt:lpstr>ODKAZY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Petra</cp:lastModifiedBy>
  <cp:revision>18</cp:revision>
  <dcterms:created xsi:type="dcterms:W3CDTF">2011-06-20T10:40:08Z</dcterms:created>
  <dcterms:modified xsi:type="dcterms:W3CDTF">2013-01-02T21:01:41Z</dcterms:modified>
</cp:coreProperties>
</file>