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667" autoAdjust="0"/>
  </p:normalViewPr>
  <p:slideViewPr>
    <p:cSldViewPr>
      <p:cViewPr varScale="1">
        <p:scale>
          <a:sx n="106" d="100"/>
          <a:sy n="106" d="100"/>
        </p:scale>
        <p:origin x="-1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0B4F2F-E1FA-4FEA-9387-1C567843EF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B7CDEFCC-C076-4989-A476-8BB78A66A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kt 13"/>
          <p:cNvGraphicFramePr>
            <a:graphicFrameLocks noChangeAspect="1"/>
          </p:cNvGraphicFramePr>
          <p:nvPr/>
        </p:nvGraphicFramePr>
        <p:xfrm>
          <a:off x="679450" y="773113"/>
          <a:ext cx="6729413" cy="6084887"/>
        </p:xfrm>
        <a:graphic>
          <a:graphicData uri="http://schemas.openxmlformats.org/presentationml/2006/ole">
            <p:oleObj spid="_x0000_s1026" name="Document" r:id="rId3" imgW="6478633" imgH="9663779" progId="Word.Document.8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Distribuce - </a:t>
            </a:r>
            <a:r>
              <a:rPr lang="cs-CZ" dirty="0" err="1" smtClean="0"/>
              <a:t>Place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P marketingového mixu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a smysl distribuce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 Pojem </a:t>
            </a:r>
            <a:r>
              <a:rPr lang="cs-CZ" dirty="0" smtClean="0"/>
              <a:t>– pohyb zboží od výrobce </a:t>
            </a:r>
            <a:r>
              <a:rPr lang="cs-CZ" dirty="0" smtClean="0"/>
              <a:t>                                ke </a:t>
            </a:r>
            <a:r>
              <a:rPr lang="cs-CZ" dirty="0" smtClean="0"/>
              <a:t>spotřebiteli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Smysl – </a:t>
            </a:r>
            <a:r>
              <a:rPr lang="cs-CZ" dirty="0" smtClean="0"/>
              <a:t>zajistit, aby výrobek byl nabízen na správném místě a ve správném okamžiku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Zahrnuje: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přepravu zboží,</a:t>
            </a:r>
          </a:p>
          <a:p>
            <a:r>
              <a:rPr lang="cs-CZ" dirty="0" smtClean="0"/>
              <a:t>systém skladů a skladování,</a:t>
            </a:r>
          </a:p>
          <a:p>
            <a:r>
              <a:rPr lang="cs-CZ" dirty="0" smtClean="0"/>
              <a:t>distribuční balení,</a:t>
            </a:r>
          </a:p>
          <a:p>
            <a:r>
              <a:rPr lang="cs-CZ" dirty="0" smtClean="0"/>
              <a:t>komunikaci a přenos informací v distribuční cestě.</a:t>
            </a:r>
          </a:p>
          <a:p>
            <a:pPr>
              <a:buFont typeface="Wingdings" pitchFamily="2" charset="2"/>
              <a:buChar char="v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distribučních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Přímá cesta – </a:t>
            </a:r>
            <a:r>
              <a:rPr lang="cs-CZ" dirty="0" smtClean="0"/>
              <a:t>přímý kontakt výrobce </a:t>
            </a:r>
            <a:r>
              <a:rPr lang="cs-CZ" dirty="0" smtClean="0"/>
              <a:t>                    a </a:t>
            </a:r>
            <a:r>
              <a:rPr lang="cs-CZ" dirty="0" smtClean="0"/>
              <a:t>spotřebitele (vlastní prodejny výrobce, zásilkový prodej, podomní prodej). </a:t>
            </a:r>
          </a:p>
          <a:p>
            <a:pPr marL="514350" indent="-514350">
              <a:buNone/>
            </a:pP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827584" y="3645024"/>
            <a:ext cx="2160240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výrobce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5292080" y="3573016"/>
            <a:ext cx="2448272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spotřebitel</a:t>
            </a:r>
            <a:endParaRPr lang="cs-CZ" sz="2400" dirty="0"/>
          </a:p>
        </p:txBody>
      </p:sp>
      <p:cxnSp>
        <p:nvCxnSpPr>
          <p:cNvPr id="8" name="Přímá spojovací šipka 7"/>
          <p:cNvCxnSpPr>
            <a:stCxn id="4" idx="3"/>
            <a:endCxn id="5" idx="2"/>
          </p:cNvCxnSpPr>
          <p:nvPr/>
        </p:nvCxnSpPr>
        <p:spPr>
          <a:xfrm>
            <a:off x="2987824" y="4113076"/>
            <a:ext cx="230425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distribučních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2. Nepřímá cesta –</a:t>
            </a:r>
            <a:r>
              <a:rPr lang="cs-CZ" dirty="0" smtClean="0"/>
              <a:t> mezi výrobce </a:t>
            </a:r>
            <a:r>
              <a:rPr lang="cs-CZ" dirty="0" smtClean="0"/>
              <a:t>                                    a </a:t>
            </a:r>
            <a:r>
              <a:rPr lang="cs-CZ" dirty="0" smtClean="0"/>
              <a:t>spotřebitele vstupují distribuční mezičlánky, jejichž prostřednictvím je zboží postupně přemísťováno od výrobce </a:t>
            </a:r>
            <a:r>
              <a:rPr lang="cs-CZ" dirty="0" smtClean="0"/>
              <a:t>                          k </a:t>
            </a:r>
            <a:r>
              <a:rPr lang="cs-CZ" dirty="0" smtClean="0"/>
              <a:t>zákazníkovi.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nepřímé cesty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3501008"/>
            <a:ext cx="1440160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výrobce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3851920" y="1916832"/>
            <a:ext cx="2664296" cy="100811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maloobchod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2987824" y="3356992"/>
            <a:ext cx="2592288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velkoobchod</a:t>
            </a:r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>
            <a:off x="2843808" y="4941168"/>
            <a:ext cx="2304256" cy="93610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dealer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7164288" y="3573016"/>
            <a:ext cx="197971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spotřebitel</a:t>
            </a:r>
            <a:endParaRPr lang="cs-CZ" sz="2000" dirty="0"/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2051720" y="2564904"/>
            <a:ext cx="180020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5" idx="6"/>
          </p:cNvCxnSpPr>
          <p:nvPr/>
        </p:nvCxnSpPr>
        <p:spPr>
          <a:xfrm>
            <a:off x="6516216" y="2420888"/>
            <a:ext cx="180020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4" idx="3"/>
            <a:endCxn id="6" idx="2"/>
          </p:cNvCxnSpPr>
          <p:nvPr/>
        </p:nvCxnSpPr>
        <p:spPr>
          <a:xfrm flipV="1">
            <a:off x="2051720" y="3897052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4427984" y="2924944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6" idx="6"/>
            <a:endCxn id="9" idx="1"/>
          </p:cNvCxnSpPr>
          <p:nvPr/>
        </p:nvCxnSpPr>
        <p:spPr>
          <a:xfrm>
            <a:off x="5580112" y="3897052"/>
            <a:ext cx="158417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endCxn id="8" idx="1"/>
          </p:cNvCxnSpPr>
          <p:nvPr/>
        </p:nvCxnSpPr>
        <p:spPr>
          <a:xfrm>
            <a:off x="2051720" y="4437112"/>
            <a:ext cx="1129539" cy="641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8" idx="0"/>
          </p:cNvCxnSpPr>
          <p:nvPr/>
        </p:nvCxnSpPr>
        <p:spPr>
          <a:xfrm flipV="1">
            <a:off x="3995936" y="4437112"/>
            <a:ext cx="720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8" idx="6"/>
          </p:cNvCxnSpPr>
          <p:nvPr/>
        </p:nvCxnSpPr>
        <p:spPr>
          <a:xfrm flipV="1">
            <a:off x="5148064" y="4293096"/>
            <a:ext cx="2160240" cy="1116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Velkoobchod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dirty="0" smtClean="0"/>
              <a:t>   Mezičlánek mezi výrobcem a konečným spotřebitelem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Výhody</a:t>
            </a:r>
            <a:r>
              <a:rPr lang="cs-CZ" dirty="0" smtClean="0"/>
              <a:t> – široký nabízený sortiment </a:t>
            </a:r>
            <a:r>
              <a:rPr lang="cs-CZ" dirty="0" smtClean="0"/>
              <a:t>                      od </a:t>
            </a:r>
            <a:r>
              <a:rPr lang="cs-CZ" dirty="0" smtClean="0"/>
              <a:t>mnoha výrobců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              </a:t>
            </a:r>
            <a:r>
              <a:rPr lang="cs-CZ" dirty="0" smtClean="0"/>
              <a:t>- skladovací prostory, technika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              </a:t>
            </a:r>
            <a:r>
              <a:rPr lang="cs-CZ" dirty="0" smtClean="0"/>
              <a:t>- přebírá rizika zničení, nezaplacení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Nevýhody </a:t>
            </a:r>
            <a:r>
              <a:rPr lang="cs-CZ" dirty="0" smtClean="0"/>
              <a:t>– zvyšuje cenu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                  </a:t>
            </a:r>
            <a:r>
              <a:rPr lang="cs-CZ" dirty="0" smtClean="0"/>
              <a:t>- výrobce nemá přímý kontakt se zákazníkem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Maloobchod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Specializované prodejny</a:t>
            </a:r>
          </a:p>
          <a:p>
            <a:r>
              <a:rPr lang="cs-CZ" dirty="0" smtClean="0"/>
              <a:t>Prodejny se zbožím denní potřeby</a:t>
            </a:r>
          </a:p>
          <a:p>
            <a:r>
              <a:rPr lang="cs-CZ" dirty="0" smtClean="0"/>
              <a:t>Supermarkety</a:t>
            </a:r>
          </a:p>
          <a:p>
            <a:r>
              <a:rPr lang="cs-CZ" dirty="0" smtClean="0"/>
              <a:t>Hypermarkety</a:t>
            </a:r>
          </a:p>
          <a:p>
            <a:r>
              <a:rPr lang="cs-CZ" dirty="0" smtClean="0"/>
              <a:t>Obchodní domy</a:t>
            </a:r>
          </a:p>
          <a:p>
            <a:r>
              <a:rPr lang="cs-CZ" dirty="0" smtClean="0"/>
              <a:t>Diskontní prodejny</a:t>
            </a:r>
          </a:p>
          <a:p>
            <a:r>
              <a:rPr lang="cs-CZ" dirty="0" smtClean="0"/>
              <a:t>Katalogové prodejny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distribučních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Závisí na řadě faktorů, kterými jsou:</a:t>
            </a:r>
          </a:p>
          <a:p>
            <a:r>
              <a:rPr lang="cs-CZ" b="1" dirty="0" smtClean="0"/>
              <a:t>výrobek –</a:t>
            </a:r>
            <a:r>
              <a:rPr lang="cs-CZ" dirty="0" smtClean="0"/>
              <a:t> jeho charakter, životní cyklus….</a:t>
            </a:r>
          </a:p>
          <a:p>
            <a:r>
              <a:rPr lang="cs-CZ" b="1" dirty="0" smtClean="0"/>
              <a:t>spotřebitelské trhy –</a:t>
            </a:r>
            <a:r>
              <a:rPr lang="cs-CZ" dirty="0" smtClean="0"/>
              <a:t> nákupní chování </a:t>
            </a:r>
            <a:r>
              <a:rPr lang="cs-CZ" dirty="0" smtClean="0"/>
              <a:t>                 a </a:t>
            </a:r>
            <a:r>
              <a:rPr lang="cs-CZ" dirty="0" smtClean="0"/>
              <a:t>zvyklosti spotřebitelů</a:t>
            </a:r>
          </a:p>
          <a:p>
            <a:r>
              <a:rPr lang="cs-CZ" b="1" dirty="0" smtClean="0"/>
              <a:t>distribuční mezičlánky –</a:t>
            </a:r>
            <a:r>
              <a:rPr lang="cs-CZ" dirty="0" smtClean="0"/>
              <a:t> hustota, dostupnost, úroveň poskytovaných služeb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Výběr distribuční cesty musí respektovat následující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Dosažení cílového trhu nebo jeho segmentů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Uspokojení požadavků zákazníků </a:t>
            </a:r>
            <a:r>
              <a:rPr lang="cs-CZ" dirty="0" smtClean="0"/>
              <a:t>                         na </a:t>
            </a:r>
            <a:r>
              <a:rPr lang="cs-CZ" dirty="0" smtClean="0"/>
              <a:t>cílovém trhu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Výběr nejefektivnější cesty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 </a:t>
            </a:r>
            <a:r>
              <a:rPr lang="cs-CZ" b="1" dirty="0" smtClean="0"/>
              <a:t>Rozhodněte, jaký typ odbytové cesty byste zvolili pro následující produkty:</a:t>
            </a:r>
          </a:p>
          <a:p>
            <a:pPr marL="609600" indent="-609600">
              <a:buFont typeface="Wingdings" pitchFamily="2" charset="2"/>
              <a:buNone/>
            </a:pPr>
            <a:endParaRPr lang="cs-CZ" b="1" dirty="0" smtClean="0"/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pečivo,</a:t>
            </a:r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ovoce a zelenina,</a:t>
            </a:r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kadeřnické služby,</a:t>
            </a:r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automobily,</a:t>
            </a:r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autobusová přeprava,</a:t>
            </a:r>
          </a:p>
          <a:p>
            <a:pPr marL="609600" indent="-609600">
              <a:buFontTx/>
              <a:buAutoNum type="alphaLcParenR"/>
            </a:pPr>
            <a:r>
              <a:rPr lang="cs-CZ" dirty="0" smtClean="0"/>
              <a:t>zubní pasty.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František Smetana, Eva Marešová, Ekonomika pro střední a vyšší hotelové školy 2, nakladatelství Fortuna 2005, ISBN 80-7168-921-1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</Template>
  <TotalTime>130</TotalTime>
  <Words>287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Welcome</vt:lpstr>
      <vt:lpstr>Document</vt:lpstr>
      <vt:lpstr>Snímek 1</vt:lpstr>
      <vt:lpstr>Distribuce - Place</vt:lpstr>
      <vt:lpstr>Pojem a smysl distribuce</vt:lpstr>
      <vt:lpstr>Typy distribučních cest</vt:lpstr>
      <vt:lpstr>Typy distribučních cest</vt:lpstr>
      <vt:lpstr>Možnosti nepřímé cesty</vt:lpstr>
      <vt:lpstr>Velkoobchod </vt:lpstr>
      <vt:lpstr>Maloobchod </vt:lpstr>
      <vt:lpstr>Výběr distribučních cest</vt:lpstr>
      <vt:lpstr>Výběr distribuční cesty musí respektovat následující podmínky</vt:lpstr>
      <vt:lpstr>Příklad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Leska</dc:creator>
  <cp:lastModifiedBy>Dum</cp:lastModifiedBy>
  <cp:revision>15</cp:revision>
  <dcterms:created xsi:type="dcterms:W3CDTF">2012-12-09T18:20:48Z</dcterms:created>
  <dcterms:modified xsi:type="dcterms:W3CDTF">2013-02-10T16:14:46Z</dcterms:modified>
</cp:coreProperties>
</file>