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7" r:id="rId2"/>
    <p:sldId id="258" r:id="rId3"/>
    <p:sldId id="259" r:id="rId4"/>
    <p:sldId id="260" r:id="rId5"/>
    <p:sldId id="261" r:id="rId6"/>
    <p:sldId id="264" r:id="rId7"/>
    <p:sldId id="262" r:id="rId8"/>
    <p:sldId id="263" r:id="rId9"/>
    <p:sldId id="265" r:id="rId10"/>
    <p:sldId id="266" r:id="rId11"/>
    <p:sldId id="274" r:id="rId12"/>
    <p:sldId id="270" r:id="rId13"/>
    <p:sldId id="271" r:id="rId14"/>
    <p:sldId id="272" r:id="rId15"/>
    <p:sldId id="268" r:id="rId16"/>
    <p:sldId id="273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 </a:t>
          </a:r>
          <a:r>
            <a:rPr lang="cs-CZ" sz="1300" dirty="0" smtClean="0">
              <a:latin typeface="Times New Roman" pitchFamily="18" charset="0"/>
              <a:cs typeface="Times New Roman" pitchFamily="18" charset="0"/>
            </a:rPr>
            <a:t>VY_12_INOVACE_01_VÝUK.M.č.25_ČLOVĚK </a:t>
          </a:r>
          <a:r>
            <a:rPr lang="cs-CZ" sz="1300" dirty="0" smtClean="0">
              <a:latin typeface="Times New Roman" pitchFamily="18" charset="0"/>
              <a:cs typeface="Times New Roman" pitchFamily="18" charset="0"/>
            </a:rPr>
            <a:t>- NAŠE ZDRAVÍ</a:t>
          </a:r>
          <a:endParaRPr lang="cs-CZ" sz="13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1CB36DDA-EBA9-45B6-8444-E08AFCB4616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</a:t>
          </a:r>
          <a:r>
            <a:rPr lang="cs-CZ" sz="1600" smtClean="0">
              <a:latin typeface="Times New Roman" pitchFamily="18" charset="0"/>
              <a:cs typeface="Times New Roman" pitchFamily="18" charset="0"/>
            </a:rPr>
            <a:t>: 25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			DATUM: 19. 5. 2012 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B39E46C-0E9F-4841-82F0-3817FEB627A5}" type="parTrans" cxnId="{1402046F-9DF7-4D3E-993B-E7DB66DD1AFA}">
      <dgm:prSet/>
      <dgm:spPr/>
      <dgm:t>
        <a:bodyPr/>
        <a:lstStyle/>
        <a:p>
          <a:endParaRPr lang="cs-CZ"/>
        </a:p>
      </dgm:t>
    </dgm:pt>
    <dgm:pt modelId="{05641B24-12BA-4F74-8407-0DBA25D9AF20}" type="sibTrans" cxnId="{1402046F-9DF7-4D3E-993B-E7DB66DD1AFA}">
      <dgm:prSet/>
      <dgm:spPr/>
      <dgm:t>
        <a:bodyPr/>
        <a:lstStyle/>
        <a:p>
          <a:endParaRPr lang="cs-CZ"/>
        </a:p>
      </dgm:t>
    </dgm:pt>
    <dgm:pt modelId="{A3370FE1-3AAF-4234-8DFF-2D3958FCB837}">
      <dgm:prSet custT="1"/>
      <dgm:spPr/>
      <dgm:t>
        <a:bodyPr/>
        <a:lstStyle/>
        <a:p>
          <a:pPr algn="l" rtl="0"/>
          <a:r>
            <a:rPr lang="cs-CZ" sz="160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D6AFC53-2C34-402A-B5EB-BD192934CCB2}" type="parTrans" cxnId="{9C9CB0CF-19AA-4889-955B-4ABDBAEE31CB}">
      <dgm:prSet/>
      <dgm:spPr/>
      <dgm:t>
        <a:bodyPr/>
        <a:lstStyle/>
        <a:p>
          <a:endParaRPr lang="cs-CZ"/>
        </a:p>
      </dgm:t>
    </dgm:pt>
    <dgm:pt modelId="{4FB24C49-6601-4AA8-98E8-AEFBA96BF062}" type="sibTrans" cxnId="{9C9CB0CF-19AA-4889-955B-4ABDBAEE31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6BB3FEE9-1FC0-4398-A631-9DAD496534D9}" type="pres">
      <dgm:prSet presAssocID="{A3370FE1-3AAF-4234-8DFF-2D3958FCB837}" presName="vertSpace3" presStyleLbl="node1" presStyleIdx="1" presStyleCnt="7"/>
      <dgm:spPr/>
    </dgm:pt>
    <dgm:pt modelId="{10687482-9706-44C9-B1D1-F9B83783D7FE}" type="pres">
      <dgm:prSet presAssocID="{A3370FE1-3AAF-4234-8DFF-2D3958FCB837}" presName="circle3" presStyleLbl="node1" presStyleIdx="2" presStyleCnt="7"/>
      <dgm:spPr/>
    </dgm:pt>
    <dgm:pt modelId="{61B64AB2-A18E-4559-9133-14EC9F19E664}" type="pres">
      <dgm:prSet presAssocID="{A3370FE1-3AAF-4234-8DFF-2D3958FCB837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 custLinFactNeighborX="1177"/>
      <dgm:spPr/>
      <dgm:t>
        <a:bodyPr/>
        <a:lstStyle/>
        <a:p>
          <a:endParaRPr lang="cs-CZ"/>
        </a:p>
      </dgm:t>
    </dgm:pt>
    <dgm:pt modelId="{016C813C-B427-4393-9012-319D720072C9}" type="pres">
      <dgm:prSet presAssocID="{1CB36DDA-EBA9-45B6-8444-E08AFCB46169}" presName="vertSpace6" presStyleLbl="node1" presStyleIdx="4" presStyleCnt="7"/>
      <dgm:spPr/>
    </dgm:pt>
    <dgm:pt modelId="{5B44783E-11E4-4FF9-861A-6B4CC30805DC}" type="pres">
      <dgm:prSet presAssocID="{1CB36DDA-EBA9-45B6-8444-E08AFCB46169}" presName="circle6" presStyleLbl="node1" presStyleIdx="5" presStyleCnt="7"/>
      <dgm:spPr/>
    </dgm:pt>
    <dgm:pt modelId="{199F799C-1203-417A-95AE-084F4A1F705E}" type="pres">
      <dgm:prSet presAssocID="{1CB36DDA-EBA9-45B6-8444-E08AFCB46169}" presName="rect6" presStyleLbl="alignAcc1" presStyleIdx="5" presStyleCnt="7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52CF89-AE05-463A-8D5E-DFDA5002EFD3}" type="pres">
      <dgm:prSet presAssocID="{A3370FE1-3AAF-4234-8DFF-2D3958FCB837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F7092A-A232-406D-9BFB-C034A7A11637}" type="pres">
      <dgm:prSet presAssocID="{1CB36DDA-EBA9-45B6-8444-E08AFCB4616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1B25504D-DE9E-4D14-9DF0-CC3053491406}" type="presOf" srcId="{D1D4F407-5343-4D3F-B5B9-D407B03CAEB4}" destId="{D005CE8C-CC26-4C3E-AC11-E15060ECD759}" srcOrd="0" destOrd="0" presId="urn:microsoft.com/office/officeart/2005/8/layout/target3"/>
    <dgm:cxn modelId="{6BC68B57-8D19-4F74-8CCC-DBA589A0EB41}" type="presOf" srcId="{1CB36DDA-EBA9-45B6-8444-E08AFCB46169}" destId="{19F7092A-A232-406D-9BFB-C034A7A11637}" srcOrd="1" destOrd="0" presId="urn:microsoft.com/office/officeart/2005/8/layout/target3"/>
    <dgm:cxn modelId="{FA230568-4D91-4F39-8A6F-ED181DD225C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2B7F6765-EAA8-4775-A946-2C27A15A0333}" type="presOf" srcId="{1CB36DDA-EBA9-45B6-8444-E08AFCB46169}" destId="{199F799C-1203-417A-95AE-084F4A1F705E}" srcOrd="0" destOrd="0" presId="urn:microsoft.com/office/officeart/2005/8/layout/target3"/>
    <dgm:cxn modelId="{1E60AF36-A1D2-43AD-9E72-F7BCFA54E1C3}" type="presOf" srcId="{E2436206-2898-4DB5-8D8A-B9F47B4645B4}" destId="{19990610-05FE-41EC-8404-0184EEE06084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196A43CC-F1CA-4C03-8C63-365CDABA56ED}" type="presOf" srcId="{76DC6A11-8AC8-4DB7-A29E-42D5B50B4D1D}" destId="{E1FA41E1-991D-4A2A-A03A-12188821055B}" srcOrd="0" destOrd="0" presId="urn:microsoft.com/office/officeart/2005/8/layout/target3"/>
    <dgm:cxn modelId="{1402046F-9DF7-4D3E-993B-E7DB66DD1AFA}" srcId="{757F3AB3-0718-4624-B441-E567A8F0AB56}" destId="{1CB36DDA-EBA9-45B6-8444-E08AFCB46169}" srcOrd="5" destOrd="0" parTransId="{EB39E46C-0E9F-4841-82F0-3817FEB627A5}" sibTransId="{05641B24-12BA-4F74-8407-0DBA25D9AF20}"/>
    <dgm:cxn modelId="{4A33FE91-7A4B-4FF2-81DD-174E199EEA9A}" type="presOf" srcId="{757F3AB3-0718-4624-B441-E567A8F0AB56}" destId="{333A1088-737F-45CB-B68E-254E46348037}" srcOrd="0" destOrd="0" presId="urn:microsoft.com/office/officeart/2005/8/layout/target3"/>
    <dgm:cxn modelId="{CE18DB6F-2A73-49B7-8FDE-0E0EF220660B}" type="presOf" srcId="{D1B46980-6531-4606-95E6-44980827E919}" destId="{1718285D-8093-4B3A-A8E4-BCF6739531B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9C9CB0CF-19AA-4889-955B-4ABDBAEE31CB}" srcId="{757F3AB3-0718-4624-B441-E567A8F0AB56}" destId="{A3370FE1-3AAF-4234-8DFF-2D3958FCB837}" srcOrd="2" destOrd="0" parTransId="{9D6AFC53-2C34-402A-B5EB-BD192934CCB2}" sibTransId="{4FB24C49-6601-4AA8-98E8-AEFBA96BF062}"/>
    <dgm:cxn modelId="{92339EB4-B8D7-486F-B522-8D678C2CA3CE}" type="presOf" srcId="{A3370FE1-3AAF-4234-8DFF-2D3958FCB837}" destId="{D852CF89-AE05-463A-8D5E-DFDA5002EFD3}" srcOrd="1" destOrd="0" presId="urn:microsoft.com/office/officeart/2005/8/layout/target3"/>
    <dgm:cxn modelId="{FB3796AE-6AE1-437F-BE41-ACC4E5B6B0BC}" type="presOf" srcId="{72B33D66-C59B-4357-86FB-5666B5717235}" destId="{7C4AD32E-8671-4890-82C2-2165103BFA9B}" srcOrd="1" destOrd="0" presId="urn:microsoft.com/office/officeart/2005/8/layout/target3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6A53F20F-DF22-4FB1-B832-9F07CA8BF95A}" type="presOf" srcId="{E2436206-2898-4DB5-8D8A-B9F47B4645B4}" destId="{8BE57540-5DE5-4578-9B32-7A7668305C63}" srcOrd="0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30AF37D5-3F10-48FC-8161-D007068D3084}" type="presOf" srcId="{A3370FE1-3AAF-4234-8DFF-2D3958FCB837}" destId="{61B64AB2-A18E-4559-9133-14EC9F19E664}" srcOrd="0" destOrd="0" presId="urn:microsoft.com/office/officeart/2005/8/layout/target3"/>
    <dgm:cxn modelId="{BF71533D-7A4B-46A5-AB02-96E9A8FD5F77}" type="presOf" srcId="{76DC6A11-8AC8-4DB7-A29E-42D5B50B4D1D}" destId="{0FFD6A90-B6CB-4D96-B983-822E62E3179E}" srcOrd="1" destOrd="0" presId="urn:microsoft.com/office/officeart/2005/8/layout/target3"/>
    <dgm:cxn modelId="{CF30570A-2130-4EAB-8714-D50EF9C53E39}" type="presOf" srcId="{72B33D66-C59B-4357-86FB-5666B5717235}" destId="{5F6B3ADF-CAFD-426F-A916-28B789A40C77}" srcOrd="0" destOrd="0" presId="urn:microsoft.com/office/officeart/2005/8/layout/target3"/>
    <dgm:cxn modelId="{20769C1A-AA67-41DE-B407-8FAF4EFAEF70}" type="presOf" srcId="{D1B46980-6531-4606-95E6-44980827E919}" destId="{5F715220-1FEB-4446-97CB-8A49E5631ABD}" srcOrd="1" destOrd="0" presId="urn:microsoft.com/office/officeart/2005/8/layout/target3"/>
    <dgm:cxn modelId="{026BDEB4-29AD-4DC0-9991-5D646B44508B}" type="presParOf" srcId="{333A1088-737F-45CB-B68E-254E46348037}" destId="{F5ABB229-8D3B-4694-996A-96F23CF14429}" srcOrd="0" destOrd="0" presId="urn:microsoft.com/office/officeart/2005/8/layout/target3"/>
    <dgm:cxn modelId="{A1167463-771F-4ECC-918F-553CCCF3B84F}" type="presParOf" srcId="{333A1088-737F-45CB-B68E-254E46348037}" destId="{F41139FD-01EE-4571-8B17-4FB00FC51163}" srcOrd="1" destOrd="0" presId="urn:microsoft.com/office/officeart/2005/8/layout/target3"/>
    <dgm:cxn modelId="{E1C80965-5459-42DE-8988-CAA132730A58}" type="presParOf" srcId="{333A1088-737F-45CB-B68E-254E46348037}" destId="{D005CE8C-CC26-4C3E-AC11-E15060ECD759}" srcOrd="2" destOrd="0" presId="urn:microsoft.com/office/officeart/2005/8/layout/target3"/>
    <dgm:cxn modelId="{C2608496-8750-4C06-B23B-4891B264A0E7}" type="presParOf" srcId="{333A1088-737F-45CB-B68E-254E46348037}" destId="{8C3A2C53-BD20-40ED-8DB5-24B1422B186E}" srcOrd="3" destOrd="0" presId="urn:microsoft.com/office/officeart/2005/8/layout/target3"/>
    <dgm:cxn modelId="{D663FD62-4E82-4B6F-9531-16D0CB03D7D2}" type="presParOf" srcId="{333A1088-737F-45CB-B68E-254E46348037}" destId="{E46E6E87-3218-4932-9C0B-76682E2EA19F}" srcOrd="4" destOrd="0" presId="urn:microsoft.com/office/officeart/2005/8/layout/target3"/>
    <dgm:cxn modelId="{A80FC8B9-E59E-4B7C-BFA8-042A85785E41}" type="presParOf" srcId="{333A1088-737F-45CB-B68E-254E46348037}" destId="{5F6B3ADF-CAFD-426F-A916-28B789A40C77}" srcOrd="5" destOrd="0" presId="urn:microsoft.com/office/officeart/2005/8/layout/target3"/>
    <dgm:cxn modelId="{40809470-608C-48FF-BCDE-3DA79C4FE984}" type="presParOf" srcId="{333A1088-737F-45CB-B68E-254E46348037}" destId="{6BB3FEE9-1FC0-4398-A631-9DAD496534D9}" srcOrd="6" destOrd="0" presId="urn:microsoft.com/office/officeart/2005/8/layout/target3"/>
    <dgm:cxn modelId="{7DEA7ADA-0E9D-4E99-8936-68AE3EB8309B}" type="presParOf" srcId="{333A1088-737F-45CB-B68E-254E46348037}" destId="{10687482-9706-44C9-B1D1-F9B83783D7FE}" srcOrd="7" destOrd="0" presId="urn:microsoft.com/office/officeart/2005/8/layout/target3"/>
    <dgm:cxn modelId="{7D887F9E-36F1-4710-8774-068E8F378C08}" type="presParOf" srcId="{333A1088-737F-45CB-B68E-254E46348037}" destId="{61B64AB2-A18E-4559-9133-14EC9F19E664}" srcOrd="8" destOrd="0" presId="urn:microsoft.com/office/officeart/2005/8/layout/target3"/>
    <dgm:cxn modelId="{1436095D-438B-4EB1-BD20-294C952671B0}" type="presParOf" srcId="{333A1088-737F-45CB-B68E-254E46348037}" destId="{350C823F-B06A-4F1C-8FE4-9AEFA3FD3586}" srcOrd="9" destOrd="0" presId="urn:microsoft.com/office/officeart/2005/8/layout/target3"/>
    <dgm:cxn modelId="{05A7AEE9-2093-4B12-9B60-172A29B9D5B2}" type="presParOf" srcId="{333A1088-737F-45CB-B68E-254E46348037}" destId="{7597B9C5-F88C-458C-88DB-07AE1B1D3B12}" srcOrd="10" destOrd="0" presId="urn:microsoft.com/office/officeart/2005/8/layout/target3"/>
    <dgm:cxn modelId="{AE670FA8-F083-4CD9-B07B-D782FA0D5982}" type="presParOf" srcId="{333A1088-737F-45CB-B68E-254E46348037}" destId="{E1FA41E1-991D-4A2A-A03A-12188821055B}" srcOrd="11" destOrd="0" presId="urn:microsoft.com/office/officeart/2005/8/layout/target3"/>
    <dgm:cxn modelId="{BCF161E6-FB7B-49F2-9F8B-D1D5651080B3}" type="presParOf" srcId="{333A1088-737F-45CB-B68E-254E46348037}" destId="{E9F66E8D-4F34-476B-B283-C833EAAC8CA6}" srcOrd="12" destOrd="0" presId="urn:microsoft.com/office/officeart/2005/8/layout/target3"/>
    <dgm:cxn modelId="{6153E18B-0387-4612-91D7-03D7AACB1710}" type="presParOf" srcId="{333A1088-737F-45CB-B68E-254E46348037}" destId="{A66EACA9-A844-43AB-914C-A917ED03A791}" srcOrd="13" destOrd="0" presId="urn:microsoft.com/office/officeart/2005/8/layout/target3"/>
    <dgm:cxn modelId="{AACC7D96-1E65-40BA-B7D7-7DDC72CC78E1}" type="presParOf" srcId="{333A1088-737F-45CB-B68E-254E46348037}" destId="{8BE57540-5DE5-4578-9B32-7A7668305C63}" srcOrd="14" destOrd="0" presId="urn:microsoft.com/office/officeart/2005/8/layout/target3"/>
    <dgm:cxn modelId="{5587C590-A55D-436A-9448-23689A0E7E3A}" type="presParOf" srcId="{333A1088-737F-45CB-B68E-254E46348037}" destId="{016C813C-B427-4393-9012-319D720072C9}" srcOrd="15" destOrd="0" presId="urn:microsoft.com/office/officeart/2005/8/layout/target3"/>
    <dgm:cxn modelId="{FA3726D5-F1FE-45B2-B51A-4FDBB6E7D47F}" type="presParOf" srcId="{333A1088-737F-45CB-B68E-254E46348037}" destId="{5B44783E-11E4-4FF9-861A-6B4CC30805DC}" srcOrd="16" destOrd="0" presId="urn:microsoft.com/office/officeart/2005/8/layout/target3"/>
    <dgm:cxn modelId="{458267CB-012B-44D9-A83A-B8C8414C4FB0}" type="presParOf" srcId="{333A1088-737F-45CB-B68E-254E46348037}" destId="{199F799C-1203-417A-95AE-084F4A1F705E}" srcOrd="17" destOrd="0" presId="urn:microsoft.com/office/officeart/2005/8/layout/target3"/>
    <dgm:cxn modelId="{5F9C0F28-143E-461F-826D-734CB5D68922}" type="presParOf" srcId="{333A1088-737F-45CB-B68E-254E46348037}" destId="{C1EAB19C-9A6E-453B-BCC2-6BDB314314DB}" srcOrd="18" destOrd="0" presId="urn:microsoft.com/office/officeart/2005/8/layout/target3"/>
    <dgm:cxn modelId="{A6685F07-3557-47E0-B2D6-A8AE0DAAFF64}" type="presParOf" srcId="{333A1088-737F-45CB-B68E-254E46348037}" destId="{37FC71D3-B945-4AB4-A8CB-650B1A9EE00B}" srcOrd="19" destOrd="0" presId="urn:microsoft.com/office/officeart/2005/8/layout/target3"/>
    <dgm:cxn modelId="{DC59921E-6F9A-4D36-ACCB-5CAA7A5428AC}" type="presParOf" srcId="{333A1088-737F-45CB-B68E-254E46348037}" destId="{1718285D-8093-4B3A-A8E4-BCF6739531B2}" srcOrd="20" destOrd="0" presId="urn:microsoft.com/office/officeart/2005/8/layout/target3"/>
    <dgm:cxn modelId="{DA3C2DE5-C5AF-49D4-88E5-FA921C20C6D0}" type="presParOf" srcId="{333A1088-737F-45CB-B68E-254E46348037}" destId="{AED2198E-93D5-4001-81B4-73124B309672}" srcOrd="21" destOrd="0" presId="urn:microsoft.com/office/officeart/2005/8/layout/target3"/>
    <dgm:cxn modelId="{ABF08DCD-4350-4F75-AEE8-8983A0686EA1}" type="presParOf" srcId="{333A1088-737F-45CB-B68E-254E46348037}" destId="{7C4AD32E-8671-4890-82C2-2165103BFA9B}" srcOrd="22" destOrd="0" presId="urn:microsoft.com/office/officeart/2005/8/layout/target3"/>
    <dgm:cxn modelId="{4E679B1D-D684-4B13-B53B-CB378BA4CA11}" type="presParOf" srcId="{333A1088-737F-45CB-B68E-254E46348037}" destId="{D852CF89-AE05-463A-8D5E-DFDA5002EFD3}" srcOrd="23" destOrd="0" presId="urn:microsoft.com/office/officeart/2005/8/layout/target3"/>
    <dgm:cxn modelId="{2F6A801A-4162-4FD8-B192-176DFF809809}" type="presParOf" srcId="{333A1088-737F-45CB-B68E-254E46348037}" destId="{0FFD6A90-B6CB-4D96-B983-822E62E3179E}" srcOrd="24" destOrd="0" presId="urn:microsoft.com/office/officeart/2005/8/layout/target3"/>
    <dgm:cxn modelId="{EECEF99E-9A67-41AA-8B19-1768739813E3}" type="presParOf" srcId="{333A1088-737F-45CB-B68E-254E46348037}" destId="{19990610-05FE-41EC-8404-0184EEE06084}" srcOrd="25" destOrd="0" presId="urn:microsoft.com/office/officeart/2005/8/layout/target3"/>
    <dgm:cxn modelId="{85DF4FA4-FEED-4DAF-8B5E-D392486AEE94}" type="presParOf" srcId="{333A1088-737F-45CB-B68E-254E46348037}" destId="{19F7092A-A232-406D-9BFB-C034A7A11637}" srcOrd="26" destOrd="0" presId="urn:microsoft.com/office/officeart/2005/8/layout/target3"/>
    <dgm:cxn modelId="{60C2F031-7A4B-4692-ACBE-F9B3B50661E7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529" y="0"/>
          <a:ext cx="751111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529" y="0"/>
        <a:ext cx="7511118" cy="254771"/>
      </dsp:txXfrm>
    </dsp:sp>
    <dsp:sp modelId="{E46E6E87-3218-4932-9C0B-76682E2EA19F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73857" y="254771"/>
          <a:ext cx="7511118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511118" cy="254771"/>
      </dsp:txXfrm>
    </dsp:sp>
    <dsp:sp modelId="{10687482-9706-44C9-B1D1-F9B83783D7FE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64AB2-A18E-4559-9133-14EC9F19E664}">
      <dsp:nvSpPr>
        <dsp:cNvPr id="0" name=""/>
        <dsp:cNvSpPr/>
      </dsp:nvSpPr>
      <dsp:spPr>
        <a:xfrm>
          <a:off x="1273857" y="509542"/>
          <a:ext cx="7511118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511118" cy="254771"/>
      </dsp:txXfrm>
    </dsp:sp>
    <dsp:sp modelId="{7597B9C5-F88C-458C-88DB-07AE1B1D3B1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73857" y="764313"/>
          <a:ext cx="7511118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511118" cy="254773"/>
      </dsp:txXfrm>
    </dsp:sp>
    <dsp:sp modelId="{A66EACA9-A844-43AB-914C-A917ED03A79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73857" y="1019086"/>
          <a:ext cx="7511118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 </a:t>
          </a:r>
          <a:r>
            <a:rPr lang="cs-CZ" sz="1300" kern="1200" dirty="0" smtClean="0">
              <a:latin typeface="Times New Roman" pitchFamily="18" charset="0"/>
              <a:cs typeface="Times New Roman" pitchFamily="18" charset="0"/>
            </a:rPr>
            <a:t>VY_12_INOVACE_01_VÝUK.M.č.25_ČLOVĚK </a:t>
          </a:r>
          <a:r>
            <a:rPr lang="cs-CZ" sz="1300" kern="1200" dirty="0" smtClean="0">
              <a:latin typeface="Times New Roman" pitchFamily="18" charset="0"/>
              <a:cs typeface="Times New Roman" pitchFamily="18" charset="0"/>
            </a:rPr>
            <a:t>- NAŠE ZDRAVÍ</a:t>
          </a:r>
          <a:endParaRPr lang="cs-CZ" sz="13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511118" cy="254771"/>
      </dsp:txXfrm>
    </dsp:sp>
    <dsp:sp modelId="{5B44783E-11E4-4FF9-861A-6B4CC30805DC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99F799C-1203-417A-95AE-084F4A1F705E}">
      <dsp:nvSpPr>
        <dsp:cNvPr id="0" name=""/>
        <dsp:cNvSpPr/>
      </dsp:nvSpPr>
      <dsp:spPr>
        <a:xfrm>
          <a:off x="1273857" y="1273857"/>
          <a:ext cx="7511118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</a:t>
          </a: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: 25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			DATUM: 19. 5. 2012 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511118" cy="254771"/>
      </dsp:txXfrm>
    </dsp:sp>
    <dsp:sp modelId="{37FC71D3-B945-4AB4-A8CB-650B1A9EE00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73857" y="1528628"/>
          <a:ext cx="7511118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511118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FF7D05-3804-4036-8D27-F389F13EE361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F84383-EE6F-41F4-81B4-587455567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303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16B81-5162-46A5-89B4-2C846E18D71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2116824-C617-48D9-892E-F1FFD4AE8FF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16B81-5162-46A5-89B4-2C846E18D71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16824-C617-48D9-892E-F1FFD4AE8FF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16B81-5162-46A5-89B4-2C846E18D71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2116824-C617-48D9-892E-F1FFD4AE8FF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16B81-5162-46A5-89B4-2C846E18D71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16824-C617-48D9-892E-F1FFD4AE8FF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16B81-5162-46A5-89B4-2C846E18D71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16824-C617-48D9-892E-F1FFD4AE8FF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16B81-5162-46A5-89B4-2C846E18D71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16824-C617-48D9-892E-F1FFD4AE8F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16B81-5162-46A5-89B4-2C846E18D71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16824-C617-48D9-892E-F1FFD4AE8F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16B81-5162-46A5-89B4-2C846E18D71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16824-C617-48D9-892E-F1FFD4AE8FF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16B81-5162-46A5-89B4-2C846E18D71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2116824-C617-48D9-892E-F1FFD4AE8FF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16B81-5162-46A5-89B4-2C846E18D71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16824-C617-48D9-892E-F1FFD4AE8F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16B81-5162-46A5-89B4-2C846E18D71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16824-C617-48D9-892E-F1FFD4AE8F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7B16B81-5162-46A5-89B4-2C846E18D71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2116824-C617-48D9-892E-F1FFD4AE8FF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9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12" Type="http://schemas.openxmlformats.org/officeDocument/2006/relationships/image" Target="../media/image28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11" Type="http://schemas.openxmlformats.org/officeDocument/2006/relationships/image" Target="../media/image27.jpe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4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7" Type="http://schemas.openxmlformats.org/officeDocument/2006/relationships/image" Target="../media/image50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Rueda_de_los_alimento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3345442"/>
              </p:ext>
            </p:extLst>
          </p:nvPr>
        </p:nvGraphicFramePr>
        <p:xfrm>
          <a:off x="179512" y="1484784"/>
          <a:ext cx="878497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91680" y="4149080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437112"/>
            <a:ext cx="7056784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Prezentace je určena k využití v hodinách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Prvouky ve 3.ročníku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při výuce kapitoly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Zdraví, Pečujeme o své zdraví.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Tx/>
              <a:buChar char="-"/>
            </a:pP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Prezentace je zaměřena na seznámení žáků s vyváženou stravou a s tím, co strava, kterou konzumují obsahuje. Žáci se dozvědí informace o pestrosti našeho jídelníčku a živinách, která je v potravinách. Žáci se prezentace aktivně účastní, získávají nové vědomosti a  vyhledávají další informace v encyklopedii. </a:t>
            </a:r>
          </a:p>
          <a:p>
            <a:pPr marL="285750" indent="-285750">
              <a:buFontTx/>
              <a:buChar char="-"/>
            </a:pP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opakovací části v závěru prezentace si ověří svoje vědomosti.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6177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zdraví</a:t>
            </a:r>
            <a:endParaRPr lang="cs-CZ" sz="8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5302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Kdy jsme zdraví?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628800"/>
            <a:ext cx="8147248" cy="2016224"/>
          </a:xfrm>
        </p:spPr>
        <p:txBody>
          <a:bodyPr/>
          <a:lstStyle/>
          <a:p>
            <a:r>
              <a:rPr lang="cs-CZ" sz="2800" dirty="0" smtClean="0"/>
              <a:t>když se naše tělo dokáže vyrovnat s denními aktivitami</a:t>
            </a:r>
          </a:p>
          <a:p>
            <a:r>
              <a:rPr lang="cs-CZ" sz="2800" dirty="0" smtClean="0"/>
              <a:t>v rovnováze je příjem a výdej naší energie</a:t>
            </a:r>
          </a:p>
          <a:p>
            <a:r>
              <a:rPr lang="cs-CZ" sz="2800" dirty="0" smtClean="0"/>
              <a:t>nemocem se snažíme předcházet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etra\AppData\Local\Microsoft\Windows\Temporary Internet Files\Content.IE5\U5771X6M\MP9004482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33056"/>
            <a:ext cx="1781944" cy="267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etra\AppData\Local\Microsoft\Windows\Temporary Internet Files\Content.IE5\0JCZW71D\MP9004317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933056"/>
            <a:ext cx="270892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etra\AppData\Local\Microsoft\Windows\Temporary Internet Files\Content.IE5\VAIJMJRT\MP900427823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51" t="37154"/>
          <a:stretch/>
        </p:blipFill>
        <p:spPr bwMode="auto">
          <a:xfrm>
            <a:off x="5364088" y="3950390"/>
            <a:ext cx="3542347" cy="2704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0899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C00000"/>
                </a:solidFill>
              </a:rPr>
              <a:t>Jak můžeme nemocem předcházet?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28800"/>
            <a:ext cx="8291264" cy="273630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přijímáme vyváženou stravu</a:t>
            </a:r>
          </a:p>
          <a:p>
            <a:r>
              <a:rPr lang="cs-CZ" sz="2800" dirty="0" smtClean="0"/>
              <a:t>nepřejídáme se</a:t>
            </a:r>
          </a:p>
          <a:p>
            <a:r>
              <a:rPr lang="cs-CZ" sz="2800" dirty="0" smtClean="0"/>
              <a:t>jíme menší porce, ale častěji (5 – 6x denně)</a:t>
            </a:r>
          </a:p>
          <a:p>
            <a:r>
              <a:rPr lang="cs-CZ" sz="2800" dirty="0" smtClean="0"/>
              <a:t>vyvarujeme se mnoha sladkostí</a:t>
            </a:r>
          </a:p>
          <a:p>
            <a:r>
              <a:rPr lang="cs-CZ" sz="2800" dirty="0" smtClean="0"/>
              <a:t>v našem jídelníčku je pestrá a zdravá strava</a:t>
            </a:r>
          </a:p>
          <a:p>
            <a:endParaRPr lang="cs-CZ" sz="2800" dirty="0"/>
          </a:p>
        </p:txBody>
      </p:sp>
      <p:pic>
        <p:nvPicPr>
          <p:cNvPr id="1026" name="Picture 2" descr="C:\Users\Petra\AppData\Local\Microsoft\Windows\Temporary Internet Files\Content.IE5\U5771X6M\MP9004485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607546"/>
            <a:ext cx="2808312" cy="1781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AppData\Local\Microsoft\Windows\Temporary Internet Files\Content.IE5\VAIJMJRT\MP9004484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138" y="4629528"/>
            <a:ext cx="2639997" cy="1759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a\AppData\Local\Microsoft\Windows\Temporary Internet Files\Content.IE5\0JCZW71D\MP9004329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18237"/>
            <a:ext cx="2673870" cy="178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393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5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1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424680"/>
            <a:ext cx="6264696" cy="4140191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dodržujeme pravidelný pitný režim</a:t>
            </a:r>
          </a:p>
          <a:p>
            <a:r>
              <a:rPr lang="cs-CZ" sz="2800" dirty="0"/>
              <a:t>pijeme vodu a </a:t>
            </a:r>
            <a:r>
              <a:rPr lang="cs-CZ" sz="2800" dirty="0" smtClean="0"/>
              <a:t>málo slazené nápoje</a:t>
            </a:r>
          </a:p>
          <a:p>
            <a:r>
              <a:rPr lang="cs-CZ" sz="2800" dirty="0" smtClean="0"/>
              <a:t>vyhýbáme se přeslazeným nápojům</a:t>
            </a:r>
          </a:p>
          <a:p>
            <a:r>
              <a:rPr lang="cs-CZ" sz="2800" dirty="0" smtClean="0"/>
              <a:t>příjem tekutin u dětí 1. stupně ZŠ by měl být kolem 2 litrů denně</a:t>
            </a:r>
          </a:p>
          <a:p>
            <a:r>
              <a:rPr lang="cs-CZ" sz="2800" dirty="0" smtClean="0"/>
              <a:t>voda obsažená v potravinách se do denního příjmu tekutin nezapočítává</a:t>
            </a:r>
          </a:p>
          <a:p>
            <a:r>
              <a:rPr lang="cs-CZ" sz="2800" dirty="0" smtClean="0"/>
              <a:t>měli bychom se napít dříve, než přijde pocit žízně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2" name="Picture 4" descr="C:\Users\Petra\AppData\Local\Microsoft\Windows\Temporary Internet Files\Content.IE5\PW3XQA7C\MP9003210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851" y="260648"/>
            <a:ext cx="2224029" cy="3117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etra\AppData\Local\Microsoft\Windows\Temporary Internet Files\Content.IE5\0JCZW71D\MP90042774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14" b="8350"/>
          <a:stretch/>
        </p:blipFill>
        <p:spPr bwMode="auto">
          <a:xfrm>
            <a:off x="251519" y="4437112"/>
            <a:ext cx="2490709" cy="221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etra\AppData\Local\Microsoft\Windows\Temporary Internet Files\Content.IE5\VAIJMJRT\MP900407470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42" r="42068"/>
          <a:stretch/>
        </p:blipFill>
        <p:spPr bwMode="auto">
          <a:xfrm>
            <a:off x="3059832" y="4411577"/>
            <a:ext cx="1436344" cy="221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etra\AppData\Local\Microsoft\Windows\Temporary Internet Files\Content.IE5\0JCZW71D\MP9003211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437112"/>
            <a:ext cx="1581773" cy="221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etra\AppData\Local\Microsoft\Windows\Temporary Internet Files\Content.IE5\PW3XQA7C\MP900341724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851" y="3545631"/>
            <a:ext cx="2217696" cy="31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929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Zdravá výživa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700808"/>
            <a:ext cx="8352928" cy="3744416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udržuje naše tělo v rovnováze</a:t>
            </a:r>
          </a:p>
          <a:p>
            <a:r>
              <a:rPr lang="cs-CZ" sz="3000" dirty="0" smtClean="0"/>
              <a:t>při nedostatečné výživě můžeme trpět podvýživou (nedostatkem základních živin)</a:t>
            </a:r>
          </a:p>
          <a:p>
            <a:r>
              <a:rPr lang="cs-CZ" sz="3000" dirty="0" smtClean="0"/>
              <a:t>zabraňuje chronickým chorobám jako jsou:</a:t>
            </a:r>
          </a:p>
          <a:p>
            <a:pPr lvl="1"/>
            <a:r>
              <a:rPr lang="cs-CZ" sz="3000" dirty="0" smtClean="0"/>
              <a:t>obezita</a:t>
            </a:r>
          </a:p>
          <a:p>
            <a:pPr lvl="1"/>
            <a:r>
              <a:rPr lang="cs-CZ" sz="3000" dirty="0" smtClean="0"/>
              <a:t>cukrovka</a:t>
            </a:r>
          </a:p>
          <a:p>
            <a:pPr lvl="1"/>
            <a:r>
              <a:rPr lang="cs-CZ" sz="3000" dirty="0" smtClean="0"/>
              <a:t>srdeční choroby</a:t>
            </a:r>
          </a:p>
          <a:p>
            <a:pPr lvl="1"/>
            <a:r>
              <a:rPr lang="cs-CZ" sz="3000" dirty="0" smtClean="0"/>
              <a:t>rakovina</a:t>
            </a:r>
          </a:p>
          <a:p>
            <a:pPr marL="320040" lvl="1" indent="0">
              <a:buNone/>
            </a:pP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58062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Naše strava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5616624" cy="331236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musí být pestrá, protože rosteme a vyvíjíme se</a:t>
            </a:r>
          </a:p>
          <a:p>
            <a:r>
              <a:rPr lang="cs-CZ" sz="2800" dirty="0" smtClean="0"/>
              <a:t>potraviny by měli obsahovat dostatek živin: tuky, bílkoviny, minerální látky, vitamíny, vlákninu a přírodní cukry, které jsou potřebné pro naše zdraví</a:t>
            </a:r>
          </a:p>
          <a:p>
            <a:endParaRPr lang="cs-CZ" sz="2800" dirty="0"/>
          </a:p>
        </p:txBody>
      </p:sp>
      <p:pic>
        <p:nvPicPr>
          <p:cNvPr id="4099" name="Picture 3" descr="C:\Users\Petra\AppData\Local\Microsoft\Windows\Temporary Internet Files\Content.IE5\0JCZW71D\MP9004074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196" y="3661763"/>
            <a:ext cx="2919484" cy="294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etra\AppData\Local\Microsoft\Windows\Temporary Internet Files\Content.IE5\U5771X6M\MP90031373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52" t="6670" r="11094"/>
          <a:stretch/>
        </p:blipFill>
        <p:spPr bwMode="auto">
          <a:xfrm>
            <a:off x="251520" y="4770082"/>
            <a:ext cx="2046514" cy="1845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etra\AppData\Local\Microsoft\Windows\Temporary Internet Files\Content.IE5\0JCZW71D\MP90022771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836712"/>
            <a:ext cx="3369568" cy="262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etra\AppData\Local\Microsoft\Windows\Temporary Internet Files\Content.IE5\PW3XQA7C\MP900434050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34" t="53118" r="29019" b="19444"/>
          <a:stretch/>
        </p:blipFill>
        <p:spPr bwMode="auto">
          <a:xfrm>
            <a:off x="2418806" y="4781386"/>
            <a:ext cx="3544882" cy="1834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7193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772400" cy="998984"/>
          </a:xfrm>
        </p:spPr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Přírodní cukry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005064"/>
            <a:ext cx="8784976" cy="25922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ovoce a zelenina by měly být součástí každého jídla</a:t>
            </a:r>
          </a:p>
          <a:p>
            <a:r>
              <a:rPr lang="cs-CZ" sz="2800" dirty="0" smtClean="0"/>
              <a:t>zelenina je také zdrojem vitamínů, minerálů a vlákniny</a:t>
            </a:r>
          </a:p>
          <a:p>
            <a:r>
              <a:rPr lang="cs-CZ" sz="2800" dirty="0" smtClean="0"/>
              <a:t>ovoce je zdrojem vitamínů, vody a přírodních cukrů</a:t>
            </a:r>
          </a:p>
          <a:p>
            <a:endParaRPr lang="cs-CZ" sz="2800" dirty="0"/>
          </a:p>
        </p:txBody>
      </p:sp>
      <p:pic>
        <p:nvPicPr>
          <p:cNvPr id="6147" name="Picture 3" descr="C:\Users\Petra\AppData\Local\Microsoft\Windows\Temporary Internet Files\Content.IE5\SAAK43WL\MP90040240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083"/>
          <a:stretch/>
        </p:blipFill>
        <p:spPr bwMode="auto">
          <a:xfrm>
            <a:off x="179512" y="1243552"/>
            <a:ext cx="1357541" cy="125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etra\AppData\Local\Microsoft\Windows\Temporary Internet Files\Content.IE5\EK3AR5NV\MP900423110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458"/>
          <a:stretch/>
        </p:blipFill>
        <p:spPr bwMode="auto">
          <a:xfrm>
            <a:off x="1688073" y="1243552"/>
            <a:ext cx="1335455" cy="1261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Petra\AppData\Local\Microsoft\Windows\Temporary Internet Files\Content.IE5\0Q6D10D4\MP900430479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46" t="41010" r="35455" b="21842"/>
          <a:stretch/>
        </p:blipFill>
        <p:spPr bwMode="auto">
          <a:xfrm>
            <a:off x="3131840" y="1243552"/>
            <a:ext cx="1497411" cy="1261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Petra\AppData\Local\Microsoft\Windows\Temporary Internet Files\Content.IE5\SAAK43WL\MP900422826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284"/>
          <a:stretch/>
        </p:blipFill>
        <p:spPr bwMode="auto">
          <a:xfrm>
            <a:off x="179512" y="2697463"/>
            <a:ext cx="1357541" cy="103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Petra\AppData\Local\Microsoft\Windows\Temporary Internet Files\Content.IE5\EK3AR5NV\MP90040953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074" y="2708919"/>
            <a:ext cx="1031373" cy="103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Petra\AppData\Local\Microsoft\Windows\Temporary Internet Files\Content.IE5\TOOB7POY\MP900422959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49" t="13535" b="40606"/>
          <a:stretch/>
        </p:blipFill>
        <p:spPr bwMode="auto">
          <a:xfrm>
            <a:off x="4716524" y="1256918"/>
            <a:ext cx="1322525" cy="1234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Petra\AppData\Local\Microsoft\Windows\Temporary Internet Files\Content.IE5\EK3AR5NV\MP900289937[1]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639" t="36622" b="22438"/>
          <a:stretch/>
        </p:blipFill>
        <p:spPr bwMode="auto">
          <a:xfrm rot="5400000">
            <a:off x="6167769" y="1228976"/>
            <a:ext cx="1232008" cy="129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Petra\AppData\Local\Microsoft\Windows\Temporary Internet Files\Content.IE5\SAAK43WL\MP90017845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286" y="2708919"/>
            <a:ext cx="1543202" cy="103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Petra\AppData\Local\Microsoft\Windows\Temporary Internet Files\Content.IE5\SAAK43WL\MP90017794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621" y="2711501"/>
            <a:ext cx="1581428" cy="105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Petra\AppData\Local\Microsoft\Windows\Temporary Internet Files\Content.IE5\TOOB7POY\MP900400567[1]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23" t="11289" b="34737"/>
          <a:stretch/>
        </p:blipFill>
        <p:spPr bwMode="auto">
          <a:xfrm>
            <a:off x="6178160" y="2708920"/>
            <a:ext cx="1252175" cy="1043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3" name="Picture 19" descr="C:\Users\Petra\AppData\Local\Microsoft\Windows\Temporary Internet Files\Content.IE5\EK3AR5NV\MP900144417[1]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894"/>
          <a:stretch/>
        </p:blipFill>
        <p:spPr bwMode="auto">
          <a:xfrm>
            <a:off x="7520798" y="2718128"/>
            <a:ext cx="1304257" cy="1041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6" name="Picture 22" descr="C:\Users\Petra\AppData\Local\Microsoft\Windows\Temporary Internet Files\Content.IE5\TOOB7POY\MP900227650[1].jpg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65" t="41059" r="6087"/>
          <a:stretch/>
        </p:blipFill>
        <p:spPr bwMode="auto">
          <a:xfrm>
            <a:off x="7511119" y="1279674"/>
            <a:ext cx="1313936" cy="1207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728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6976" y="260648"/>
            <a:ext cx="7772400" cy="940966"/>
          </a:xfrm>
        </p:spPr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Vláknina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75540" y="1196751"/>
            <a:ext cx="8496944" cy="376053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 nestravitelná část potravy, která napomáhá pohybu potravy trávicí soustavou</a:t>
            </a:r>
          </a:p>
          <a:p>
            <a:r>
              <a:rPr lang="cs-CZ" sz="2800" u="sng" dirty="0" smtClean="0"/>
              <a:t>je obsažena v</a:t>
            </a:r>
            <a:r>
              <a:rPr lang="cs-CZ" sz="2800" dirty="0" smtClean="0"/>
              <a:t>:</a:t>
            </a:r>
          </a:p>
          <a:p>
            <a:pPr lvl="1"/>
            <a:r>
              <a:rPr lang="cs-CZ" sz="2600" dirty="0" smtClean="0"/>
              <a:t>luštěninách (hrách, sója, fazole)</a:t>
            </a:r>
          </a:p>
          <a:p>
            <a:pPr lvl="1"/>
            <a:r>
              <a:rPr lang="cs-CZ" sz="2600" dirty="0" smtClean="0"/>
              <a:t>některých obilninách (žito, ječmen, ovsu)</a:t>
            </a:r>
          </a:p>
          <a:p>
            <a:pPr lvl="1"/>
            <a:r>
              <a:rPr lang="cs-CZ" sz="2600" dirty="0" smtClean="0"/>
              <a:t>některém ovoci (jablkách, banánech)</a:t>
            </a:r>
          </a:p>
          <a:p>
            <a:pPr lvl="1"/>
            <a:r>
              <a:rPr lang="cs-CZ" sz="2600" dirty="0" smtClean="0"/>
              <a:t>některé zelenině (mrkev, brokolice, bramborách)</a:t>
            </a:r>
          </a:p>
          <a:p>
            <a:pPr lvl="1"/>
            <a:r>
              <a:rPr lang="cs-CZ" sz="2600" dirty="0" smtClean="0"/>
              <a:t>semenech a ořechách</a:t>
            </a:r>
          </a:p>
          <a:p>
            <a:pPr lvl="1"/>
            <a:endParaRPr lang="cs-CZ" sz="2800" dirty="0"/>
          </a:p>
        </p:txBody>
      </p:sp>
      <p:pic>
        <p:nvPicPr>
          <p:cNvPr id="1026" name="Picture 2" descr="C:\Users\Petra\AppData\Local\Microsoft\Windows\Temporary Internet Files\Content.IE5\SAAK43WL\MP9004006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653136"/>
            <a:ext cx="1608196" cy="201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AppData\Local\Microsoft\Windows\Temporary Internet Files\Content.IE5\SAAK43WL\MP9004277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653137"/>
            <a:ext cx="1341145" cy="201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\AppData\Local\Microsoft\Windows\Temporary Internet Files\Content.IE5\TOOB7POY\MP90028943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653138"/>
            <a:ext cx="1357246" cy="2010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a\AppData\Local\Microsoft\Windows\Temporary Internet Files\Content.IE5\EK3AR5NV\MP90031373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957283"/>
            <a:ext cx="2592288" cy="1706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tra\AppData\Local\Microsoft\Windows\Temporary Internet Files\Content.IE5\EK3AR5NV\MP9004005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4957283"/>
            <a:ext cx="1364938" cy="1706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912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1"/>
            <a:ext cx="4464496" cy="982778"/>
          </a:xfrm>
        </p:spPr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Bílkoviny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5380539" cy="266429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neboli proteiny</a:t>
            </a:r>
          </a:p>
          <a:p>
            <a:r>
              <a:rPr lang="cs-CZ" sz="2800" dirty="0" smtClean="0"/>
              <a:t>jsou ve všech živých organizmech</a:t>
            </a:r>
          </a:p>
          <a:p>
            <a:r>
              <a:rPr lang="cs-CZ" sz="2800" dirty="0" smtClean="0"/>
              <a:t>neukládají se do zásob, ale získáváme z nich energii</a:t>
            </a:r>
          </a:p>
          <a:p>
            <a:endParaRPr lang="cs-CZ" sz="2800" dirty="0"/>
          </a:p>
        </p:txBody>
      </p:sp>
      <p:pic>
        <p:nvPicPr>
          <p:cNvPr id="2051" name="Picture 3" descr="C:\Users\Petra\AppData\Local\Microsoft\Windows\Temporary Internet Files\Content.IE5\0Q6D10D4\MP9004265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376789"/>
            <a:ext cx="3004275" cy="1955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etra\AppData\Local\Microsoft\Windows\Temporary Internet Files\Content.IE5\SAAK43WL\MP90028974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8641"/>
            <a:ext cx="2904285" cy="1960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etra\AppData\Local\Microsoft\Windows\Temporary Internet Files\Content.IE5\TOOB7POY\MP90017795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86714"/>
            <a:ext cx="2904284" cy="193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etra\AppData\Local\Microsoft\Windows\Temporary Internet Files\Content.IE5\SAAK43WL\MP90017794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65104"/>
            <a:ext cx="2904284" cy="1936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etra\AppData\Local\Microsoft\Windows\Temporary Internet Files\Content.IE5\TOOB7POY\MP900387642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54" t="13095" r="13636" b="4599"/>
          <a:stretch/>
        </p:blipFill>
        <p:spPr bwMode="auto">
          <a:xfrm>
            <a:off x="539552" y="4395726"/>
            <a:ext cx="2173528" cy="1936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1553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Tuky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628800"/>
            <a:ext cx="6192688" cy="511256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podílejí se na stavbě lidského těla</a:t>
            </a:r>
          </a:p>
          <a:p>
            <a:r>
              <a:rPr lang="cs-CZ" sz="2800" dirty="0" smtClean="0"/>
              <a:t>mohou být rostlinného (získané z rostlin) nebo živočišného původu (pochází z těla živočichů)</a:t>
            </a:r>
          </a:p>
          <a:p>
            <a:r>
              <a:rPr lang="cs-CZ" sz="2800" dirty="0" smtClean="0"/>
              <a:t>v našem jídelníčku nesmějí chybět, ale v malém množství</a:t>
            </a:r>
          </a:p>
          <a:p>
            <a:r>
              <a:rPr lang="cs-CZ" sz="2800" dirty="0" smtClean="0"/>
              <a:t>ukládají se v tukových tkáních</a:t>
            </a:r>
          </a:p>
          <a:p>
            <a:r>
              <a:rPr lang="cs-CZ" sz="2800" dirty="0" smtClean="0"/>
              <a:t>odbourávání tuků je dlouhodobý proces</a:t>
            </a:r>
            <a:endParaRPr lang="cs-CZ" sz="2800" dirty="0"/>
          </a:p>
        </p:txBody>
      </p:sp>
      <p:pic>
        <p:nvPicPr>
          <p:cNvPr id="10242" name="Picture 2" descr="C:\Users\Petra\AppData\Local\Microsoft\Windows\Temporary Internet Files\Content.IE5\SAAK43WL\MP9004280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426468"/>
            <a:ext cx="1880597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Petra\AppData\Local\Microsoft\Windows\Temporary Internet Files\Content.IE5\SAAK43WL\MC900441824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026602" y="4581128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992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C00000"/>
                </a:solidFill>
              </a:rPr>
              <a:t>Vitamíny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95936" y="1340768"/>
            <a:ext cx="4896544" cy="4896544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vitamín C</a:t>
            </a:r>
            <a:r>
              <a:rPr lang="cs-CZ" sz="2800" dirty="0" smtClean="0"/>
              <a:t> - je nezbytný k životu a udržení tělesného zdraví, je obsažen v šípku, citrusech, bramborách, rajčatech, černém rybízu, jahodách, květáku,…</a:t>
            </a:r>
          </a:p>
          <a:p>
            <a:r>
              <a:rPr lang="cs-CZ" sz="2800" u="sng" dirty="0" smtClean="0"/>
              <a:t>vitamín B</a:t>
            </a:r>
            <a:r>
              <a:rPr lang="cs-CZ" sz="2800" dirty="0" smtClean="0"/>
              <a:t> - je nezbytný pro správné fungování metabolismu, najdeme ho v kvasnicích, mase, sýrech, luštěninách a ořeších</a:t>
            </a:r>
          </a:p>
        </p:txBody>
      </p:sp>
      <p:pic>
        <p:nvPicPr>
          <p:cNvPr id="7170" name="Picture 2" descr="C:\Users\Petra\AppData\Local\Microsoft\Windows\Temporary Internet Files\Content.IE5\SAAK43WL\MP90043284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32" b="39718"/>
          <a:stretch/>
        </p:blipFill>
        <p:spPr bwMode="auto">
          <a:xfrm>
            <a:off x="147758" y="1844824"/>
            <a:ext cx="246779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etra\AppData\Local\Microsoft\Windows\Temporary Internet Files\Content.IE5\EK3AR5NV\MP9001779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461662" y="2149104"/>
            <a:ext cx="1881514" cy="125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etra\AppData\Local\Microsoft\Windows\Temporary Internet Files\Content.IE5\0Q6D10D4\MP9004329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039" y="4509120"/>
            <a:ext cx="1272552" cy="1906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Petra\AppData\Local\Microsoft\Windows\Temporary Internet Files\Content.IE5\SAAK43WL\MP900313734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79"/>
          <a:stretch/>
        </p:blipFill>
        <p:spPr bwMode="auto">
          <a:xfrm>
            <a:off x="147758" y="4536156"/>
            <a:ext cx="2467794" cy="1852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3101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63708" y="324419"/>
            <a:ext cx="5184576" cy="6076056"/>
          </a:xfrm>
        </p:spPr>
        <p:txBody>
          <a:bodyPr>
            <a:normAutofit/>
          </a:bodyPr>
          <a:lstStyle/>
          <a:p>
            <a:r>
              <a:rPr lang="cs-CZ" sz="2800" dirty="0"/>
              <a:t>vitamín A - potřebujeme ho za nízkého osvětlení, nedostatek vede k šerosleposti, je obsažen v rybím tuku, játrech, mrkvi, špenátu, melounu, meruňkách,…</a:t>
            </a:r>
          </a:p>
          <a:p>
            <a:r>
              <a:rPr lang="cs-CZ" sz="2800" dirty="0"/>
              <a:t>vitamín D - projevuje se změknutím kostí a kazivostí zubů, je v rybím tuku, játrech, žloutcích a </a:t>
            </a:r>
            <a:r>
              <a:rPr lang="cs-CZ" sz="2800" dirty="0" smtClean="0"/>
              <a:t>mléce</a:t>
            </a:r>
          </a:p>
          <a:p>
            <a:r>
              <a:rPr lang="cs-CZ" sz="2800" dirty="0" smtClean="0"/>
              <a:t>vitamín E je obsažen v oleji, másle, mléce, sóji, salátech   a mase savců</a:t>
            </a:r>
            <a:endParaRPr lang="cs-CZ" sz="2800" dirty="0"/>
          </a:p>
          <a:p>
            <a:endParaRPr lang="cs-CZ" dirty="0"/>
          </a:p>
        </p:txBody>
      </p:sp>
      <p:pic>
        <p:nvPicPr>
          <p:cNvPr id="8194" name="Picture 2" descr="C:\Users\Petra\AppData\Local\Microsoft\Windows\Temporary Internet Files\Content.IE5\EK3AR5NV\MP9004095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332656"/>
            <a:ext cx="1992624" cy="199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Petra\AppData\Local\Microsoft\Windows\Temporary Internet Files\Content.IE5\TOOB7POY\MP900387863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98" t="11174" r="16881" b="13068"/>
          <a:stretch/>
        </p:blipFill>
        <p:spPr bwMode="auto">
          <a:xfrm>
            <a:off x="7536419" y="332656"/>
            <a:ext cx="1328773" cy="199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Petra\AppData\Local\Microsoft\Windows\Temporary Internet Files\Content.IE5\EK3AR5NV\MP90042440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87" t="16971" r="19287" b="22222"/>
          <a:stretch/>
        </p:blipFill>
        <p:spPr bwMode="auto">
          <a:xfrm>
            <a:off x="5427176" y="2996952"/>
            <a:ext cx="1159804" cy="156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Petra\AppData\Local\Microsoft\Windows\Temporary Internet Files\Content.IE5\TOOB7POY\MP900399572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04" r="35618" b="12616"/>
          <a:stretch/>
        </p:blipFill>
        <p:spPr bwMode="auto">
          <a:xfrm>
            <a:off x="6909428" y="3009795"/>
            <a:ext cx="1038581" cy="155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Petra\AppData\Local\Microsoft\Windows\Temporary Internet Files\Content.IE5\SAAK43WL\MP900432745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96"/>
          <a:stretch/>
        </p:blipFill>
        <p:spPr bwMode="auto">
          <a:xfrm>
            <a:off x="5427176" y="4941168"/>
            <a:ext cx="1393712" cy="158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Petra\AppData\Local\Microsoft\Windows\Temporary Internet Files\Content.IE5\SAAK43WL\MP900448509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94" r="18484"/>
          <a:stretch/>
        </p:blipFill>
        <p:spPr bwMode="auto">
          <a:xfrm>
            <a:off x="6985961" y="4941168"/>
            <a:ext cx="1924095" cy="1585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6518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C00000"/>
                </a:solidFill>
              </a:rPr>
              <a:t>M</a:t>
            </a:r>
            <a:r>
              <a:rPr lang="cs-CZ" b="1" u="sng" dirty="0" smtClean="0">
                <a:solidFill>
                  <a:srgbClr val="C00000"/>
                </a:solidFill>
              </a:rPr>
              <a:t>inerální látky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628800"/>
            <a:ext cx="4896544" cy="4968552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nebo minerální soli</a:t>
            </a:r>
          </a:p>
          <a:p>
            <a:r>
              <a:rPr lang="cs-CZ" sz="2800" dirty="0" smtClean="0"/>
              <a:t>jsou důležitou složkou lidské výživy</a:t>
            </a:r>
          </a:p>
          <a:p>
            <a:r>
              <a:rPr lang="cs-CZ" sz="2800" dirty="0" smtClean="0"/>
              <a:t>jsou základní součástí kostí a zubů, napomáhá správné funkci srdce, svalů a nervové soustavy</a:t>
            </a:r>
          </a:p>
          <a:p>
            <a:r>
              <a:rPr lang="cs-CZ" sz="2800" dirty="0" smtClean="0"/>
              <a:t>hlavním zdrojem je mléko a mléčné výrobky, dále listová zelenina, ořechy a ovesné vločky</a:t>
            </a:r>
            <a:endParaRPr lang="cs-CZ" sz="2800" dirty="0"/>
          </a:p>
        </p:txBody>
      </p:sp>
      <p:pic>
        <p:nvPicPr>
          <p:cNvPr id="9218" name="Picture 2" descr="C:\Users\Petra\AppData\Local\Microsoft\Windows\Temporary Internet Files\Content.IE5\EK3AR5NV\MP9004243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628800"/>
            <a:ext cx="2492896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Petra\AppData\Local\Microsoft\Windows\Temporary Internet Files\Content.IE5\TOOB7POY\MP9004021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437111"/>
            <a:ext cx="2492896" cy="1661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5793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32431"/>
            <a:ext cx="7859216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C00000"/>
                </a:solidFill>
              </a:rPr>
              <a:t>Pojmenuj skupiny potravin a řekni, které živiny z nich čerpáme:</a:t>
            </a:r>
            <a:endParaRPr lang="cs-CZ" u="sng" dirty="0">
              <a:solidFill>
                <a:srgbClr val="C0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667" b="94167" l="6000" r="96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28816"/>
            <a:ext cx="5688631" cy="5688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2038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Je pravda, že…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844824"/>
            <a:ext cx="8496944" cy="46805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celozrnné pečivo je pro naše zažívání zdravější?</a:t>
            </a:r>
          </a:p>
          <a:p>
            <a:r>
              <a:rPr lang="cs-CZ" sz="2800" dirty="0" smtClean="0"/>
              <a:t>ano, vláknina napomáhá správnému trávení</a:t>
            </a:r>
          </a:p>
          <a:p>
            <a:r>
              <a:rPr lang="cs-CZ" sz="2800" dirty="0" smtClean="0"/>
              <a:t>k životu nepotřebujeme žádné tuky?</a:t>
            </a:r>
          </a:p>
          <a:p>
            <a:r>
              <a:rPr lang="cs-CZ" sz="2800" dirty="0" smtClean="0"/>
              <a:t>ne, tuky potřebujeme, ale ne ve větším množství</a:t>
            </a:r>
          </a:p>
          <a:p>
            <a:r>
              <a:rPr lang="cs-CZ" sz="2800" dirty="0" smtClean="0"/>
              <a:t>děti našeho věku by měly vypít za den alespoň 2 litry vody?</a:t>
            </a:r>
          </a:p>
          <a:p>
            <a:r>
              <a:rPr lang="cs-CZ" sz="2800" dirty="0" smtClean="0"/>
              <a:t>ano, nejlépe obyčejné vody nebo málo slazené</a:t>
            </a:r>
          </a:p>
          <a:p>
            <a:r>
              <a:rPr lang="cs-CZ" sz="2800" dirty="0" smtClean="0"/>
              <a:t>tři velké porce denně mi stačí?</a:t>
            </a:r>
          </a:p>
          <a:p>
            <a:r>
              <a:rPr lang="cs-CZ" sz="2800" dirty="0" smtClean="0"/>
              <a:t>ne, měli bychom jíst menší porce vícekrát denně</a:t>
            </a:r>
          </a:p>
          <a:p>
            <a:pPr marL="320040" lvl="1" indent="0">
              <a:buNone/>
            </a:pPr>
            <a:endParaRPr lang="cs-CZ" sz="2800" dirty="0"/>
          </a:p>
          <a:p>
            <a:pPr marL="320040" lvl="1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47519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C00000"/>
                </a:solidFill>
              </a:rPr>
              <a:t>O</a:t>
            </a:r>
            <a:r>
              <a:rPr lang="cs-CZ" b="1" u="sng" dirty="0" smtClean="0">
                <a:solidFill>
                  <a:srgbClr val="C00000"/>
                </a:solidFill>
              </a:rPr>
              <a:t>dkazy: 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556792"/>
            <a:ext cx="8064896" cy="2304256"/>
          </a:xfrm>
        </p:spPr>
        <p:txBody>
          <a:bodyPr/>
          <a:lstStyle/>
          <a:p>
            <a:r>
              <a:rPr lang="cs-CZ" sz="2000" dirty="0"/>
              <a:t>LORENZANA, David. </a:t>
            </a:r>
            <a:r>
              <a:rPr lang="cs-CZ" sz="2000" i="1" dirty="0"/>
              <a:t>wikipedie</a:t>
            </a:r>
            <a:r>
              <a:rPr lang="cs-CZ" sz="2000" dirty="0"/>
              <a:t> [online]. [cit. 25.11.2012]. Dostupný na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cs.wikipedia.org/wiki/Soubor:Rueda_de_los_alimentos.jpg</a:t>
            </a:r>
            <a:endParaRPr lang="cs-CZ" sz="2000" dirty="0" smtClean="0"/>
          </a:p>
          <a:p>
            <a:pPr lvl="0"/>
            <a:r>
              <a:rPr lang="pt-BR" sz="2000" dirty="0">
                <a:solidFill>
                  <a:prstClr val="black"/>
                </a:solidFill>
              </a:rPr>
              <a:t>ŠTIKOVÁ, V. Já a můj svět. Brno : Nová škola, 2008. ISBN 80-7289-097-2. s. </a:t>
            </a:r>
            <a:r>
              <a:rPr lang="cs-CZ" sz="2000" dirty="0" smtClean="0">
                <a:solidFill>
                  <a:prstClr val="black"/>
                </a:solidFill>
              </a:rPr>
              <a:t>67</a:t>
            </a:r>
            <a:endParaRPr lang="pt-BR" sz="2000" dirty="0">
              <a:solidFill>
                <a:prstClr val="black"/>
              </a:solidFill>
            </a:endParaRPr>
          </a:p>
          <a:p>
            <a:r>
              <a:rPr lang="cs-CZ" sz="2000" dirty="0" smtClean="0"/>
              <a:t>otevřená galerie Microsoft Office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875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258</TotalTime>
  <Words>758</Words>
  <Application>Microsoft Office PowerPoint</Application>
  <PresentationFormat>Předvádění na obrazovce (4:3)</PresentationFormat>
  <Paragraphs>87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Jmění</vt:lpstr>
      <vt:lpstr>Prezentace aplikace PowerPoint</vt:lpstr>
      <vt:lpstr>Naše zdraví</vt:lpstr>
      <vt:lpstr>Kdy jsme zdraví?</vt:lpstr>
      <vt:lpstr>Jak můžeme nemocem předcházet?</vt:lpstr>
      <vt:lpstr>Prezentace aplikace PowerPoint</vt:lpstr>
      <vt:lpstr>Zdravá výživa</vt:lpstr>
      <vt:lpstr>Naše strava</vt:lpstr>
      <vt:lpstr>Přírodní cukry</vt:lpstr>
      <vt:lpstr>Vláknina</vt:lpstr>
      <vt:lpstr>Bílkoviny</vt:lpstr>
      <vt:lpstr>Tuky</vt:lpstr>
      <vt:lpstr>Vitamíny</vt:lpstr>
      <vt:lpstr>Prezentace aplikace PowerPoint</vt:lpstr>
      <vt:lpstr>Minerální látky</vt:lpstr>
      <vt:lpstr>Pojmenuj skupiny potravin a řekni, které živiny z nich čerpáme:</vt:lpstr>
      <vt:lpstr>Je pravda, že…</vt:lpstr>
      <vt:lpstr>Odkazy: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34</cp:revision>
  <dcterms:created xsi:type="dcterms:W3CDTF">2012-11-25T09:07:25Z</dcterms:created>
  <dcterms:modified xsi:type="dcterms:W3CDTF">2013-01-02T20:59:10Z</dcterms:modified>
</cp:coreProperties>
</file>