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 bwMode="auto"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05200" y="1498602"/>
            <a:ext cx="5257800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05200" y="4927600"/>
            <a:ext cx="5257800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Klepnutím lze upravit styl předlohy podnadpisů.</a:t>
            </a:r>
            <a:endParaRPr lang="cs-CZ" noProof="0" dirty="0"/>
          </a:p>
        </p:txBody>
      </p:sp>
    </p:spTree>
    <p:extLst>
      <p:ext uri="{BB962C8B-B14F-4D97-AF65-F5344CB8AC3E}">
        <p14:creationId xmlns:p14="http://schemas.microsoft.com/office/powerpoint/2010/main" xmlns="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3524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 bwMode="auto"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445000"/>
            <a:ext cx="5257800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3124201"/>
            <a:ext cx="5257800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701800"/>
            <a:ext cx="3733800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24400" y="1701800"/>
            <a:ext cx="3733800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339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41249" y="1608836"/>
            <a:ext cx="3730752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8200" y="2209800"/>
            <a:ext cx="3733800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27448" y="1608836"/>
            <a:ext cx="3730752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24400" y="2209800"/>
            <a:ext cx="3733800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283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763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8731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971800" y="0"/>
            <a:ext cx="59436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1" y="1701800"/>
            <a:ext cx="2514600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52800" y="482600"/>
            <a:ext cx="5105400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28601" y="4648200"/>
            <a:ext cx="2514600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8072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562100" y="0"/>
            <a:ext cx="60198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4800600"/>
            <a:ext cx="5486400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279402"/>
            <a:ext cx="5486400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5562600"/>
            <a:ext cx="5486400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1337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04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274639"/>
            <a:ext cx="1066800" cy="5897561"/>
          </a:xfrm>
        </p:spPr>
        <p:txBody>
          <a:bodyPr vert="eaVert"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274639"/>
            <a:ext cx="6400800" cy="5897561"/>
          </a:xfrm>
        </p:spPr>
        <p:txBody>
          <a:bodyPr vert="eaVert"/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715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28600" y="0"/>
            <a:ext cx="868680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lang="cs-CZ" noProof="0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76200"/>
            <a:ext cx="7620000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cs-CZ" noProof="0" dirty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701800"/>
            <a:ext cx="7620000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400802"/>
            <a:ext cx="2057400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3F167585-F56E-4F7B-BA5B-82AF50B53E3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2931645" y="6400802"/>
            <a:ext cx="4663440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27346" y="6400802"/>
            <a:ext cx="830855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5011909C-AF67-4F22-84C9-183AC3F8CB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2050" name="Objekt 13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Document" r:id="rId3" imgW="11745697" imgH="9263056" progId="Word.Document.8">
              <p:embed/>
            </p:oleObj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Kontrola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Funkce managementu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- pojem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proces, který:</a:t>
            </a:r>
            <a:br>
              <a:rPr lang="cs-CZ" dirty="0" smtClean="0"/>
            </a:br>
            <a:r>
              <a:rPr lang="cs-CZ" i="1" dirty="0" smtClean="0"/>
              <a:t>a) zjišťuje skutečný stav plnění úkolů </a:t>
            </a:r>
            <a:br>
              <a:rPr lang="cs-CZ" i="1" dirty="0" smtClean="0"/>
            </a:br>
            <a:r>
              <a:rPr lang="cs-CZ" i="1" dirty="0" smtClean="0"/>
              <a:t>b) porovnává ho se stavem plánovaným</a:t>
            </a:r>
            <a:r>
              <a:rPr lang="cs-CZ" dirty="0" smtClean="0"/>
              <a:t> (se stavem žádoucím – splnění příkazů, dodržování pracovní doby, dodržování norem) </a:t>
            </a:r>
            <a:br>
              <a:rPr lang="cs-CZ" dirty="0" smtClean="0"/>
            </a:br>
            <a:r>
              <a:rPr lang="cs-CZ" i="1" dirty="0" smtClean="0"/>
              <a:t>c) zjišťuje příčiny odchylek od žádoucího stavu</a:t>
            </a:r>
            <a:r>
              <a:rPr lang="cs-CZ" dirty="0" smtClean="0"/>
              <a:t> (plánovaného) </a:t>
            </a:r>
            <a:br>
              <a:rPr lang="cs-CZ" dirty="0" smtClean="0"/>
            </a:br>
            <a:r>
              <a:rPr lang="cs-CZ" i="1" dirty="0" smtClean="0"/>
              <a:t>d) přijímá příslušné opatření k odstranění odchylek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kontroly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1) podle rozsahu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i="1" dirty="0" smtClean="0"/>
              <a:t>a) </a:t>
            </a:r>
            <a:r>
              <a:rPr lang="cs-CZ" b="1" i="1" dirty="0" smtClean="0"/>
              <a:t>úplná</a:t>
            </a:r>
            <a:r>
              <a:rPr lang="cs-CZ" dirty="0" smtClean="0"/>
              <a:t> – kontrolují se všechny jevy </a:t>
            </a:r>
            <a:br>
              <a:rPr lang="cs-CZ" dirty="0" smtClean="0"/>
            </a:br>
            <a:r>
              <a:rPr lang="cs-CZ" i="1" dirty="0" smtClean="0"/>
              <a:t>b)</a:t>
            </a:r>
            <a:r>
              <a:rPr lang="cs-CZ" b="1" i="1" dirty="0" smtClean="0"/>
              <a:t> částečná</a:t>
            </a:r>
            <a:r>
              <a:rPr lang="cs-CZ" dirty="0" smtClean="0"/>
              <a:t> – výběrová – kontrolují se vybrané jevy můžeme je vybírat:</a:t>
            </a:r>
            <a:br>
              <a:rPr lang="cs-CZ" dirty="0" smtClean="0"/>
            </a:br>
            <a:r>
              <a:rPr lang="cs-CZ" dirty="0" smtClean="0"/>
              <a:t>- nahodile: výběr kontrolovaných jevů je namátkový </a:t>
            </a:r>
            <a:br>
              <a:rPr lang="cs-CZ" dirty="0" smtClean="0"/>
            </a:br>
            <a:r>
              <a:rPr lang="cs-CZ" dirty="0" smtClean="0"/>
              <a:t>- podle pevně (předem) stanoveného kritéria každou věc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kontroly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2) z hlediska času 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i="1" dirty="0" smtClean="0"/>
              <a:t>a)</a:t>
            </a:r>
            <a:r>
              <a:rPr lang="cs-CZ" b="1" i="1" dirty="0" smtClean="0"/>
              <a:t> preventivní </a:t>
            </a:r>
            <a:r>
              <a:rPr lang="cs-CZ" dirty="0" smtClean="0"/>
              <a:t>– provádí se ve fázi přípravy rozhodnutí </a:t>
            </a:r>
            <a:br>
              <a:rPr lang="cs-CZ" dirty="0" smtClean="0"/>
            </a:br>
            <a:r>
              <a:rPr lang="cs-CZ" i="1" dirty="0" smtClean="0"/>
              <a:t>b)</a:t>
            </a:r>
            <a:r>
              <a:rPr lang="cs-CZ" b="1" i="1" dirty="0" smtClean="0"/>
              <a:t> průběžná </a:t>
            </a:r>
            <a:r>
              <a:rPr lang="cs-CZ" dirty="0" smtClean="0"/>
              <a:t>– provádí se během plnění rozhodnutí </a:t>
            </a:r>
            <a:br>
              <a:rPr lang="cs-CZ" dirty="0" smtClean="0"/>
            </a:br>
            <a:r>
              <a:rPr lang="cs-CZ" i="1" dirty="0" smtClean="0"/>
              <a:t>c) </a:t>
            </a:r>
            <a:r>
              <a:rPr lang="cs-CZ" b="1" i="1" dirty="0" smtClean="0"/>
              <a:t>následná</a:t>
            </a:r>
            <a:r>
              <a:rPr lang="cs-CZ" dirty="0" smtClean="0"/>
              <a:t> – po splnění rozhodnutí (plánu) </a:t>
            </a:r>
            <a:br>
              <a:rPr lang="cs-CZ" dirty="0" smtClean="0"/>
            </a:br>
            <a:r>
              <a:rPr lang="cs-CZ" dirty="0" smtClean="0"/>
              <a:t>preventivní a průběžná je účinnější, protože můžeme přispět k odstranění vznikajících odchylek </a:t>
            </a:r>
            <a:br>
              <a:rPr lang="cs-CZ" dirty="0" smtClean="0"/>
            </a:br>
            <a:r>
              <a:rPr lang="cs-CZ" dirty="0" smtClean="0"/>
              <a:t>následná – můžeme se poučit do budoucna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kontroly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 smtClean="0"/>
              <a:t>3</a:t>
            </a:r>
            <a:r>
              <a:rPr lang="cs-CZ" b="1" u="sng" dirty="0" smtClean="0"/>
              <a:t>.) podle místa, kde se provádí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a)</a:t>
            </a:r>
            <a:r>
              <a:rPr lang="cs-CZ" b="1" i="1" dirty="0" smtClean="0"/>
              <a:t> přímá</a:t>
            </a:r>
            <a:r>
              <a:rPr lang="cs-CZ" dirty="0" smtClean="0"/>
              <a:t> – kontrola na místě, kde se jev objevuje  (pochůzky na pracovišti, fyzická inventura)</a:t>
            </a:r>
          </a:p>
          <a:p>
            <a:pPr>
              <a:buFont typeface="Wingdings" pitchFamily="2" charset="2"/>
              <a:buNone/>
            </a:pPr>
            <a:r>
              <a:rPr lang="cs-CZ" i="1" dirty="0" smtClean="0"/>
              <a:t>    b)</a:t>
            </a:r>
            <a:r>
              <a:rPr lang="cs-CZ" b="1" i="1" dirty="0" smtClean="0"/>
              <a:t> nepřímá </a:t>
            </a:r>
            <a:r>
              <a:rPr lang="cs-CZ" dirty="0" smtClean="0"/>
              <a:t>– kontrola dokladů zpráv </a:t>
            </a:r>
            <a:r>
              <a:rPr lang="cs-CZ" dirty="0" smtClean="0"/>
              <a:t>                             a </a:t>
            </a:r>
            <a:r>
              <a:rPr lang="cs-CZ" dirty="0" smtClean="0"/>
              <a:t>počítačových sestav, kde jsou zaznamenány kontrolované jevy 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Audit – provádí auditor (kontrolor)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nestranné prověřování jevů </a:t>
            </a:r>
            <a:br>
              <a:rPr lang="cs-CZ" dirty="0" smtClean="0"/>
            </a:br>
            <a:r>
              <a:rPr lang="cs-CZ" i="1" dirty="0" smtClean="0"/>
              <a:t>a) vnitřní</a:t>
            </a:r>
            <a:r>
              <a:rPr lang="cs-CZ" dirty="0" smtClean="0"/>
              <a:t> – prověřuje se především, zda jsou dodržovány stanovené postupy a podnikové směrnice </a:t>
            </a:r>
            <a:br>
              <a:rPr lang="cs-CZ" dirty="0" smtClean="0"/>
            </a:br>
            <a:r>
              <a:rPr lang="cs-CZ" dirty="0" smtClean="0"/>
              <a:t>- cíl: dodržování disciplíny a stanoveni předpisů = auditor zaměstnanec podniku </a:t>
            </a:r>
            <a:br>
              <a:rPr lang="cs-CZ" dirty="0" smtClean="0"/>
            </a:br>
            <a:r>
              <a:rPr lang="cs-CZ" i="1" dirty="0" smtClean="0"/>
              <a:t>b) vnější</a:t>
            </a:r>
            <a:r>
              <a:rPr lang="cs-CZ" dirty="0" smtClean="0"/>
              <a:t> – kontrolované jevy jsou ověřovány nezávislou osobou, která není </a:t>
            </a:r>
            <a:r>
              <a:rPr lang="cs-CZ" dirty="0" smtClean="0"/>
              <a:t>zaměstnancem                           podniku </a:t>
            </a:r>
            <a:r>
              <a:rPr lang="cs-CZ" dirty="0" smtClean="0"/>
              <a:t>= auditor závěry auditu podává písemně v auditorské zprávě.</a:t>
            </a:r>
            <a:br>
              <a:rPr lang="cs-CZ" dirty="0" smtClean="0"/>
            </a:br>
            <a:r>
              <a:rPr lang="cs-CZ" dirty="0" smtClean="0"/>
              <a:t>- vedoucí vypracuje nápravná opatření </a:t>
            </a:r>
            <a:r>
              <a:rPr lang="cs-CZ" dirty="0" smtClean="0"/>
              <a:t>                     a </a:t>
            </a:r>
            <a:r>
              <a:rPr lang="cs-CZ" dirty="0" smtClean="0"/>
              <a:t>informuje svého nadřízeného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kontroly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Ekonomický – </a:t>
            </a:r>
            <a:r>
              <a:rPr lang="cs-CZ" dirty="0" smtClean="0"/>
              <a:t>úspora nákladů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Psychologický – </a:t>
            </a:r>
            <a:r>
              <a:rPr lang="cs-CZ" dirty="0" smtClean="0"/>
              <a:t>kdo je </a:t>
            </a:r>
            <a:r>
              <a:rPr lang="cs-CZ" dirty="0" smtClean="0"/>
              <a:t>kontrolován, </a:t>
            </a:r>
            <a:r>
              <a:rPr lang="cs-CZ" dirty="0" smtClean="0"/>
              <a:t>snaží se lépe pracovat</a:t>
            </a:r>
            <a:endParaRPr lang="cs-CZ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Jena Švarcová, Eva </a:t>
            </a:r>
            <a:r>
              <a:rPr lang="cs-CZ" dirty="0" err="1" smtClean="0"/>
              <a:t>Hýblová</a:t>
            </a:r>
            <a:r>
              <a:rPr lang="cs-CZ" dirty="0" smtClean="0"/>
              <a:t>, Zlín, CEED 2005, ISBN 80-903433-1-7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Klínský</a:t>
            </a:r>
            <a:r>
              <a:rPr lang="cs-CZ" dirty="0" smtClean="0"/>
              <a:t>, Otto M</a:t>
            </a:r>
            <a:r>
              <a:rPr lang="hu-HU" dirty="0" smtClean="0"/>
              <a:t>űnch, Ekonomika 4 pro obchodní akademie a ostatní střední školy, Fortuna, Praha 2007, ISBN 978-80-7373-003-1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3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Books_16x9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5000"/>
          </a:lnSpc>
          <a:defRPr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Motiv3</Template>
  <TotalTime>24</TotalTime>
  <Words>101</Words>
  <Application>Microsoft Office PowerPoint</Application>
  <PresentationFormat>Předvádění na obrazovce (4:3)</PresentationFormat>
  <Paragraphs>22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Motiv3</vt:lpstr>
      <vt:lpstr>Document</vt:lpstr>
      <vt:lpstr>Snímek 1</vt:lpstr>
      <vt:lpstr>Kontrola </vt:lpstr>
      <vt:lpstr>Kontrola - pojem</vt:lpstr>
      <vt:lpstr>Členění kontroly</vt:lpstr>
      <vt:lpstr>Členění kontroly I.</vt:lpstr>
      <vt:lpstr>Členění kontroly II.</vt:lpstr>
      <vt:lpstr>Audit – provádí auditor (kontrolor)</vt:lpstr>
      <vt:lpstr>Význam kontroly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Kontrola</dc:title>
  <dc:creator>Leska</dc:creator>
  <cp:lastModifiedBy>Dum</cp:lastModifiedBy>
  <cp:revision>4</cp:revision>
  <dcterms:created xsi:type="dcterms:W3CDTF">2013-02-10T16:21:47Z</dcterms:created>
  <dcterms:modified xsi:type="dcterms:W3CDTF">2013-02-10T16:52:01Z</dcterms:modified>
</cp:coreProperties>
</file>