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1" r:id="rId5"/>
    <p:sldId id="262" r:id="rId6"/>
    <p:sldId id="266" r:id="rId7"/>
    <p:sldId id="268" r:id="rId8"/>
    <p:sldId id="260" r:id="rId9"/>
    <p:sldId id="263" r:id="rId10"/>
    <p:sldId id="265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9F31"/>
    <a:srgbClr val="A5D9B3"/>
    <a:srgbClr val="009607"/>
    <a:srgbClr val="FEFD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Petra Chválová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2B33D66-C59B-4357-86FB-5666B5717235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</a:t>
          </a:r>
          <a:r>
            <a:rPr lang="cs-CZ" sz="1400" dirty="0" smtClean="0">
              <a:latin typeface="Times New Roman" pitchFamily="18" charset="0"/>
              <a:cs typeface="Times New Roman" pitchFamily="18" charset="0"/>
            </a:rPr>
            <a:t>I/2 Inovace a zkvalitnění výuky směřující k rozvoji čtenářské a informační gramotnosti</a:t>
          </a:r>
          <a:endParaRPr lang="cs-CZ" sz="1400" dirty="0">
            <a:latin typeface="Times New Roman" pitchFamily="18" charset="0"/>
            <a:cs typeface="Times New Roman" pitchFamily="18" charset="0"/>
          </a:endParaRPr>
        </a:p>
      </dgm:t>
    </dgm:pt>
    <dgm:pt modelId="{B2B92907-D8E3-4018-B0A1-B22E3E97F92A}" type="parTrans" cxnId="{88EC9A01-63D8-4E31-A900-E652A676BE04}">
      <dgm:prSet/>
      <dgm:spPr/>
      <dgm:t>
        <a:bodyPr/>
        <a:lstStyle/>
        <a:p>
          <a:endParaRPr lang="cs-CZ"/>
        </a:p>
      </dgm:t>
    </dgm:pt>
    <dgm:pt modelId="{803FB3B2-6894-45E1-8693-F8ABD3CF8252}" type="sibTrans" cxnId="{88EC9A01-63D8-4E31-A900-E652A676BE04}">
      <dgm:prSet/>
      <dgm:spPr/>
      <dgm:t>
        <a:bodyPr/>
        <a:lstStyle/>
        <a:p>
          <a:endParaRPr lang="cs-CZ"/>
        </a:p>
      </dgm:t>
    </dgm:pt>
    <dgm:pt modelId="{76DC6A11-8AC8-4DB7-A29E-42D5B50B4D1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7BCC5488-1876-47D1-8547-6ABA719EFB58}" type="parTrans" cxnId="{9207FBB4-2ABC-46DC-A9D6-CBE74910F0FC}">
      <dgm:prSet/>
      <dgm:spPr/>
      <dgm:t>
        <a:bodyPr/>
        <a:lstStyle/>
        <a:p>
          <a:endParaRPr lang="cs-CZ"/>
        </a:p>
      </dgm:t>
    </dgm:pt>
    <dgm:pt modelId="{D534F222-D739-4377-AA7C-C2912D08E349}" type="sibTrans" cxnId="{9207FBB4-2ABC-46DC-A9D6-CBE74910F0FC}">
      <dgm:prSet/>
      <dgm:spPr/>
      <dgm:t>
        <a:bodyPr/>
        <a:lstStyle/>
        <a:p>
          <a:endParaRPr lang="cs-CZ"/>
        </a:p>
      </dgm:t>
    </dgm:pt>
    <dgm:pt modelId="{E2436206-2898-4DB5-8D8A-B9F47B4645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</a:t>
          </a:r>
          <a:r>
            <a:rPr lang="cs-CZ" sz="1300" dirty="0" smtClean="0">
              <a:latin typeface="Times New Roman" pitchFamily="18" charset="0"/>
              <a:cs typeface="Times New Roman" pitchFamily="18" charset="0"/>
            </a:rPr>
            <a:t>VY_12_INOVACE_01_VÝUK.M.č.21_OCHRANA </a:t>
          </a:r>
          <a:r>
            <a:rPr lang="cs-CZ" sz="1300" dirty="0" smtClean="0">
              <a:latin typeface="Times New Roman" pitchFamily="18" charset="0"/>
              <a:cs typeface="Times New Roman" pitchFamily="18" charset="0"/>
            </a:rPr>
            <a:t>PŘÍRODY </a:t>
          </a:r>
          <a:endParaRPr lang="cs-CZ" sz="1300" dirty="0">
            <a:latin typeface="Times New Roman" pitchFamily="18" charset="0"/>
            <a:cs typeface="Times New Roman" pitchFamily="18" charset="0"/>
          </a:endParaRPr>
        </a:p>
      </dgm:t>
    </dgm:pt>
    <dgm:pt modelId="{FDB90D3F-3558-4A22-847B-E5973282D18B}" type="parTrans" cxnId="{4C43A80D-5D7B-42F4-9A96-7206696F6A9E}">
      <dgm:prSet/>
      <dgm:spPr/>
      <dgm:t>
        <a:bodyPr/>
        <a:lstStyle/>
        <a:p>
          <a:endParaRPr lang="cs-CZ"/>
        </a:p>
      </dgm:t>
    </dgm:pt>
    <dgm:pt modelId="{426CD77F-CED5-4C8E-B8BE-AAD479329B1A}" type="sibTrans" cxnId="{4C43A80D-5D7B-42F4-9A96-7206696F6A9E}">
      <dgm:prSet/>
      <dgm:spPr/>
      <dgm:t>
        <a:bodyPr/>
        <a:lstStyle/>
        <a:p>
          <a:endParaRPr lang="cs-CZ"/>
        </a:p>
      </dgm:t>
    </dgm:pt>
    <dgm:pt modelId="{1CB36DDA-EBA9-45B6-8444-E08AFCB4616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21			DATUM:  10. 5. </a:t>
          </a:r>
          <a:r>
            <a:rPr lang="cs-CZ" sz="1600" smtClean="0">
              <a:latin typeface="Times New Roman" pitchFamily="18" charset="0"/>
              <a:cs typeface="Times New Roman" pitchFamily="18" charset="0"/>
            </a:rPr>
            <a:t>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EB39E46C-0E9F-4841-82F0-3817FEB627A5}" type="parTrans" cxnId="{1402046F-9DF7-4D3E-993B-E7DB66DD1AFA}">
      <dgm:prSet/>
      <dgm:spPr/>
      <dgm:t>
        <a:bodyPr/>
        <a:lstStyle/>
        <a:p>
          <a:endParaRPr lang="cs-CZ"/>
        </a:p>
      </dgm:t>
    </dgm:pt>
    <dgm:pt modelId="{05641B24-12BA-4F74-8407-0DBA25D9AF20}" type="sibTrans" cxnId="{1402046F-9DF7-4D3E-993B-E7DB66DD1AFA}">
      <dgm:prSet/>
      <dgm:spPr/>
      <dgm:t>
        <a:bodyPr/>
        <a:lstStyle/>
        <a:p>
          <a:endParaRPr lang="cs-CZ"/>
        </a:p>
      </dgm:t>
    </dgm:pt>
    <dgm:pt modelId="{25205FE8-1840-4787-9099-047274912801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9FD8AE9-3E36-4450-8491-2F1B56929545}" type="parTrans" cxnId="{C518E7E3-9BCE-4E17-86A2-5E1BD6EEEF39}">
      <dgm:prSet/>
      <dgm:spPr/>
      <dgm:t>
        <a:bodyPr/>
        <a:lstStyle/>
        <a:p>
          <a:endParaRPr lang="cs-CZ"/>
        </a:p>
      </dgm:t>
    </dgm:pt>
    <dgm:pt modelId="{D957C831-0188-42DF-8331-2BEEF33A57E5}" type="sibTrans" cxnId="{C518E7E3-9BCE-4E17-86A2-5E1BD6EEEF39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8C3A2C53-BD20-40ED-8DB5-24B1422B186E}" type="pres">
      <dgm:prSet presAssocID="{72B33D66-C59B-4357-86FB-5666B5717235}" presName="vertSpace2" presStyleLbl="node1" presStyleIdx="0" presStyleCnt="7"/>
      <dgm:spPr/>
    </dgm:pt>
    <dgm:pt modelId="{E46E6E87-3218-4932-9C0B-76682E2EA19F}" type="pres">
      <dgm:prSet presAssocID="{72B33D66-C59B-4357-86FB-5666B5717235}" presName="circle2" presStyleLbl="node1" presStyleIdx="1" presStyleCnt="7"/>
      <dgm:spPr/>
    </dgm:pt>
    <dgm:pt modelId="{5F6B3ADF-CAFD-426F-A916-28B789A40C77}" type="pres">
      <dgm:prSet presAssocID="{72B33D66-C59B-4357-86FB-5666B5717235}" presName="rect2" presStyleLbl="alignAcc1" presStyleIdx="1" presStyleCnt="7"/>
      <dgm:spPr/>
      <dgm:t>
        <a:bodyPr/>
        <a:lstStyle/>
        <a:p>
          <a:endParaRPr lang="cs-CZ"/>
        </a:p>
      </dgm:t>
    </dgm:pt>
    <dgm:pt modelId="{01DAD9BB-A83D-48B9-858B-5C5984A92E31}" type="pres">
      <dgm:prSet presAssocID="{25205FE8-1840-4787-9099-047274912801}" presName="vertSpace3" presStyleLbl="node1" presStyleIdx="1" presStyleCnt="7"/>
      <dgm:spPr/>
    </dgm:pt>
    <dgm:pt modelId="{70D5AE16-660E-46D1-AAF5-04C16996BAB2}" type="pres">
      <dgm:prSet presAssocID="{25205FE8-1840-4787-9099-047274912801}" presName="circle3" presStyleLbl="node1" presStyleIdx="2" presStyleCnt="7"/>
      <dgm:spPr/>
    </dgm:pt>
    <dgm:pt modelId="{722F7639-CE6A-4737-B2A0-15863FE8B9C3}" type="pres">
      <dgm:prSet presAssocID="{25205FE8-1840-4787-9099-047274912801}" presName="rect3" presStyleLbl="alignAcc1" presStyleIdx="2" presStyleCnt="7"/>
      <dgm:spPr/>
      <dgm:t>
        <a:bodyPr/>
        <a:lstStyle/>
        <a:p>
          <a:endParaRPr lang="cs-CZ"/>
        </a:p>
      </dgm:t>
    </dgm:pt>
    <dgm:pt modelId="{350C823F-B06A-4F1C-8FE4-9AEFA3FD3586}" type="pres">
      <dgm:prSet presAssocID="{76DC6A11-8AC8-4DB7-A29E-42D5B50B4D1D}" presName="vertSpace4" presStyleLbl="node1" presStyleIdx="2" presStyleCnt="7"/>
      <dgm:spPr/>
    </dgm:pt>
    <dgm:pt modelId="{7597B9C5-F88C-458C-88DB-07AE1B1D3B12}" type="pres">
      <dgm:prSet presAssocID="{76DC6A11-8AC8-4DB7-A29E-42D5B50B4D1D}" presName="circle4" presStyleLbl="node1" presStyleIdx="3" presStyleCnt="7"/>
      <dgm:spPr/>
    </dgm:pt>
    <dgm:pt modelId="{E1FA41E1-991D-4A2A-A03A-12188821055B}" type="pres">
      <dgm:prSet presAssocID="{76DC6A11-8AC8-4DB7-A29E-42D5B50B4D1D}" presName="rect4" presStyleLbl="alignAcc1" presStyleIdx="3" presStyleCnt="7"/>
      <dgm:spPr/>
      <dgm:t>
        <a:bodyPr/>
        <a:lstStyle/>
        <a:p>
          <a:endParaRPr lang="cs-CZ"/>
        </a:p>
      </dgm:t>
    </dgm:pt>
    <dgm:pt modelId="{E9F66E8D-4F34-476B-B283-C833EAAC8CA6}" type="pres">
      <dgm:prSet presAssocID="{E2436206-2898-4DB5-8D8A-B9F47B4645B4}" presName="vertSpace5" presStyleLbl="node1" presStyleIdx="3" presStyleCnt="7"/>
      <dgm:spPr/>
    </dgm:pt>
    <dgm:pt modelId="{A66EACA9-A844-43AB-914C-A917ED03A791}" type="pres">
      <dgm:prSet presAssocID="{E2436206-2898-4DB5-8D8A-B9F47B4645B4}" presName="circle5" presStyleLbl="node1" presStyleIdx="4" presStyleCnt="7"/>
      <dgm:spPr/>
    </dgm:pt>
    <dgm:pt modelId="{8BE57540-5DE5-4578-9B32-7A7668305C63}" type="pres">
      <dgm:prSet presAssocID="{E2436206-2898-4DB5-8D8A-B9F47B4645B4}" presName="rect5" presStyleLbl="alignAcc1" presStyleIdx="4" presStyleCnt="7" custLinFactNeighborX="1177"/>
      <dgm:spPr/>
      <dgm:t>
        <a:bodyPr/>
        <a:lstStyle/>
        <a:p>
          <a:endParaRPr lang="cs-CZ"/>
        </a:p>
      </dgm:t>
    </dgm:pt>
    <dgm:pt modelId="{016C813C-B427-4393-9012-319D720072C9}" type="pres">
      <dgm:prSet presAssocID="{1CB36DDA-EBA9-45B6-8444-E08AFCB46169}" presName="vertSpace6" presStyleLbl="node1" presStyleIdx="4" presStyleCnt="7"/>
      <dgm:spPr/>
    </dgm:pt>
    <dgm:pt modelId="{5B44783E-11E4-4FF9-861A-6B4CC30805DC}" type="pres">
      <dgm:prSet presAssocID="{1CB36DDA-EBA9-45B6-8444-E08AFCB46169}" presName="circle6" presStyleLbl="node1" presStyleIdx="5" presStyleCnt="7"/>
      <dgm:spPr/>
    </dgm:pt>
    <dgm:pt modelId="{199F799C-1203-417A-95AE-084F4A1F705E}" type="pres">
      <dgm:prSet presAssocID="{1CB36DDA-EBA9-45B6-8444-E08AFCB46169}" presName="rect6" presStyleLbl="alignAcc1" presStyleIdx="5" presStyleCnt="7"/>
      <dgm:spPr/>
      <dgm:t>
        <a:bodyPr/>
        <a:lstStyle/>
        <a:p>
          <a:endParaRPr lang="cs-CZ"/>
        </a:p>
      </dgm:t>
    </dgm:pt>
    <dgm:pt modelId="{C1EAB19C-9A6E-453B-BCC2-6BDB314314DB}" type="pres">
      <dgm:prSet presAssocID="{D1B46980-6531-4606-95E6-44980827E919}" presName="vertSpace7" presStyleLbl="node1" presStyleIdx="5" presStyleCnt="7"/>
      <dgm:spPr/>
    </dgm:pt>
    <dgm:pt modelId="{37FC71D3-B945-4AB4-A8CB-650B1A9EE00B}" type="pres">
      <dgm:prSet presAssocID="{D1B46980-6531-4606-95E6-44980827E919}" presName="circle7" presStyleLbl="node1" presStyleIdx="6" presStyleCnt="7"/>
      <dgm:spPr/>
    </dgm:pt>
    <dgm:pt modelId="{1718285D-8093-4B3A-A8E4-BCF6739531B2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4AD32E-8671-4890-82C2-2165103BFA9B}" type="pres">
      <dgm:prSet presAssocID="{72B33D66-C59B-4357-86FB-5666B5717235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C05ED7-F3C8-4819-A55D-ADCF103AA1A4}" type="pres">
      <dgm:prSet presAssocID="{25205FE8-1840-4787-9099-047274912801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FD6A90-B6CB-4D96-B983-822E62E3179E}" type="pres">
      <dgm:prSet presAssocID="{76DC6A11-8AC8-4DB7-A29E-42D5B50B4D1D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990610-05FE-41EC-8404-0184EEE06084}" type="pres">
      <dgm:prSet presAssocID="{E2436206-2898-4DB5-8D8A-B9F47B4645B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F7092A-A232-406D-9BFB-C034A7A11637}" type="pres">
      <dgm:prSet presAssocID="{1CB36DDA-EBA9-45B6-8444-E08AFCB46169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15220-1FEB-4446-97CB-8A49E5631ABD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18E7E3-9BCE-4E17-86A2-5E1BD6EEEF39}" srcId="{757F3AB3-0718-4624-B441-E567A8F0AB56}" destId="{25205FE8-1840-4787-9099-047274912801}" srcOrd="2" destOrd="0" parTransId="{F9FD8AE9-3E36-4450-8491-2F1B56929545}" sibTransId="{D957C831-0188-42DF-8331-2BEEF33A57E5}"/>
    <dgm:cxn modelId="{9207FBB4-2ABC-46DC-A9D6-CBE74910F0FC}" srcId="{757F3AB3-0718-4624-B441-E567A8F0AB56}" destId="{76DC6A11-8AC8-4DB7-A29E-42D5B50B4D1D}" srcOrd="3" destOrd="0" parTransId="{7BCC5488-1876-47D1-8547-6ABA719EFB58}" sibTransId="{D534F222-D739-4377-AA7C-C2912D08E349}"/>
    <dgm:cxn modelId="{7BD4DD3E-8E15-4E81-A986-17122F06B8DB}" type="presOf" srcId="{E2436206-2898-4DB5-8D8A-B9F47B4645B4}" destId="{8BE57540-5DE5-4578-9B32-7A7668305C63}" srcOrd="0" destOrd="0" presId="urn:microsoft.com/office/officeart/2005/8/layout/target3"/>
    <dgm:cxn modelId="{3E22B2EA-791A-448F-9ED6-AB0E5285E6ED}" type="presOf" srcId="{1CB36DDA-EBA9-45B6-8444-E08AFCB46169}" destId="{19F7092A-A232-406D-9BFB-C034A7A11637}" srcOrd="1" destOrd="0" presId="urn:microsoft.com/office/officeart/2005/8/layout/target3"/>
    <dgm:cxn modelId="{22C0F84E-54E4-4B47-863C-6CEBE664AA2E}" type="presOf" srcId="{76DC6A11-8AC8-4DB7-A29E-42D5B50B4D1D}" destId="{E1FA41E1-991D-4A2A-A03A-12188821055B}" srcOrd="0" destOrd="0" presId="urn:microsoft.com/office/officeart/2005/8/layout/target3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09112846-2089-4831-9D25-2EB3D62145BD}" type="presOf" srcId="{76DC6A11-8AC8-4DB7-A29E-42D5B50B4D1D}" destId="{0FFD6A90-B6CB-4D96-B983-822E62E3179E}" srcOrd="1" destOrd="0" presId="urn:microsoft.com/office/officeart/2005/8/layout/target3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88EC9A01-63D8-4E31-A900-E652A676BE04}" srcId="{757F3AB3-0718-4624-B441-E567A8F0AB56}" destId="{72B33D66-C59B-4357-86FB-5666B5717235}" srcOrd="1" destOrd="0" parTransId="{B2B92907-D8E3-4018-B0A1-B22E3E97F92A}" sibTransId="{803FB3B2-6894-45E1-8693-F8ABD3CF8252}"/>
    <dgm:cxn modelId="{BEC14481-6187-45B1-B66B-468E3C534BC0}" type="presOf" srcId="{D1B46980-6531-4606-95E6-44980827E919}" destId="{5F715220-1FEB-4446-97CB-8A49E5631ABD}" srcOrd="1" destOrd="0" presId="urn:microsoft.com/office/officeart/2005/8/layout/target3"/>
    <dgm:cxn modelId="{1402046F-9DF7-4D3E-993B-E7DB66DD1AFA}" srcId="{757F3AB3-0718-4624-B441-E567A8F0AB56}" destId="{1CB36DDA-EBA9-45B6-8444-E08AFCB46169}" srcOrd="5" destOrd="0" parTransId="{EB39E46C-0E9F-4841-82F0-3817FEB627A5}" sibTransId="{05641B24-12BA-4F74-8407-0DBA25D9AF20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EF4A29F-6AA1-4282-B3D2-5C07B5E70428}" type="presOf" srcId="{25205FE8-1840-4787-9099-047274912801}" destId="{722F7639-CE6A-4737-B2A0-15863FE8B9C3}" srcOrd="0" destOrd="0" presId="urn:microsoft.com/office/officeart/2005/8/layout/target3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FE0BCF58-76E6-4A22-AEFF-B573C46290AB}" type="presOf" srcId="{D1D4F407-5343-4D3F-B5B9-D407B03CAEB4}" destId="{AED2198E-93D5-4001-81B4-73124B309672}" srcOrd="1" destOrd="0" presId="urn:microsoft.com/office/officeart/2005/8/layout/target3"/>
    <dgm:cxn modelId="{70D852A3-6818-4EE2-942A-CE71A133F918}" type="presOf" srcId="{72B33D66-C59B-4357-86FB-5666B5717235}" destId="{7C4AD32E-8671-4890-82C2-2165103BFA9B}" srcOrd="1" destOrd="0" presId="urn:microsoft.com/office/officeart/2005/8/layout/target3"/>
    <dgm:cxn modelId="{701548B9-A509-4959-B52D-4EB2D1CFFB2C}" type="presOf" srcId="{757F3AB3-0718-4624-B441-E567A8F0AB56}" destId="{333A1088-737F-45CB-B68E-254E46348037}" srcOrd="0" destOrd="0" presId="urn:microsoft.com/office/officeart/2005/8/layout/target3"/>
    <dgm:cxn modelId="{B3558E83-46F9-4729-A981-2541FA2B173A}" type="presOf" srcId="{D1D4F407-5343-4D3F-B5B9-D407B03CAEB4}" destId="{D005CE8C-CC26-4C3E-AC11-E15060ECD759}" srcOrd="0" destOrd="0" presId="urn:microsoft.com/office/officeart/2005/8/layout/target3"/>
    <dgm:cxn modelId="{6932442C-AD00-4C83-9E9F-EFDCF8C78A33}" type="presOf" srcId="{72B33D66-C59B-4357-86FB-5666B5717235}" destId="{5F6B3ADF-CAFD-426F-A916-28B789A40C77}" srcOrd="0" destOrd="0" presId="urn:microsoft.com/office/officeart/2005/8/layout/target3"/>
    <dgm:cxn modelId="{6E5A941F-C6AD-4F2C-922F-7B9E891D7851}" type="presOf" srcId="{E2436206-2898-4DB5-8D8A-B9F47B4645B4}" destId="{19990610-05FE-41EC-8404-0184EEE06084}" srcOrd="1" destOrd="0" presId="urn:microsoft.com/office/officeart/2005/8/layout/target3"/>
    <dgm:cxn modelId="{A707DD9F-4223-4830-A2DE-1661A16C2609}" type="presOf" srcId="{D1B46980-6531-4606-95E6-44980827E919}" destId="{1718285D-8093-4B3A-A8E4-BCF6739531B2}" srcOrd="0" destOrd="0" presId="urn:microsoft.com/office/officeart/2005/8/layout/target3"/>
    <dgm:cxn modelId="{4C43A80D-5D7B-42F4-9A96-7206696F6A9E}" srcId="{757F3AB3-0718-4624-B441-E567A8F0AB56}" destId="{E2436206-2898-4DB5-8D8A-B9F47B4645B4}" srcOrd="4" destOrd="0" parTransId="{FDB90D3F-3558-4A22-847B-E5973282D18B}" sibTransId="{426CD77F-CED5-4C8E-B8BE-AAD479329B1A}"/>
    <dgm:cxn modelId="{9FF6F47F-911F-4194-A485-1F9E1FB09519}" type="presOf" srcId="{25205FE8-1840-4787-9099-047274912801}" destId="{BFC05ED7-F3C8-4819-A55D-ADCF103AA1A4}" srcOrd="1" destOrd="0" presId="urn:microsoft.com/office/officeart/2005/8/layout/target3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59D5187C-0A9A-492D-A45B-0A76140B1608}" type="presOf" srcId="{1CB36DDA-EBA9-45B6-8444-E08AFCB46169}" destId="{199F799C-1203-417A-95AE-084F4A1F705E}" srcOrd="0" destOrd="0" presId="urn:microsoft.com/office/officeart/2005/8/layout/target3"/>
    <dgm:cxn modelId="{BB52527D-0ACF-44AE-B08E-4C1E8A6A759C}" type="presParOf" srcId="{333A1088-737F-45CB-B68E-254E46348037}" destId="{F5ABB229-8D3B-4694-996A-96F23CF14429}" srcOrd="0" destOrd="0" presId="urn:microsoft.com/office/officeart/2005/8/layout/target3"/>
    <dgm:cxn modelId="{4028B7A0-A04C-4A20-A0AA-D1A45AC053A0}" type="presParOf" srcId="{333A1088-737F-45CB-B68E-254E46348037}" destId="{F41139FD-01EE-4571-8B17-4FB00FC51163}" srcOrd="1" destOrd="0" presId="urn:microsoft.com/office/officeart/2005/8/layout/target3"/>
    <dgm:cxn modelId="{C0003688-D36B-41A3-862C-8988B863AB14}" type="presParOf" srcId="{333A1088-737F-45CB-B68E-254E46348037}" destId="{D005CE8C-CC26-4C3E-AC11-E15060ECD759}" srcOrd="2" destOrd="0" presId="urn:microsoft.com/office/officeart/2005/8/layout/target3"/>
    <dgm:cxn modelId="{20DB61F8-0EE2-46E4-85BD-05D05D6F80B0}" type="presParOf" srcId="{333A1088-737F-45CB-B68E-254E46348037}" destId="{8C3A2C53-BD20-40ED-8DB5-24B1422B186E}" srcOrd="3" destOrd="0" presId="urn:microsoft.com/office/officeart/2005/8/layout/target3"/>
    <dgm:cxn modelId="{50DEF664-B654-4080-84A7-AB9990EED152}" type="presParOf" srcId="{333A1088-737F-45CB-B68E-254E46348037}" destId="{E46E6E87-3218-4932-9C0B-76682E2EA19F}" srcOrd="4" destOrd="0" presId="urn:microsoft.com/office/officeart/2005/8/layout/target3"/>
    <dgm:cxn modelId="{1DB8DDD8-7C32-4AD6-900A-B76C42EF0190}" type="presParOf" srcId="{333A1088-737F-45CB-B68E-254E46348037}" destId="{5F6B3ADF-CAFD-426F-A916-28B789A40C77}" srcOrd="5" destOrd="0" presId="urn:microsoft.com/office/officeart/2005/8/layout/target3"/>
    <dgm:cxn modelId="{03D8B060-56EF-4E86-BD89-E5719AE2AAF1}" type="presParOf" srcId="{333A1088-737F-45CB-B68E-254E46348037}" destId="{01DAD9BB-A83D-48B9-858B-5C5984A92E31}" srcOrd="6" destOrd="0" presId="urn:microsoft.com/office/officeart/2005/8/layout/target3"/>
    <dgm:cxn modelId="{4ECDA5F0-DA78-420E-AC3D-8D869AABB8AE}" type="presParOf" srcId="{333A1088-737F-45CB-B68E-254E46348037}" destId="{70D5AE16-660E-46D1-AAF5-04C16996BAB2}" srcOrd="7" destOrd="0" presId="urn:microsoft.com/office/officeart/2005/8/layout/target3"/>
    <dgm:cxn modelId="{0EC767EA-43EF-4AA2-BEF3-652F96FF60A9}" type="presParOf" srcId="{333A1088-737F-45CB-B68E-254E46348037}" destId="{722F7639-CE6A-4737-B2A0-15863FE8B9C3}" srcOrd="8" destOrd="0" presId="urn:microsoft.com/office/officeart/2005/8/layout/target3"/>
    <dgm:cxn modelId="{FC396FF7-BC5D-4B5B-9C31-704FD6F28100}" type="presParOf" srcId="{333A1088-737F-45CB-B68E-254E46348037}" destId="{350C823F-B06A-4F1C-8FE4-9AEFA3FD3586}" srcOrd="9" destOrd="0" presId="urn:microsoft.com/office/officeart/2005/8/layout/target3"/>
    <dgm:cxn modelId="{FCBCA65B-C876-4BC3-A96F-D4A067591DAE}" type="presParOf" srcId="{333A1088-737F-45CB-B68E-254E46348037}" destId="{7597B9C5-F88C-458C-88DB-07AE1B1D3B12}" srcOrd="10" destOrd="0" presId="urn:microsoft.com/office/officeart/2005/8/layout/target3"/>
    <dgm:cxn modelId="{64B161C6-B71D-4B8E-B9C1-C23A9151D7DF}" type="presParOf" srcId="{333A1088-737F-45CB-B68E-254E46348037}" destId="{E1FA41E1-991D-4A2A-A03A-12188821055B}" srcOrd="11" destOrd="0" presId="urn:microsoft.com/office/officeart/2005/8/layout/target3"/>
    <dgm:cxn modelId="{2FAB243D-1D74-45FD-91EC-2FEB5CEE884D}" type="presParOf" srcId="{333A1088-737F-45CB-B68E-254E46348037}" destId="{E9F66E8D-4F34-476B-B283-C833EAAC8CA6}" srcOrd="12" destOrd="0" presId="urn:microsoft.com/office/officeart/2005/8/layout/target3"/>
    <dgm:cxn modelId="{587D95EE-0FA2-4F0F-8196-E62223130070}" type="presParOf" srcId="{333A1088-737F-45CB-B68E-254E46348037}" destId="{A66EACA9-A844-43AB-914C-A917ED03A791}" srcOrd="13" destOrd="0" presId="urn:microsoft.com/office/officeart/2005/8/layout/target3"/>
    <dgm:cxn modelId="{EF0C511F-8B1A-458C-BA11-32E20F6FB618}" type="presParOf" srcId="{333A1088-737F-45CB-B68E-254E46348037}" destId="{8BE57540-5DE5-4578-9B32-7A7668305C63}" srcOrd="14" destOrd="0" presId="urn:microsoft.com/office/officeart/2005/8/layout/target3"/>
    <dgm:cxn modelId="{4FF7E328-4E91-406D-B776-18EC0DC1D05F}" type="presParOf" srcId="{333A1088-737F-45CB-B68E-254E46348037}" destId="{016C813C-B427-4393-9012-319D720072C9}" srcOrd="15" destOrd="0" presId="urn:microsoft.com/office/officeart/2005/8/layout/target3"/>
    <dgm:cxn modelId="{9EA5DBE8-940D-4B30-BC72-1F64A0947AEF}" type="presParOf" srcId="{333A1088-737F-45CB-B68E-254E46348037}" destId="{5B44783E-11E4-4FF9-861A-6B4CC30805DC}" srcOrd="16" destOrd="0" presId="urn:microsoft.com/office/officeart/2005/8/layout/target3"/>
    <dgm:cxn modelId="{2E7842C0-40B9-45B8-90E5-FA1EA1E86EED}" type="presParOf" srcId="{333A1088-737F-45CB-B68E-254E46348037}" destId="{199F799C-1203-417A-95AE-084F4A1F705E}" srcOrd="17" destOrd="0" presId="urn:microsoft.com/office/officeart/2005/8/layout/target3"/>
    <dgm:cxn modelId="{2A4A75A6-A44E-498F-B480-33505B7DF50D}" type="presParOf" srcId="{333A1088-737F-45CB-B68E-254E46348037}" destId="{C1EAB19C-9A6E-453B-BCC2-6BDB314314DB}" srcOrd="18" destOrd="0" presId="urn:microsoft.com/office/officeart/2005/8/layout/target3"/>
    <dgm:cxn modelId="{5D0DB9C8-0CF7-49EA-A7BF-771CC1F8CCC8}" type="presParOf" srcId="{333A1088-737F-45CB-B68E-254E46348037}" destId="{37FC71D3-B945-4AB4-A8CB-650B1A9EE00B}" srcOrd="19" destOrd="0" presId="urn:microsoft.com/office/officeart/2005/8/layout/target3"/>
    <dgm:cxn modelId="{A494AFEF-2FC1-413C-822C-E1AA19DBEFF9}" type="presParOf" srcId="{333A1088-737F-45CB-B68E-254E46348037}" destId="{1718285D-8093-4B3A-A8E4-BCF6739531B2}" srcOrd="20" destOrd="0" presId="urn:microsoft.com/office/officeart/2005/8/layout/target3"/>
    <dgm:cxn modelId="{6A7DF7E9-E63A-44E2-B37D-C18D49D4AF8D}" type="presParOf" srcId="{333A1088-737F-45CB-B68E-254E46348037}" destId="{AED2198E-93D5-4001-81B4-73124B309672}" srcOrd="21" destOrd="0" presId="urn:microsoft.com/office/officeart/2005/8/layout/target3"/>
    <dgm:cxn modelId="{13654CA6-37E9-4D29-9222-81A73E068740}" type="presParOf" srcId="{333A1088-737F-45CB-B68E-254E46348037}" destId="{7C4AD32E-8671-4890-82C2-2165103BFA9B}" srcOrd="22" destOrd="0" presId="urn:microsoft.com/office/officeart/2005/8/layout/target3"/>
    <dgm:cxn modelId="{AE39A12E-BCA6-4644-9A7C-C78457BE23E9}" type="presParOf" srcId="{333A1088-737F-45CB-B68E-254E46348037}" destId="{BFC05ED7-F3C8-4819-A55D-ADCF103AA1A4}" srcOrd="23" destOrd="0" presId="urn:microsoft.com/office/officeart/2005/8/layout/target3"/>
    <dgm:cxn modelId="{8DCF938F-EE05-4DEE-8D8A-0C515ADEB6E1}" type="presParOf" srcId="{333A1088-737F-45CB-B68E-254E46348037}" destId="{0FFD6A90-B6CB-4D96-B983-822E62E3179E}" srcOrd="24" destOrd="0" presId="urn:microsoft.com/office/officeart/2005/8/layout/target3"/>
    <dgm:cxn modelId="{7F1045D7-8793-4242-A183-5E538C67FAB0}" type="presParOf" srcId="{333A1088-737F-45CB-B68E-254E46348037}" destId="{19990610-05FE-41EC-8404-0184EEE06084}" srcOrd="25" destOrd="0" presId="urn:microsoft.com/office/officeart/2005/8/layout/target3"/>
    <dgm:cxn modelId="{5094C563-79AE-43BE-8615-6F9806C5B19C}" type="presParOf" srcId="{333A1088-737F-45CB-B68E-254E46348037}" destId="{19F7092A-A232-406D-9BFB-C034A7A11637}" srcOrd="26" destOrd="0" presId="urn:microsoft.com/office/officeart/2005/8/layout/target3"/>
    <dgm:cxn modelId="{789D0A54-5441-4019-86AA-DEBEE716539B}" type="presParOf" srcId="{333A1088-737F-45CB-B68E-254E46348037}" destId="{5F715220-1FEB-4446-97CB-8A49E5631AB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529" y="0"/>
          <a:ext cx="751111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5529" y="0"/>
        <a:ext cx="7511118" cy="254771"/>
      </dsp:txXfrm>
    </dsp:sp>
    <dsp:sp modelId="{E46E6E87-3218-4932-9C0B-76682E2EA19F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6B3ADF-CAFD-426F-A916-28B789A40C77}">
      <dsp:nvSpPr>
        <dsp:cNvPr id="0" name=""/>
        <dsp:cNvSpPr/>
      </dsp:nvSpPr>
      <dsp:spPr>
        <a:xfrm>
          <a:off x="1273857" y="254771"/>
          <a:ext cx="7511118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</a:t>
          </a:r>
          <a:r>
            <a:rPr lang="cs-CZ" sz="1400" kern="1200" dirty="0" smtClean="0">
              <a:latin typeface="Times New Roman" pitchFamily="18" charset="0"/>
              <a:cs typeface="Times New Roman" pitchFamily="18" charset="0"/>
            </a:rPr>
            <a:t>I/2 Inovace a zkvalitnění výuky směřující k rozvoji čtenářské a informační gramotnosti</a:t>
          </a:r>
          <a:endParaRPr lang="cs-CZ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7511118" cy="254771"/>
      </dsp:txXfrm>
    </dsp:sp>
    <dsp:sp modelId="{70D5AE16-660E-46D1-AAF5-04C16996BAB2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22F7639-CE6A-4737-B2A0-15863FE8B9C3}">
      <dsp:nvSpPr>
        <dsp:cNvPr id="0" name=""/>
        <dsp:cNvSpPr/>
      </dsp:nvSpPr>
      <dsp:spPr>
        <a:xfrm>
          <a:off x="1273857" y="509542"/>
          <a:ext cx="7511118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7511118" cy="254771"/>
      </dsp:txXfrm>
    </dsp:sp>
    <dsp:sp modelId="{7597B9C5-F88C-458C-88DB-07AE1B1D3B12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FA41E1-991D-4A2A-A03A-12188821055B}">
      <dsp:nvSpPr>
        <dsp:cNvPr id="0" name=""/>
        <dsp:cNvSpPr/>
      </dsp:nvSpPr>
      <dsp:spPr>
        <a:xfrm>
          <a:off x="1273857" y="764313"/>
          <a:ext cx="7511118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7511118" cy="254773"/>
      </dsp:txXfrm>
    </dsp:sp>
    <dsp:sp modelId="{A66EACA9-A844-43AB-914C-A917ED03A791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57540-5DE5-4578-9B32-7A7668305C63}">
      <dsp:nvSpPr>
        <dsp:cNvPr id="0" name=""/>
        <dsp:cNvSpPr/>
      </dsp:nvSpPr>
      <dsp:spPr>
        <a:xfrm>
          <a:off x="1273857" y="1019086"/>
          <a:ext cx="7511118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</a:t>
          </a:r>
          <a:r>
            <a:rPr lang="cs-CZ" sz="1300" kern="1200" dirty="0" smtClean="0">
              <a:latin typeface="Times New Roman" pitchFamily="18" charset="0"/>
              <a:cs typeface="Times New Roman" pitchFamily="18" charset="0"/>
            </a:rPr>
            <a:t>VY_12_INOVACE_01_VÝUK.M.č.21_OCHRANA </a:t>
          </a:r>
          <a:r>
            <a:rPr lang="cs-CZ" sz="1300" kern="1200" dirty="0" smtClean="0">
              <a:latin typeface="Times New Roman" pitchFamily="18" charset="0"/>
              <a:cs typeface="Times New Roman" pitchFamily="18" charset="0"/>
            </a:rPr>
            <a:t>PŘÍRODY </a:t>
          </a:r>
          <a:endParaRPr lang="cs-CZ" sz="1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7511118" cy="254771"/>
      </dsp:txXfrm>
    </dsp:sp>
    <dsp:sp modelId="{5B44783E-11E4-4FF9-861A-6B4CC30805DC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99F799C-1203-417A-95AE-084F4A1F705E}">
      <dsp:nvSpPr>
        <dsp:cNvPr id="0" name=""/>
        <dsp:cNvSpPr/>
      </dsp:nvSpPr>
      <dsp:spPr>
        <a:xfrm>
          <a:off x="1273857" y="1273857"/>
          <a:ext cx="7511118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21			DATUM:  10. 5. </a:t>
          </a:r>
          <a:r>
            <a:rPr lang="cs-CZ" sz="1600" kern="1200" smtClean="0">
              <a:latin typeface="Times New Roman" pitchFamily="18" charset="0"/>
              <a:cs typeface="Times New Roman" pitchFamily="18" charset="0"/>
            </a:rPr>
            <a:t>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7511118" cy="254771"/>
      </dsp:txXfrm>
    </dsp:sp>
    <dsp:sp modelId="{37FC71D3-B945-4AB4-A8CB-650B1A9EE00B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718285D-8093-4B3A-A8E4-BCF6739531B2}">
      <dsp:nvSpPr>
        <dsp:cNvPr id="0" name=""/>
        <dsp:cNvSpPr/>
      </dsp:nvSpPr>
      <dsp:spPr>
        <a:xfrm>
          <a:off x="1273857" y="1528628"/>
          <a:ext cx="7511118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Petra Chválová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511118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8BDD7E-34B8-4A76-8939-D6F7253D589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D2498-380F-4FDB-B5D9-2258ADF787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141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449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99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66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2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01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38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98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0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96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55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79608-0671-4AF4-9334-6FC6EDE789CE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50C56-90D0-40C5-B3E5-BD8EA3A9E6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311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13" name="camera.wav"/>
          </p:stSnd>
        </p:sndAc>
      </p:transition>
    </mc:Choice>
    <mc:Fallback xmlns="">
      <p:transition spd="slow">
        <p:fade/>
        <p:sndAc>
          <p:stSnd>
            <p:snd r:embed="rId14" name="camera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audio" Target="../media/audio1.wav"/><Relationship Id="rId4" Type="http://schemas.openxmlformats.org/officeDocument/2006/relationships/diagramData" Target="../diagrams/data1.xml"/><Relationship Id="rId9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5041001"/>
              </p:ext>
            </p:extLst>
          </p:nvPr>
        </p:nvGraphicFramePr>
        <p:xfrm>
          <a:off x="179512" y="1484784"/>
          <a:ext cx="878497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0648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691680" y="4149080"/>
            <a:ext cx="2233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47664" y="4437112"/>
            <a:ext cx="69847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Prezentace je určena k využití v hodinách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Prvouky ve 3.ročníku </a:t>
            </a:r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při výuce kapitoly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Životní prostředí.</a:t>
            </a:r>
            <a:endParaRPr lang="cs-CZ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Prezentace </a:t>
            </a:r>
            <a:r>
              <a:rPr lang="cs-CZ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zaměřena na seznámení žáků s ochranou přírody v podobě našich národních parků. Děti se prezentace aktivně účastní, střídají se ve čtení, přemýšlejí, co je v národním parku zakázáno. Následovně se seznámíme s návštěvním řádem NP a jeho jednotlivými zónami. Po prezentaci následuje práce s mapou a vyhledávání národních parků České republiky. Na konci prezentace si vše shrneme v části Opakování.</a:t>
            </a:r>
            <a:endParaRPr lang="cs-CZ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6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3" name="camera.wav"/>
          </p:stSnd>
        </p:sndAc>
      </p:transition>
    </mc:Choice>
    <mc:Fallback xmlns="">
      <p:transition spd="slow">
        <p:fade/>
        <p:sndAc>
          <p:stSnd>
            <p:snd r:embed="rId10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Fotak PANASONIC\P10209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83" y="8592"/>
            <a:ext cx="9150183" cy="686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35696" y="980728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Naše národní parky</a:t>
            </a:r>
            <a:endParaRPr lang="cs-CZ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32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82100">
              <a:schemeClr val="accent3">
                <a:lumMod val="60000"/>
                <a:lumOff val="4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 znamená název národní park?</a:t>
            </a:r>
            <a:endParaRPr lang="cs-CZ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579296" cy="20882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sz="26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árodní park je rozsáhlé území, které je svým způsobem jedinečné</a:t>
            </a:r>
          </a:p>
          <a:p>
            <a:pPr lvl="0">
              <a:lnSpc>
                <a:spcPct val="150000"/>
              </a:lnSpc>
            </a:pPr>
            <a:r>
              <a:rPr lang="cs-CZ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využití národních parků slouží k zachování a zlepšení přírodních poměrů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Fotak PANASONIC\P10209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7374904" cy="33304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98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76672"/>
            <a:ext cx="8100392" cy="252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 národní parky se užívá zkratka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NP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příroda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(živá i neživá)  je zde přísně chráněna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zde omezen volný pohyb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veřejnosti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nutné dodržovat návštěvní řád</a:t>
            </a:r>
            <a:endParaRPr lang="cs-CZ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Záloha - Toshiba - disk F\Dovolene 2011\2011_06_23 až 26 - Jeseníky - Velké Losiny a Ramzová\P10404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81" b="19452"/>
          <a:stretch/>
        </p:blipFill>
        <p:spPr bwMode="auto">
          <a:xfrm>
            <a:off x="611560" y="2987836"/>
            <a:ext cx="8024440" cy="38377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76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Národní parky ČR</a:t>
            </a:r>
            <a:endParaRPr lang="cs-CZ" sz="4000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492896"/>
            <a:ext cx="8229600" cy="2908920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 území naší republiky leží 4 národní parky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sz="3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Krkonošský národní park (KRNAP)</a:t>
            </a:r>
          </a:p>
          <a:p>
            <a:pPr>
              <a:buFont typeface="Wingdings" pitchFamily="2" charset="2"/>
              <a:buChar char="§"/>
            </a:pPr>
            <a:r>
              <a:rPr lang="cs-CZ" sz="3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Národní park České Švýcarsko</a:t>
            </a:r>
          </a:p>
          <a:p>
            <a:pPr>
              <a:buFont typeface="Wingdings" pitchFamily="2" charset="2"/>
              <a:buChar char="§"/>
            </a:pPr>
            <a:r>
              <a:rPr lang="cs-CZ" sz="3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Národní park Podyjí</a:t>
            </a:r>
          </a:p>
          <a:p>
            <a:pPr>
              <a:buFont typeface="Wingdings" pitchFamily="2" charset="2"/>
              <a:buChar char="§"/>
            </a:pPr>
            <a:r>
              <a:rPr lang="cs-CZ" sz="3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Národní park Šumava</a:t>
            </a:r>
            <a:endParaRPr lang="cs-CZ" sz="35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7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20000"/>
                <a:lumOff val="80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Zóny národního parku</a:t>
            </a:r>
            <a:endParaRPr lang="cs-CZ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40768"/>
            <a:ext cx="792088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 podle kvality životného prostředí je národní park rozdělen do 4 zón:</a:t>
            </a:r>
          </a:p>
          <a:p>
            <a:pPr marL="0" indent="0">
              <a:buNone/>
            </a:pPr>
            <a:r>
              <a:rPr lang="cs-CZ" sz="2400" b="1" u="sng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. zóna – přísná přírodní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 území s nejvýznamnějšími přírodními hodnotami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příroda by měla být ponechána přirozenému vývoji bez zásahu člověka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zákaz sběru lesních plodů a vstupu mimo turisticky značené trasy</a:t>
            </a:r>
          </a:p>
          <a:p>
            <a:pPr marL="0" indent="0">
              <a:buNone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II. zóna – řízená přírodní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obklopuje I. zónu, jsou zde významné přírodní hodnoty</a:t>
            </a:r>
          </a:p>
          <a:p>
            <a:pPr>
              <a:buFontTx/>
              <a:buChar char="-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zákaz sběru lesních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plodů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 vstupu mimo turisticky značené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trasy</a:t>
            </a:r>
          </a:p>
          <a:p>
            <a:pPr>
              <a:buFontTx/>
              <a:buChar char="-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45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20000"/>
                <a:lumOff val="8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7992888" cy="51740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>
                <a:latin typeface="Times New Roman" pitchFamily="18" charset="0"/>
                <a:cs typeface="Times New Roman" pitchFamily="18" charset="0"/>
              </a:rPr>
              <a:t>III. zóna – okrajová/nárazová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využívána rekreačně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turisticky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provozuje se zde zemědělství, zvláště pastevectví a sklizeň sena, hospodaří se v lesích s respektem na ochranu území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Ochranné pásmo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tvoří jakýsi ochranný pás, která zabezpečují území před nechtěnými vlivy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jsou zde rekreační a sportovní centra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3973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500">
              <a:schemeClr val="accent5">
                <a:lumMod val="20000"/>
                <a:lumOff val="80000"/>
              </a:schemeClr>
            </a:gs>
            <a:gs pos="0">
              <a:schemeClr val="accent6">
                <a:lumMod val="40000"/>
                <a:lumOff val="60000"/>
              </a:schemeClr>
            </a:gs>
            <a:gs pos="82100">
              <a:srgbClr val="FEFDC3"/>
            </a:gs>
            <a:gs pos="50000">
              <a:schemeClr val="bg1"/>
            </a:gs>
            <a:gs pos="100000">
              <a:schemeClr val="accent3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5801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9854" y="1844824"/>
            <a:ext cx="7344816" cy="446449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tábořit, rozdělávat ohně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vjíždět a setrvávat zde s motorovými i     nemotorovými vozidly mimo vyhrazená místa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provozovat horolezectví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poškozovat a znečišťovat životní prostředí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volné pobíhání psů a jiných domácích zvířat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Fotak - novy\P10106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09863" y="1358334"/>
            <a:ext cx="3596914" cy="2697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TextovéPole 4"/>
          <p:cNvSpPr txBox="1"/>
          <p:nvPr/>
        </p:nvSpPr>
        <p:spPr>
          <a:xfrm>
            <a:off x="249854" y="764704"/>
            <a:ext cx="56902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u="sng" dirty="0" smtClean="0">
                <a:solidFill>
                  <a:srgbClr val="009607"/>
                </a:solidFill>
                <a:latin typeface="Times New Roman" pitchFamily="18" charset="0"/>
                <a:cs typeface="Times New Roman" pitchFamily="18" charset="0"/>
              </a:rPr>
              <a:t>Co je v návštěvním řádu našich národních parků zakázáno?</a:t>
            </a:r>
            <a:endParaRPr lang="cs-CZ" sz="3200" u="sng" dirty="0">
              <a:solidFill>
                <a:srgbClr val="009607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52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400">
              <a:schemeClr val="bg1"/>
            </a:gs>
            <a:gs pos="0">
              <a:srgbClr val="A5D9B3"/>
            </a:gs>
            <a:gs pos="100000">
              <a:srgbClr val="8F9F31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Záloha - Toshiba - disk F\Dovolene 2011\2011_06_23 až 26 - Jeseníky - Velké Losiny a Ramzová\P1040504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00" b="90000" l="81938" r="95938">
                        <a14:foregroundMark x1="90625" y1="68667" x2="90625" y2="68667"/>
                        <a14:foregroundMark x1="87938" y1="53417" x2="87938" y2="53417"/>
                        <a14:foregroundMark x1="88250" y1="42250" x2="88250" y2="42250"/>
                        <a14:foregroundMark x1="87438" y1="27917" x2="87438" y2="27917"/>
                        <a14:foregroundMark x1="86750" y1="13167" x2="86750" y2="13167"/>
                        <a14:foregroundMark x1="87750" y1="57917" x2="87750" y2="57917"/>
                        <a14:foregroundMark x1="91500" y1="51833" x2="91500" y2="51833"/>
                        <a14:foregroundMark x1="86563" y1="45417" x2="86563" y2="45417"/>
                        <a14:foregroundMark x1="85563" y1="20917" x2="85563" y2="20917"/>
                        <a14:foregroundMark x1="84500" y1="17750" x2="84500" y2="17750"/>
                        <a14:foregroundMark x1="85375" y1="29083" x2="85375" y2="29083"/>
                        <a14:foregroundMark x1="86063" y1="41333" x2="86063" y2="41333"/>
                        <a14:foregroundMark x1="86750" y1="55667" x2="86750" y2="55667"/>
                        <a14:foregroundMark x1="87563" y1="70917" x2="87563" y2="70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92502">
            <a:off x="-1829748" y="-5310291"/>
            <a:ext cx="13208262" cy="990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87224" y="908720"/>
            <a:ext cx="8045215" cy="2463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provozovat volný a stánkový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prodej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provozovat vodní sporty a vodní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turistiku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 řece (např. Dyji)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zatěžovat přírodní prostředí nadměrným hlukem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záměrně rozšiřovat nepůvodní rostliny a živočichy, …</a:t>
            </a:r>
          </a:p>
        </p:txBody>
      </p:sp>
    </p:spTree>
    <p:extLst>
      <p:ext uri="{BB962C8B-B14F-4D97-AF65-F5344CB8AC3E}">
        <p14:creationId xmlns:p14="http://schemas.microsoft.com/office/powerpoint/2010/main" val="324893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Opakování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 čemu Národní parky slouží?</a:t>
            </a:r>
          </a:p>
          <a:p>
            <a:r>
              <a:rPr lang="cs-CZ" sz="2400" dirty="0" smtClean="0"/>
              <a:t>K zachování přirozeného prostředí pro rostliny a živočichy.</a:t>
            </a:r>
          </a:p>
          <a:p>
            <a:r>
              <a:rPr lang="cs-CZ" sz="2400" dirty="0" smtClean="0"/>
              <a:t>Je zde umožněn volný pohyb?</a:t>
            </a:r>
          </a:p>
          <a:p>
            <a:r>
              <a:rPr lang="cs-CZ" sz="2400" dirty="0" smtClean="0"/>
              <a:t>Ne, volný pohyb veřejnosti je zde omezen.</a:t>
            </a:r>
          </a:p>
          <a:p>
            <a:r>
              <a:rPr lang="cs-CZ" sz="2400" dirty="0" smtClean="0"/>
              <a:t>Jak se jmenují pravidla, které je tu nutné dodržovat?</a:t>
            </a:r>
          </a:p>
          <a:p>
            <a:r>
              <a:rPr lang="cs-CZ" sz="2400" dirty="0" smtClean="0"/>
              <a:t>Návštěvní řád.</a:t>
            </a:r>
          </a:p>
          <a:p>
            <a:r>
              <a:rPr lang="cs-CZ" sz="2400" dirty="0" smtClean="0"/>
              <a:t>Vyjmenuj národní parky České republiky:</a:t>
            </a:r>
          </a:p>
          <a:p>
            <a:r>
              <a:rPr lang="cs-CZ" sz="2400" dirty="0" smtClean="0"/>
              <a:t>KRNAP – Krkonošský národní park, NP České Švýcarsko, NP Podyjí, NP Šumava</a:t>
            </a:r>
          </a:p>
          <a:p>
            <a:r>
              <a:rPr lang="cs-CZ" sz="2400" dirty="0" smtClean="0"/>
              <a:t>Můžeme v národních parcích vysazovat další rostliny?</a:t>
            </a:r>
          </a:p>
          <a:p>
            <a:r>
              <a:rPr lang="cs-CZ" sz="2400" dirty="0" smtClean="0"/>
              <a:t>Ne, záměrné rozšiřování nepůvodních rostlin je zde zakázáno.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55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latin typeface="Times New Roman" pitchFamily="18" charset="0"/>
                <a:cs typeface="Times New Roman" pitchFamily="18" charset="0"/>
              </a:rPr>
              <a:t>Odkazy</a:t>
            </a:r>
            <a:endParaRPr lang="cs-CZ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687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Archiv autora</a:t>
            </a:r>
          </a:p>
          <a:p>
            <a:r>
              <a:rPr lang="cs-CZ" sz="2400" dirty="0" smtClean="0"/>
              <a:t>CHALUPA, P. </a:t>
            </a:r>
            <a:r>
              <a:rPr lang="cs-CZ" sz="2400" i="1" dirty="0" smtClean="0"/>
              <a:t>Naše vlast.</a:t>
            </a:r>
            <a:r>
              <a:rPr lang="cs-CZ" sz="2400" dirty="0" smtClean="0"/>
              <a:t> 2. vyd. Pardubice </a:t>
            </a:r>
            <a:r>
              <a:rPr lang="cs-CZ" sz="2400" dirty="0"/>
              <a:t>: </a:t>
            </a:r>
            <a:r>
              <a:rPr lang="cs-CZ" sz="2400" dirty="0" smtClean="0"/>
              <a:t>Alter, 1996. </a:t>
            </a:r>
            <a:r>
              <a:rPr lang="cs-CZ" sz="2400" dirty="0"/>
              <a:t>ISBN </a:t>
            </a:r>
            <a:r>
              <a:rPr lang="cs-CZ" sz="2400" dirty="0" smtClean="0"/>
              <a:t>8085775905. </a:t>
            </a:r>
            <a:r>
              <a:rPr lang="cs-CZ" sz="2400" dirty="0"/>
              <a:t>s. </a:t>
            </a:r>
            <a:r>
              <a:rPr lang="cs-CZ" sz="2400" dirty="0" smtClean="0"/>
              <a:t>35 – 36.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65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537</Words>
  <Application>Microsoft Office PowerPoint</Application>
  <PresentationFormat>Předvádění na obrazovce (4:3)</PresentationFormat>
  <Paragraphs>68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Co znamená název národní park?</vt:lpstr>
      <vt:lpstr>Prezentace aplikace PowerPoint</vt:lpstr>
      <vt:lpstr>Národní parky ČR</vt:lpstr>
      <vt:lpstr>Zóny národního parku</vt:lpstr>
      <vt:lpstr>Prezentace aplikace PowerPoint</vt:lpstr>
      <vt:lpstr> </vt:lpstr>
      <vt:lpstr>Prezentace aplikace PowerPoint</vt:lpstr>
      <vt:lpstr>Opakování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Petra</cp:lastModifiedBy>
  <cp:revision>33</cp:revision>
  <dcterms:created xsi:type="dcterms:W3CDTF">2012-08-13T12:14:30Z</dcterms:created>
  <dcterms:modified xsi:type="dcterms:W3CDTF">2013-01-02T20:57:32Z</dcterms:modified>
</cp:coreProperties>
</file>