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8" r:id="rId2"/>
    <p:sldId id="256" r:id="rId3"/>
    <p:sldId id="259" r:id="rId4"/>
    <p:sldId id="260" r:id="rId5"/>
    <p:sldId id="262" r:id="rId6"/>
    <p:sldId id="263" r:id="rId7"/>
    <p:sldId id="264" r:id="rId8"/>
    <p:sldId id="265" r:id="rId9"/>
    <p:sldId id="267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962A89"/>
    <a:srgbClr val="FC6A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I/2 </a:t>
          </a:r>
          <a:r>
            <a: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Inovace a zkvalitnění výuky směřující k rozvoji čtenářské a informační gramotnosti</a:t>
          </a:r>
          <a:endParaRPr lang="cs-CZ" sz="14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AB1993F1-CDC3-49A4-AC96-22E174EF92E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51DFEE91-0438-4CA7-BEEE-118CB60B7886}" type="parTrans" cxnId="{1D7D40D7-D8EA-4209-B0C0-BB5C5B8E9666}">
      <dgm:prSet/>
      <dgm:spPr/>
      <dgm:t>
        <a:bodyPr/>
        <a:lstStyle/>
        <a:p>
          <a:endParaRPr lang="cs-CZ"/>
        </a:p>
      </dgm:t>
    </dgm:pt>
    <dgm:pt modelId="{58B74077-E5B7-4745-8DAC-D9F02639A804}" type="sibTrans" cxnId="{1D7D40D7-D8EA-4209-B0C0-BB5C5B8E9666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NÁZEV MATERIÁLU</a:t>
          </a:r>
          <a:r>
            <a:rPr lang="cs-CZ" sz="1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: </a:t>
          </a:r>
          <a:r>
            <a:rPr lang="cs-CZ" sz="1200" dirty="0" smtClean="0">
              <a:solidFill>
                <a:srgbClr val="000000"/>
              </a:solidFill>
            </a:rPr>
            <a:t>VY_12_INOVACE_01_VÝUK.M.č.7_PODMÍNKY ŽIVOTA NA ZEMI - VZDUCH</a:t>
          </a:r>
          <a:endParaRPr lang="cs-CZ" sz="12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A518313A-823A-41F9-9153-52E9501122D5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ČÍSLO MATERIÁLU: 7				DATUM: 13. 11. 2011</a:t>
          </a:r>
          <a:endParaRPr lang="cs-CZ" sz="16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gm:t>
    </dgm:pt>
    <dgm:pt modelId="{D768D302-4B43-4A50-A1D8-A51A4D331694}" type="parTrans" cxnId="{190F4D58-EF89-4215-A17E-336C77D2990A}">
      <dgm:prSet/>
      <dgm:spPr/>
      <dgm:t>
        <a:bodyPr/>
        <a:lstStyle/>
        <a:p>
          <a:endParaRPr lang="cs-CZ"/>
        </a:p>
      </dgm:t>
    </dgm:pt>
    <dgm:pt modelId="{79BD8B43-74A8-4808-B857-FBF069928231}" type="sibTrans" cxnId="{190F4D58-EF89-4215-A17E-336C77D2990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77039EE0-9AB5-4E1B-BF53-71CC56F045E2}" type="pres">
      <dgm:prSet presAssocID="{AB1993F1-CDC3-49A4-AC96-22E174EF92EC}" presName="vertSpace3" presStyleLbl="node1" presStyleIdx="1" presStyleCnt="7"/>
      <dgm:spPr/>
    </dgm:pt>
    <dgm:pt modelId="{A8533547-8283-44EE-A832-B566C7D0938C}" type="pres">
      <dgm:prSet presAssocID="{AB1993F1-CDC3-49A4-AC96-22E174EF92EC}" presName="circle3" presStyleLbl="node1" presStyleIdx="2" presStyleCnt="7"/>
      <dgm:spPr/>
    </dgm:pt>
    <dgm:pt modelId="{AAB170D7-8F61-4E74-BD04-CF45FD77308D}" type="pres">
      <dgm:prSet presAssocID="{AB1993F1-CDC3-49A4-AC96-22E174EF92EC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/>
      <dgm:spPr/>
      <dgm:t>
        <a:bodyPr/>
        <a:lstStyle/>
        <a:p>
          <a:endParaRPr lang="cs-CZ"/>
        </a:p>
      </dgm:t>
    </dgm:pt>
    <dgm:pt modelId="{AB734012-789B-43B9-911D-742CCC144D58}" type="pres">
      <dgm:prSet presAssocID="{A518313A-823A-41F9-9153-52E9501122D5}" presName="vertSpace6" presStyleLbl="node1" presStyleIdx="4" presStyleCnt="7"/>
      <dgm:spPr/>
    </dgm:pt>
    <dgm:pt modelId="{6EA9C993-81EE-475B-9834-17ADCF9A6CDF}" type="pres">
      <dgm:prSet presAssocID="{A518313A-823A-41F9-9153-52E9501122D5}" presName="circle6" presStyleLbl="node1" presStyleIdx="5" presStyleCnt="7"/>
      <dgm:spPr/>
    </dgm:pt>
    <dgm:pt modelId="{A3A54483-A99C-4DCB-B543-B642F4CF8D39}" type="pres">
      <dgm:prSet presAssocID="{A518313A-823A-41F9-9153-52E9501122D5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87FA9F-386C-4B86-8AFB-AEE117472AEB}" type="pres">
      <dgm:prSet presAssocID="{AB1993F1-CDC3-49A4-AC96-22E174EF92E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828AE2-C0E4-4CBC-ACAD-BE900A540528}" type="pres">
      <dgm:prSet presAssocID="{A518313A-823A-41F9-9153-52E9501122D5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8500C4-A7EB-4585-BCBD-43EC7362B40C}" type="presOf" srcId="{E2436206-2898-4DB5-8D8A-B9F47B4645B4}" destId="{19990610-05FE-41EC-8404-0184EEE06084}" srcOrd="1" destOrd="0" presId="urn:microsoft.com/office/officeart/2005/8/layout/target3"/>
    <dgm:cxn modelId="{6A1203C9-90A2-4064-AF5A-BC22EDFB6981}" type="presOf" srcId="{D1B46980-6531-4606-95E6-44980827E919}" destId="{1718285D-8093-4B3A-A8E4-BCF6739531B2}" srcOrd="0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636FB39A-CC7B-451F-BA11-C20B933C0732}" type="presOf" srcId="{72B33D66-C59B-4357-86FB-5666B5717235}" destId="{7C4AD32E-8671-4890-82C2-2165103BFA9B}" srcOrd="1" destOrd="0" presId="urn:microsoft.com/office/officeart/2005/8/layout/target3"/>
    <dgm:cxn modelId="{36600D50-981F-4551-974B-6333327DB5B0}" type="presOf" srcId="{A518313A-823A-41F9-9153-52E9501122D5}" destId="{66828AE2-C0E4-4CBC-ACAD-BE900A540528}" srcOrd="1" destOrd="0" presId="urn:microsoft.com/office/officeart/2005/8/layout/target3"/>
    <dgm:cxn modelId="{9D8DCB03-BB16-4FF7-BCB5-8C3ECCC6E59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283A429D-88F0-4102-A29D-E4CD0ABC2D40}" type="presOf" srcId="{AB1993F1-CDC3-49A4-AC96-22E174EF92EC}" destId="{8687FA9F-386C-4B86-8AFB-AEE117472AEB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FEC0C67-8E1E-4EBE-B8DF-ADA174A7BBF9}" type="presOf" srcId="{76DC6A11-8AC8-4DB7-A29E-42D5B50B4D1D}" destId="{0FFD6A90-B6CB-4D96-B983-822E62E3179E}" srcOrd="1" destOrd="0" presId="urn:microsoft.com/office/officeart/2005/8/layout/target3"/>
    <dgm:cxn modelId="{1D27911A-7E59-42D6-9A3E-18698F148060}" type="presOf" srcId="{A518313A-823A-41F9-9153-52E9501122D5}" destId="{A3A54483-A99C-4DCB-B543-B642F4CF8D39}" srcOrd="0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BE01F2CE-E842-40DB-B85C-D0F685B33978}" type="presOf" srcId="{D1D4F407-5343-4D3F-B5B9-D407B03CAEB4}" destId="{AED2198E-93D5-4001-81B4-73124B309672}" srcOrd="1" destOrd="0" presId="urn:microsoft.com/office/officeart/2005/8/layout/target3"/>
    <dgm:cxn modelId="{2E1A1135-BF69-4751-AF9D-01B70D1ACCC8}" type="presOf" srcId="{D1D4F407-5343-4D3F-B5B9-D407B03CAEB4}" destId="{D005CE8C-CC26-4C3E-AC11-E15060ECD759}" srcOrd="0" destOrd="0" presId="urn:microsoft.com/office/officeart/2005/8/layout/target3"/>
    <dgm:cxn modelId="{56548180-75DE-4255-B225-ECA847C08B4C}" type="presOf" srcId="{E2436206-2898-4DB5-8D8A-B9F47B4645B4}" destId="{8BE57540-5DE5-4578-9B32-7A7668305C63}" srcOrd="0" destOrd="0" presId="urn:microsoft.com/office/officeart/2005/8/layout/target3"/>
    <dgm:cxn modelId="{4C75AEED-2EFD-4921-970B-99A0A6500843}" type="presOf" srcId="{72B33D66-C59B-4357-86FB-5666B5717235}" destId="{5F6B3ADF-CAFD-426F-A916-28B789A40C77}" srcOrd="0" destOrd="0" presId="urn:microsoft.com/office/officeart/2005/8/layout/target3"/>
    <dgm:cxn modelId="{1D7D40D7-D8EA-4209-B0C0-BB5C5B8E9666}" srcId="{757F3AB3-0718-4624-B441-E567A8F0AB56}" destId="{AB1993F1-CDC3-49A4-AC96-22E174EF92EC}" srcOrd="2" destOrd="0" parTransId="{51DFEE91-0438-4CA7-BEEE-118CB60B7886}" sibTransId="{58B74077-E5B7-4745-8DAC-D9F02639A804}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30B4A47C-D18D-4ED8-AC9A-AAF07F607091}" type="presOf" srcId="{D1B46980-6531-4606-95E6-44980827E919}" destId="{5F715220-1FEB-4446-97CB-8A49E5631ABD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429ACBFC-3C33-48CC-A9D1-F607AE432AB2}" type="presOf" srcId="{76DC6A11-8AC8-4DB7-A29E-42D5B50B4D1D}" destId="{E1FA41E1-991D-4A2A-A03A-12188821055B}" srcOrd="0" destOrd="0" presId="urn:microsoft.com/office/officeart/2005/8/layout/target3"/>
    <dgm:cxn modelId="{190F4D58-EF89-4215-A17E-336C77D2990A}" srcId="{757F3AB3-0718-4624-B441-E567A8F0AB56}" destId="{A518313A-823A-41F9-9153-52E9501122D5}" srcOrd="5" destOrd="0" parTransId="{D768D302-4B43-4A50-A1D8-A51A4D331694}" sibTransId="{79BD8B43-74A8-4808-B857-FBF069928231}"/>
    <dgm:cxn modelId="{DCA1B0CB-0BAD-487E-A774-DDC5DD1A6174}" type="presOf" srcId="{AB1993F1-CDC3-49A4-AC96-22E174EF92EC}" destId="{AAB170D7-8F61-4E74-BD04-CF45FD77308D}" srcOrd="0" destOrd="0" presId="urn:microsoft.com/office/officeart/2005/8/layout/target3"/>
    <dgm:cxn modelId="{2E4F3F45-5F23-43BF-A758-847C2EEBBC7E}" type="presParOf" srcId="{333A1088-737F-45CB-B68E-254E46348037}" destId="{F5ABB229-8D3B-4694-996A-96F23CF14429}" srcOrd="0" destOrd="0" presId="urn:microsoft.com/office/officeart/2005/8/layout/target3"/>
    <dgm:cxn modelId="{035887A8-5736-4E0C-8186-F73ACB764B83}" type="presParOf" srcId="{333A1088-737F-45CB-B68E-254E46348037}" destId="{F41139FD-01EE-4571-8B17-4FB00FC51163}" srcOrd="1" destOrd="0" presId="urn:microsoft.com/office/officeart/2005/8/layout/target3"/>
    <dgm:cxn modelId="{E71764E9-DBD4-476B-8B32-A7A87A5C5B2A}" type="presParOf" srcId="{333A1088-737F-45CB-B68E-254E46348037}" destId="{D005CE8C-CC26-4C3E-AC11-E15060ECD759}" srcOrd="2" destOrd="0" presId="urn:microsoft.com/office/officeart/2005/8/layout/target3"/>
    <dgm:cxn modelId="{DDDFC898-5726-4F0C-AA66-E02F8D631F4F}" type="presParOf" srcId="{333A1088-737F-45CB-B68E-254E46348037}" destId="{8C3A2C53-BD20-40ED-8DB5-24B1422B186E}" srcOrd="3" destOrd="0" presId="urn:microsoft.com/office/officeart/2005/8/layout/target3"/>
    <dgm:cxn modelId="{F94F7A2A-FFF4-4CF1-AF26-53CC0B49C2D9}" type="presParOf" srcId="{333A1088-737F-45CB-B68E-254E46348037}" destId="{E46E6E87-3218-4932-9C0B-76682E2EA19F}" srcOrd="4" destOrd="0" presId="urn:microsoft.com/office/officeart/2005/8/layout/target3"/>
    <dgm:cxn modelId="{DA7381B5-9BC6-4747-A23F-EFA8434925C6}" type="presParOf" srcId="{333A1088-737F-45CB-B68E-254E46348037}" destId="{5F6B3ADF-CAFD-426F-A916-28B789A40C77}" srcOrd="5" destOrd="0" presId="urn:microsoft.com/office/officeart/2005/8/layout/target3"/>
    <dgm:cxn modelId="{0436A7FC-4FCA-4DCB-A716-E77B57E22950}" type="presParOf" srcId="{333A1088-737F-45CB-B68E-254E46348037}" destId="{77039EE0-9AB5-4E1B-BF53-71CC56F045E2}" srcOrd="6" destOrd="0" presId="urn:microsoft.com/office/officeart/2005/8/layout/target3"/>
    <dgm:cxn modelId="{C1C1B790-F924-44A5-9823-C881FC81E849}" type="presParOf" srcId="{333A1088-737F-45CB-B68E-254E46348037}" destId="{A8533547-8283-44EE-A832-B566C7D0938C}" srcOrd="7" destOrd="0" presId="urn:microsoft.com/office/officeart/2005/8/layout/target3"/>
    <dgm:cxn modelId="{E17AC461-9F85-4096-A822-C0754FCADAB5}" type="presParOf" srcId="{333A1088-737F-45CB-B68E-254E46348037}" destId="{AAB170D7-8F61-4E74-BD04-CF45FD77308D}" srcOrd="8" destOrd="0" presId="urn:microsoft.com/office/officeart/2005/8/layout/target3"/>
    <dgm:cxn modelId="{6AAA0955-FD0D-46F7-AE68-272C9286CC06}" type="presParOf" srcId="{333A1088-737F-45CB-B68E-254E46348037}" destId="{350C823F-B06A-4F1C-8FE4-9AEFA3FD3586}" srcOrd="9" destOrd="0" presId="urn:microsoft.com/office/officeart/2005/8/layout/target3"/>
    <dgm:cxn modelId="{BAAE83D7-41DC-4335-84B9-8B67111CA7B3}" type="presParOf" srcId="{333A1088-737F-45CB-B68E-254E46348037}" destId="{7597B9C5-F88C-458C-88DB-07AE1B1D3B12}" srcOrd="10" destOrd="0" presId="urn:microsoft.com/office/officeart/2005/8/layout/target3"/>
    <dgm:cxn modelId="{3A25878E-F3D3-4DBF-A750-7C5AE36AC1A6}" type="presParOf" srcId="{333A1088-737F-45CB-B68E-254E46348037}" destId="{E1FA41E1-991D-4A2A-A03A-12188821055B}" srcOrd="11" destOrd="0" presId="urn:microsoft.com/office/officeart/2005/8/layout/target3"/>
    <dgm:cxn modelId="{9BCEA586-B152-41D0-8681-9C8D3601286E}" type="presParOf" srcId="{333A1088-737F-45CB-B68E-254E46348037}" destId="{E9F66E8D-4F34-476B-B283-C833EAAC8CA6}" srcOrd="12" destOrd="0" presId="urn:microsoft.com/office/officeart/2005/8/layout/target3"/>
    <dgm:cxn modelId="{BAC2182D-5FF4-4155-94FC-9E9C364E7289}" type="presParOf" srcId="{333A1088-737F-45CB-B68E-254E46348037}" destId="{A66EACA9-A844-43AB-914C-A917ED03A791}" srcOrd="13" destOrd="0" presId="urn:microsoft.com/office/officeart/2005/8/layout/target3"/>
    <dgm:cxn modelId="{F8860B69-4D24-4F29-AF45-402BA1B59910}" type="presParOf" srcId="{333A1088-737F-45CB-B68E-254E46348037}" destId="{8BE57540-5DE5-4578-9B32-7A7668305C63}" srcOrd="14" destOrd="0" presId="urn:microsoft.com/office/officeart/2005/8/layout/target3"/>
    <dgm:cxn modelId="{CCCC001E-7F1B-47B6-86D2-DF0B68AD3D4F}" type="presParOf" srcId="{333A1088-737F-45CB-B68E-254E46348037}" destId="{AB734012-789B-43B9-911D-742CCC144D58}" srcOrd="15" destOrd="0" presId="urn:microsoft.com/office/officeart/2005/8/layout/target3"/>
    <dgm:cxn modelId="{C210FF20-5462-426E-B5F4-28E4ADC9EE0C}" type="presParOf" srcId="{333A1088-737F-45CB-B68E-254E46348037}" destId="{6EA9C993-81EE-475B-9834-17ADCF9A6CDF}" srcOrd="16" destOrd="0" presId="urn:microsoft.com/office/officeart/2005/8/layout/target3"/>
    <dgm:cxn modelId="{F0D848C2-DA0E-448A-BE53-E018B634CA40}" type="presParOf" srcId="{333A1088-737F-45CB-B68E-254E46348037}" destId="{A3A54483-A99C-4DCB-B543-B642F4CF8D39}" srcOrd="17" destOrd="0" presId="urn:microsoft.com/office/officeart/2005/8/layout/target3"/>
    <dgm:cxn modelId="{84CEFBAE-6FE2-4B3F-8A0E-B43BE975FD18}" type="presParOf" srcId="{333A1088-737F-45CB-B68E-254E46348037}" destId="{C1EAB19C-9A6E-453B-BCC2-6BDB314314DB}" srcOrd="18" destOrd="0" presId="urn:microsoft.com/office/officeart/2005/8/layout/target3"/>
    <dgm:cxn modelId="{D22B21A3-0338-4B7E-9495-8E9647E81E3D}" type="presParOf" srcId="{333A1088-737F-45CB-B68E-254E46348037}" destId="{37FC71D3-B945-4AB4-A8CB-650B1A9EE00B}" srcOrd="19" destOrd="0" presId="urn:microsoft.com/office/officeart/2005/8/layout/target3"/>
    <dgm:cxn modelId="{1D915E3B-37D5-49F8-9603-BA7791A2D70C}" type="presParOf" srcId="{333A1088-737F-45CB-B68E-254E46348037}" destId="{1718285D-8093-4B3A-A8E4-BCF6739531B2}" srcOrd="20" destOrd="0" presId="urn:microsoft.com/office/officeart/2005/8/layout/target3"/>
    <dgm:cxn modelId="{ABB4ADAB-1690-416F-AC21-CAC7E24E95E8}" type="presParOf" srcId="{333A1088-737F-45CB-B68E-254E46348037}" destId="{AED2198E-93D5-4001-81B4-73124B309672}" srcOrd="21" destOrd="0" presId="urn:microsoft.com/office/officeart/2005/8/layout/target3"/>
    <dgm:cxn modelId="{E4D1DEE7-5F63-42C6-985C-97304CFE37EF}" type="presParOf" srcId="{333A1088-737F-45CB-B68E-254E46348037}" destId="{7C4AD32E-8671-4890-82C2-2165103BFA9B}" srcOrd="22" destOrd="0" presId="urn:microsoft.com/office/officeart/2005/8/layout/target3"/>
    <dgm:cxn modelId="{9B0F661C-EC49-4AAD-B7B2-46B51C8997DB}" type="presParOf" srcId="{333A1088-737F-45CB-B68E-254E46348037}" destId="{8687FA9F-386C-4B86-8AFB-AEE117472AEB}" srcOrd="23" destOrd="0" presId="urn:microsoft.com/office/officeart/2005/8/layout/target3"/>
    <dgm:cxn modelId="{889A9233-517E-463C-A3E0-F0838AF07FC8}" type="presParOf" srcId="{333A1088-737F-45CB-B68E-254E46348037}" destId="{0FFD6A90-B6CB-4D96-B983-822E62E3179E}" srcOrd="24" destOrd="0" presId="urn:microsoft.com/office/officeart/2005/8/layout/target3"/>
    <dgm:cxn modelId="{C0BA10B6-FAA2-41D5-9D96-7A911F7B22E7}" type="presParOf" srcId="{333A1088-737F-45CB-B68E-254E46348037}" destId="{19990610-05FE-41EC-8404-0184EEE06084}" srcOrd="25" destOrd="0" presId="urn:microsoft.com/office/officeart/2005/8/layout/target3"/>
    <dgm:cxn modelId="{65D105FD-1BED-4FCA-BE99-D5E348069B69}" type="presParOf" srcId="{333A1088-737F-45CB-B68E-254E46348037}" destId="{66828AE2-C0E4-4CBC-ACAD-BE900A540528}" srcOrd="26" destOrd="0" presId="urn:microsoft.com/office/officeart/2005/8/layout/target3"/>
    <dgm:cxn modelId="{56753804-CCDB-434B-97B2-6632095A9BB7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618" y="0"/>
          <a:ext cx="7474607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55618" y="0"/>
        <a:ext cx="7474607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6" y="254771"/>
          <a:ext cx="7474607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I/2 </a:t>
          </a:r>
          <a:r>
            <a:rPr lang="cs-CZ" sz="1400" kern="1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Inovace a zkvalitnění výuky směřující k rozvoji čtenářské a informační gramotnosti</a:t>
          </a:r>
          <a:endParaRPr lang="cs-CZ" sz="1400" kern="12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254771"/>
        <a:ext cx="7474607" cy="254771"/>
      </dsp:txXfrm>
    </dsp:sp>
    <dsp:sp modelId="{A8533547-8283-44EE-A832-B566C7D0938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AB170D7-8F61-4E74-BD04-CF45FD77308D}">
      <dsp:nvSpPr>
        <dsp:cNvPr id="0" name=""/>
        <dsp:cNvSpPr/>
      </dsp:nvSpPr>
      <dsp:spPr>
        <a:xfrm>
          <a:off x="1273856" y="509542"/>
          <a:ext cx="7474607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509542"/>
        <a:ext cx="7474607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6" y="764313"/>
          <a:ext cx="7474607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764313"/>
        <a:ext cx="7474607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6" y="1019086"/>
          <a:ext cx="7474607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NÁZEV MATERIÁLU</a:t>
          </a:r>
          <a:r>
            <a:rPr lang="cs-CZ" sz="1200" kern="1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: </a:t>
          </a:r>
          <a:r>
            <a:rPr lang="cs-CZ" sz="1200" kern="1200" dirty="0" smtClean="0">
              <a:solidFill>
                <a:srgbClr val="000000"/>
              </a:solidFill>
            </a:rPr>
            <a:t>VY_12_INOVACE_01_VÝUK.M.č.7_PODMÍNKY ŽIVOTA NA ZEMI - VZDUCH</a:t>
          </a:r>
          <a:endParaRPr lang="cs-CZ" sz="1200" kern="12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1019086"/>
        <a:ext cx="7474607" cy="254771"/>
      </dsp:txXfrm>
    </dsp:sp>
    <dsp:sp modelId="{6EA9C993-81EE-475B-9834-17ADCF9A6CD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A54483-A99C-4DCB-B543-B642F4CF8D39}">
      <dsp:nvSpPr>
        <dsp:cNvPr id="0" name=""/>
        <dsp:cNvSpPr/>
      </dsp:nvSpPr>
      <dsp:spPr>
        <a:xfrm>
          <a:off x="1273856" y="1273857"/>
          <a:ext cx="7474607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ČÍSLO MATERIÁLU: 7				DATUM: 13. 11. 2011</a:t>
          </a:r>
          <a:endParaRPr lang="cs-CZ" sz="1600" kern="12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1273857"/>
        <a:ext cx="7474607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6" y="1528628"/>
          <a:ext cx="7474607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solidFill>
              <a:srgbClr val="00000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1528628"/>
        <a:ext cx="7474607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113409-2333-4A31-A5B2-68A4247FD96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49495-0BBB-4569-8304-F40822AE01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610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9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95E7669-50D5-4073-B744-C5F7561E6990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1A3A90B-3EF3-491F-96D3-92327DF658D6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FB977C-0BB3-4383-9832-F0C5C6A46D8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7/71/Atmosphere_layers-cs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3/3d/Composition_of_Earth's_atmosphere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0/Fotosynteza3.pn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TEPLOM%C4%9AR&amp;ex=1" TargetMode="External"/><Relationship Id="rId3" Type="http://schemas.openxmlformats.org/officeDocument/2006/relationships/hyperlink" Target="http://commons.wikimedia.org/wiki/File:Composition_of_Earth's_atmosphere.svg" TargetMode="External"/><Relationship Id="rId7" Type="http://schemas.openxmlformats.org/officeDocument/2006/relationships/hyperlink" Target="http://office.microsoft.com/cs-cz/images/results.aspx?qu=v%C3%ADtr&amp;ex=1&amp;origin=FX010132103" TargetMode="External"/><Relationship Id="rId12" Type="http://schemas.openxmlformats.org/officeDocument/2006/relationships/hyperlink" Target="http://office.microsoft.com/cs-cz/images/results.aspx?qu=V%C4%9ATRN%C3%9D+ML%C3%9DN&amp;ex=1" TargetMode="External"/><Relationship Id="rId2" Type="http://schemas.openxmlformats.org/officeDocument/2006/relationships/hyperlink" Target="http://commons.wikimedia.org/wiki/File:Atmosphere_layers-cs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axinstall.aspx?Return=cs-cz/images/results.aspx?qu=v%C3%ADtr&amp;ex=1&amp;origin=FX010132103" TargetMode="External"/><Relationship Id="rId11" Type="http://schemas.openxmlformats.org/officeDocument/2006/relationships/hyperlink" Target="http://office.microsoft.com/cs-cz/images/results.aspx?qu=LETADLO&amp;ex=1" TargetMode="External"/><Relationship Id="rId5" Type="http://schemas.openxmlformats.org/officeDocument/2006/relationships/hyperlink" Target="http://www.office.microsoft.com/" TargetMode="External"/><Relationship Id="rId10" Type="http://schemas.openxmlformats.org/officeDocument/2006/relationships/hyperlink" Target="http://office.microsoft.com/cs-cz/images/results.aspx?qu=l%C3%A9t%C3%A1n%C3%AD&amp;ex=1&amp;origin=FX010132103" TargetMode="External"/><Relationship Id="rId4" Type="http://schemas.openxmlformats.org/officeDocument/2006/relationships/hyperlink" Target="http://commons.wikimedia.org/wiki/File:Fotosynteza2.png?uselang=cs" TargetMode="External"/><Relationship Id="rId9" Type="http://schemas.openxmlformats.org/officeDocument/2006/relationships/hyperlink" Target="http://office.microsoft.com/cs-cz/images/results.aspx?qu=SV%C3%8D%C4%8CKA&amp;ex=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SEMENA&amp;ex=1" TargetMode="External"/><Relationship Id="rId2" Type="http://schemas.openxmlformats.org/officeDocument/2006/relationships/hyperlink" Target="http://office.microsoft.com/cs-cz/images/results.aspx?qu=V%C4%9ATRN%C3%81+ELEKTR%C3%81RNA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D%C3%9DM&amp;ex=1" TargetMode="External"/><Relationship Id="rId5" Type="http://schemas.openxmlformats.org/officeDocument/2006/relationships/hyperlink" Target="http://office.microsoft.com/cs-cz/images/results.aspx?qu=V%C3%9DFUK&amp;ex=1" TargetMode="External"/><Relationship Id="rId4" Type="http://schemas.openxmlformats.org/officeDocument/2006/relationships/hyperlink" Target="http://office.microsoft.com/cs-cz/images/results.aspx?qu=zne%C4%8Di%C5%A1t%C4%9Bn%C3%AD+ovzdu%C5%A1%C3%AD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1006620"/>
              </p:ext>
            </p:extLst>
          </p:nvPr>
        </p:nvGraphicFramePr>
        <p:xfrm>
          <a:off x="395536" y="1484784"/>
          <a:ext cx="874846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2603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92275" y="4149725"/>
            <a:ext cx="2232025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14341" name="Obdélník 6"/>
          <p:cNvSpPr>
            <a:spLocks noChangeArrowheads="1"/>
          </p:cNvSpPr>
          <p:nvPr/>
        </p:nvSpPr>
        <p:spPr bwMode="auto">
          <a:xfrm>
            <a:off x="1547813" y="4652963"/>
            <a:ext cx="69850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 hangingPunct="0">
              <a:buFont typeface="Cambria" pitchFamily="18" charset="0"/>
              <a:buChar char="-"/>
            </a:pPr>
            <a:r>
              <a:rPr lang="cs-CZ" sz="1600" dirty="0">
                <a:solidFill>
                  <a:schemeClr val="bg1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se může využít v hodinách prvouky ve 3. ročníku při výuce Podmínky života.</a:t>
            </a:r>
          </a:p>
          <a:p>
            <a:pPr marL="342900" indent="-342900" hangingPunct="0">
              <a:buFont typeface="Cambria" pitchFamily="18" charset="0"/>
              <a:buChar char="-"/>
            </a:pPr>
            <a:r>
              <a:rPr lang="cs-CZ" sz="1600" dirty="0">
                <a:solidFill>
                  <a:schemeClr val="bg1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Žáci se </a:t>
            </a:r>
            <a:r>
              <a:rPr lang="cs-CZ" sz="1600" dirty="0" smtClean="0">
                <a:solidFill>
                  <a:schemeClr val="bg1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seznamuj</a:t>
            </a:r>
            <a:r>
              <a:rPr lang="cs-CZ" sz="1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í se vzduchem jako součástí neživé přírody, pojmem atmosféra, složením vzduchu, vlastnostmi vzduchu, kyslíkem a se způsobem  ochrany vzduchu. Součástí je opakovací část.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16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327997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424936" cy="2835746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PODMÍNKY ŽIVOTA NA ZEMI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3429000"/>
            <a:ext cx="8458200" cy="2016224"/>
          </a:xfrm>
        </p:spPr>
        <p:txBody>
          <a:bodyPr>
            <a:normAutofit/>
          </a:bodyPr>
          <a:lstStyle/>
          <a:p>
            <a:r>
              <a:rPr lang="cs-CZ" sz="1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VZDUCH</a:t>
            </a:r>
            <a:endParaRPr lang="cs-CZ" sz="120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8640"/>
            <a:ext cx="8686800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       VZDUCH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 součástí 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neživé přírody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 všude kolem nás, také v půdě a ve vodě</a:t>
            </a: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3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atmosféra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-je vysoká vrstva vzduchu 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-tvoří 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obal naší Země  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chrání Zemi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 nebezpečným 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zářením ze Slunce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File:Atmosphere layers-c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76672"/>
            <a:ext cx="1800200" cy="606006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86800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SLOŽENÍ VZDUCHU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30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vzduch se skládá </a:t>
            </a:r>
            <a:r>
              <a:rPr lang="cs-CZ" sz="30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 několika součástí: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FC6A10"/>
                </a:solidFill>
                <a:latin typeface="Times New Roman" pitchFamily="18" charset="0"/>
                <a:cs typeface="Times New Roman" pitchFamily="18" charset="0"/>
              </a:rPr>
              <a:t>►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dusík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- největší část vzduchu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962A89"/>
                </a:solidFill>
                <a:latin typeface="Times New Roman" pitchFamily="18" charset="0"/>
                <a:cs typeface="Times New Roman" pitchFamily="18" charset="0"/>
              </a:rPr>
              <a:t>►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kyslík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- nejdůležitější část vzduchu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- k dýchání jej potřebují 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         lidé, živočichové i rostliny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►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oxid uhličitý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vodní páry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       další plyny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 descr="File:Composition of Earth's atmospher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r="26660"/>
          <a:stretch>
            <a:fillRect/>
          </a:stretch>
        </p:blipFill>
        <p:spPr bwMode="auto">
          <a:xfrm>
            <a:off x="5076056" y="2708920"/>
            <a:ext cx="3744416" cy="381642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648"/>
            <a:ext cx="8686800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500" b="1" dirty="0" smtClean="0">
                <a:latin typeface="Times New Roman" pitchFamily="18" charset="0"/>
                <a:cs typeface="Times New Roman" pitchFamily="18" charset="0"/>
              </a:rPr>
              <a:t>VLASTNOSTI VZDUCHU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vzduch je 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bezbarvá směs plynů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nevidíme ho, ale cítíme účinky 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proudícího vzduchu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 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proudící vzduch má různou sílu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 vánek, vítr, vichřice, uragán, tornádo</a:t>
            </a: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můžeme změřit 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teplotu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tlak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vzduchu</a:t>
            </a:r>
            <a:endParaRPr lang="cs-CZ" sz="55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8" name="Picture 4" descr="bouřky,deště,listy,padání,počasí,podzim,příroda,roční období,rostliny,stromy,větry,větve,vichřic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2060848"/>
            <a:ext cx="2232248" cy="2232247"/>
          </a:xfrm>
          <a:prstGeom prst="rect">
            <a:avLst/>
          </a:prstGeom>
          <a:noFill/>
        </p:spPr>
      </p:pic>
      <p:pic>
        <p:nvPicPr>
          <p:cNvPr id="21510" name="Picture 6" descr="bouře,nálevkovité mraky,počasí,příroda,tornáda,trychtýře,větry,vichřice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3212976"/>
            <a:ext cx="2088232" cy="2088231"/>
          </a:xfrm>
          <a:prstGeom prst="rect">
            <a:avLst/>
          </a:prstGeom>
          <a:noFill/>
        </p:spPr>
      </p:pic>
      <p:pic>
        <p:nvPicPr>
          <p:cNvPr id="21512" name="Picture 8" descr="čisté oblohy,iStockphoto,jih,kohoutek,kohouti,kovy,léto,mraky,nordické,růžice kompasu,seskupení mraků,severské země,střechy,větrné korouhve,větry,východ,západ"/>
          <p:cNvPicPr>
            <a:picLocks noChangeAspect="1" noChangeArrowheads="1"/>
          </p:cNvPicPr>
          <p:nvPr/>
        </p:nvPicPr>
        <p:blipFill>
          <a:blip r:embed="rId4" cstate="print"/>
          <a:srcRect t="16283" b="18586"/>
          <a:stretch>
            <a:fillRect/>
          </a:stretch>
        </p:blipFill>
        <p:spPr bwMode="auto">
          <a:xfrm>
            <a:off x="683568" y="3212976"/>
            <a:ext cx="3095626" cy="2016224"/>
          </a:xfrm>
          <a:prstGeom prst="rect">
            <a:avLst/>
          </a:prstGeom>
          <a:noFill/>
        </p:spPr>
      </p:pic>
      <p:pic>
        <p:nvPicPr>
          <p:cNvPr id="21514" name="Picture 10" descr="horko,léto,mraky,počasí,příroda,roční období,slunce,sluneční svit,teploměry,teploty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44208" y="4365104"/>
            <a:ext cx="2304257" cy="230425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648"/>
            <a:ext cx="8686800" cy="63367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             KYSLÍK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kyslík potřebují k 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dýchání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všechny živé organismy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●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kyslík podporuje 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hoření </a:t>
            </a: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jediným zdrojem kyslíku na Zemi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jsou zelené rostliny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rostliny vyrábí kyslík při </a:t>
            </a: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fotosyntéze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0" name="Picture 2" descr="domácnost,plameny,svíčky,svícny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1772816"/>
            <a:ext cx="2016224" cy="2016223"/>
          </a:xfrm>
          <a:prstGeom prst="rect">
            <a:avLst/>
          </a:prstGeom>
          <a:noFill/>
        </p:spPr>
      </p:pic>
      <p:pic>
        <p:nvPicPr>
          <p:cNvPr id="22532" name="Picture 4" descr="File:Fotosynteza3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0879"/>
          <a:stretch>
            <a:fillRect/>
          </a:stretch>
        </p:blipFill>
        <p:spPr bwMode="auto">
          <a:xfrm>
            <a:off x="5508104" y="2260848"/>
            <a:ext cx="3240360" cy="398991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292080" y="3356992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00"/>
                </a:solidFill>
              </a:rPr>
              <a:t>OXID UHLIČITÝ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812360" y="5157192"/>
            <a:ext cx="1008112" cy="5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00"/>
                </a:solidFill>
              </a:rPr>
              <a:t>KYSLÍK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6056" y="5733256"/>
            <a:ext cx="100811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00"/>
                </a:solidFill>
              </a:rPr>
              <a:t>VODA</a:t>
            </a:r>
            <a:endParaRPr lang="cs-CZ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8640"/>
            <a:ext cx="8686800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500" b="1" dirty="0" smtClean="0">
                <a:latin typeface="Times New Roman" pitchFamily="18" charset="0"/>
                <a:cs typeface="Times New Roman" pitchFamily="18" charset="0"/>
              </a:rPr>
              <a:t>VZDUCH NÁM POMÁHÁ</a:t>
            </a:r>
            <a:endParaRPr lang="cs-CZ" sz="3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●</a:t>
            </a:r>
            <a:r>
              <a:rPr lang="cs-CZ" sz="30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létání</a:t>
            </a:r>
          </a:p>
          <a:p>
            <a:pPr>
              <a:buNone/>
            </a:pPr>
            <a:r>
              <a:rPr lang="cs-CZ" sz="30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			   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3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výroba elektrické energie</a:t>
            </a:r>
          </a:p>
          <a:p>
            <a:pPr>
              <a:buNone/>
            </a:pPr>
            <a:endParaRPr lang="cs-CZ" sz="30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3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větrné mlýny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		  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●</a:t>
            </a:r>
            <a:r>
              <a:rPr lang="cs-CZ" sz="3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roznos semen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		      rostlin</a:t>
            </a:r>
            <a:endParaRPr lang="cs-CZ" sz="55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554" name="Picture 2" descr="dámy,lidé,sport,volný čas,závěsné létání,ženy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111" b="22222"/>
          <a:stretch>
            <a:fillRect/>
          </a:stretch>
        </p:blipFill>
        <p:spPr bwMode="auto">
          <a:xfrm>
            <a:off x="323528" y="1556792"/>
            <a:ext cx="1944217" cy="1296144"/>
          </a:xfrm>
          <a:prstGeom prst="rect">
            <a:avLst/>
          </a:prstGeom>
          <a:noFill/>
        </p:spPr>
      </p:pic>
      <p:pic>
        <p:nvPicPr>
          <p:cNvPr id="23558" name="Picture 6" descr="letadla,létání,letectvo,přeprava,trysková letadla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23261" b="25564"/>
          <a:stretch>
            <a:fillRect/>
          </a:stretch>
        </p:blipFill>
        <p:spPr bwMode="auto">
          <a:xfrm flipH="1">
            <a:off x="2195736" y="1628800"/>
            <a:ext cx="2232248" cy="1142345"/>
          </a:xfrm>
          <a:prstGeom prst="rect">
            <a:avLst/>
          </a:prstGeom>
          <a:noFill/>
        </p:spPr>
      </p:pic>
      <p:pic>
        <p:nvPicPr>
          <p:cNvPr id="23560" name="Picture 8" descr="alternativní energie,elektrické pohony,elektřina,energie,Evropa,evropské,Nizozemsko,průmysl,stavby,stroje,turbíny,větrná energie,větrné elektrárny,větrné mlýny,větrné turbíny"/>
          <p:cNvPicPr>
            <a:picLocks noChangeAspect="1" noChangeArrowheads="1"/>
          </p:cNvPicPr>
          <p:nvPr/>
        </p:nvPicPr>
        <p:blipFill>
          <a:blip r:embed="rId4" cstate="print"/>
          <a:srcRect l="15152" r="12121"/>
          <a:stretch>
            <a:fillRect/>
          </a:stretch>
        </p:blipFill>
        <p:spPr bwMode="auto">
          <a:xfrm>
            <a:off x="6444208" y="2276872"/>
            <a:ext cx="1728192" cy="2376263"/>
          </a:xfrm>
          <a:prstGeom prst="rect">
            <a:avLst/>
          </a:prstGeom>
          <a:noFill/>
        </p:spPr>
      </p:pic>
      <p:pic>
        <p:nvPicPr>
          <p:cNvPr id="23562" name="Picture 10" descr="alternativní zdroje energie,budovy,elektřina,fotografie,krajiny,místa,příroda,rostliny,Španělsko,Toledo,větrná elektrárna,větrné mlýny"/>
          <p:cNvPicPr>
            <a:picLocks noChangeAspect="1" noChangeArrowheads="1"/>
          </p:cNvPicPr>
          <p:nvPr/>
        </p:nvPicPr>
        <p:blipFill>
          <a:blip r:embed="rId5" cstate="print"/>
          <a:srcRect t="18609" b="18586"/>
          <a:stretch>
            <a:fillRect/>
          </a:stretch>
        </p:blipFill>
        <p:spPr bwMode="auto">
          <a:xfrm>
            <a:off x="611560" y="3501008"/>
            <a:ext cx="2592288" cy="1628093"/>
          </a:xfrm>
          <a:prstGeom prst="rect">
            <a:avLst/>
          </a:prstGeom>
          <a:noFill/>
        </p:spPr>
      </p:pic>
      <p:pic>
        <p:nvPicPr>
          <p:cNvPr id="23564" name="Picture 12" descr="iStockphoto,květinový,květiny,pampelišky,plevely,příroda,rostliny,semena,vánky,větr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4509120"/>
            <a:ext cx="1872208" cy="187220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32656"/>
            <a:ext cx="8686800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500" b="1" dirty="0" smtClean="0">
                <a:latin typeface="Times New Roman" pitchFamily="18" charset="0"/>
                <a:cs typeface="Times New Roman" pitchFamily="18" charset="0"/>
              </a:rPr>
              <a:t>MUSÍME SI CHRÁNIT ČISTÝ VZDUCH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znečištění vzduchu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 descr="budovy,chladicí věž,ekologické otázky,elektrárny,energie,globální oteplování,iStockphoto,komíny,smog,tovární komíny,továrny,věže,výroba elektřiny,znečištění ovzduší"/>
          <p:cNvPicPr>
            <a:picLocks noChangeAspect="1" noChangeArrowheads="1"/>
          </p:cNvPicPr>
          <p:nvPr/>
        </p:nvPicPr>
        <p:blipFill>
          <a:blip r:embed="rId2" cstate="print"/>
          <a:srcRect t="18609" b="18586"/>
          <a:stretch>
            <a:fillRect/>
          </a:stretch>
        </p:blipFill>
        <p:spPr bwMode="auto">
          <a:xfrm>
            <a:off x="5076056" y="1268760"/>
            <a:ext cx="3095626" cy="1944216"/>
          </a:xfrm>
          <a:prstGeom prst="rect">
            <a:avLst/>
          </a:prstGeom>
          <a:noFill/>
        </p:spPr>
      </p:pic>
      <p:pic>
        <p:nvPicPr>
          <p:cNvPr id="24580" name="Picture 4" descr="atmosféra,ekologické otázky,elektrárny,globální oteplování,iStockphoto,komíny,ozónová vrstva,plyny,smog,tovární komíny,továrny,toxický odpad,země,znečištění ovzduš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789040"/>
            <a:ext cx="2448272" cy="2448271"/>
          </a:xfrm>
          <a:prstGeom prst="rect">
            <a:avLst/>
          </a:prstGeom>
          <a:noFill/>
        </p:spPr>
      </p:pic>
      <p:pic>
        <p:nvPicPr>
          <p:cNvPr id="24582" name="Picture 6" descr="auta,automobily,doprava,kouř,ochrana přírody,ochrana životního prostředí,oxid uhelnatý,poškození životního prostředí,příroda,prostředí,smog,vozidla,vozy,výfuky,znečišťování ovzduší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1700808"/>
            <a:ext cx="2664297" cy="2664296"/>
          </a:xfrm>
          <a:prstGeom prst="rect">
            <a:avLst/>
          </a:prstGeom>
          <a:noFill/>
        </p:spPr>
      </p:pic>
      <p:pic>
        <p:nvPicPr>
          <p:cNvPr id="24584" name="Picture 8" descr="sudy,kotle,hořáky,chemikálie,komíny,chlazení,energie,továrny,fotolia,dým,vysoké pece,plyny,teplo,těžký průmysl,průmyslové,údržba,výroba,moderní,ropný průmysl,roury,elektrárny,rafinerie,smog,zásoby,nádrže,věže,vlaky,syntetické látky,páry,práce,znečišťování,kouř,pohonné hmoty,potrubí,zásobníky"/>
          <p:cNvPicPr>
            <a:picLocks noChangeAspect="1" noChangeArrowheads="1"/>
          </p:cNvPicPr>
          <p:nvPr/>
        </p:nvPicPr>
        <p:blipFill>
          <a:blip r:embed="rId5" cstate="print"/>
          <a:srcRect t="17144" b="20050"/>
          <a:stretch>
            <a:fillRect/>
          </a:stretch>
        </p:blipFill>
        <p:spPr bwMode="auto">
          <a:xfrm>
            <a:off x="827584" y="4581128"/>
            <a:ext cx="3095626" cy="194421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opakování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547260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1) Z kterých částí se skládá vzduch?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dusík, kyslík, oxid uhličitý, vodní páry, další plyny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2) Která část vzduchu je nejdůležitější?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kyslík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3) Jak se nazývá vzduchový obal Země?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atmosféra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4) Co vyrábí kyslík?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zelené rostliny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5) Jak vzduch pomáhá?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výroba elektrické energie, létání, větrné mlýny,…</a:t>
            </a: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sz="2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792088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47260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KORONER. 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[online]. [cit.28.10.2012]. 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&lt;http://commons.wikimedia.org/wiki/File:Atmosphere_layers-cs.svg?uselang=cs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DBC334. 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[online]. [cit. 28.10.2012]. 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&lt;http://commons.wikimedia.org/wiki/File:Composition_of_Earth%27s_atmosphere.svg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STEPA. 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[online]. [cit. 28.10.2012]. 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http://commons.wikimedia.org/wiki/File:Fotosynteza2.png?uselang=cs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VÍTR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axinstall.aspx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Return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=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%3Fqu%3Dv%25C3%25ADtr%26ex%3D1%26origin%3DFX010132103%23ai%3AMC900413534%7C&amp;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Parameter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=copy%26Download%3DMC900413534%26ext%3DWMF&amp;CTT=98&amp;c=0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TORNÁDO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=v%C3%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ADtr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&amp;ex=1&amp;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origin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=FX010132103#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:MC900104986|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VĚTRNÝ KOHOUT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=v%C3%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ADtr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&amp;ex=1&amp;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origin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=FX010132103#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:MP900438624|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TEPLOMĚR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=TEPLOM%C4%9AR&amp;ex=1#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:MC900311124|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SVÍČKA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=SV%C3%8D%C4%8CKA&amp;ex=1#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:MC900335640|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ROGALO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=l%C3%A9t%C3%A1n%C3%AD&amp;ex=1&amp;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origin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=FX010132103#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:MC900199048|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LETADLO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=LETADLO&amp;ex=1#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:MC900238935|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VĚTRNÝ MLÝN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=V%C4%9ATRN%C3%9D+ML%C3%9DN&amp;ex=1#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:MP900403759|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672"/>
            <a:ext cx="8686800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VĚTRNÁ ELEKTRÁRNA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=V%C4%9ATRN%C3%81+ELEKTR%C3%81RNA&amp;ex=1#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:MC900432245|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PAMPELIŠKA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=SEMENA&amp;ex=1#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:MP900433163|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KOUŘ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=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zne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%C4%8Di%C5%A1t%C4%9Bn%C3%AD+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ovzdu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%C5%A1%C3%AD&amp;ex=1#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:MP900437353|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ZEMĚKOULE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=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zne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%C4%8Di%C5%A1t%C4%9Bn%C3%AD+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ovzdu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%C5%A1%C3%AD&amp;ex=1#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:MC900437211|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AUTO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=V%C3%9DFUK&amp;ex=1#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:MC900030201|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TOVÁRNA -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http://office.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microsoft.com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results.aspx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qu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=D%C3%9DM&amp;ex=1#</a:t>
            </a:r>
            <a:r>
              <a:rPr lang="cs-CZ" sz="1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ai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:MP900448679|</a:t>
            </a: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ŠTIKOVÁ, V. </a:t>
            </a:r>
            <a:r>
              <a:rPr lang="cs-CZ" sz="1400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Já a můj svět.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Brno: Nová škola, 2008. ISBN 80-7289-097-2. s. 30</a:t>
            </a: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3">
      <a:dk1>
        <a:srgbClr val="CCFFCC"/>
      </a:dk1>
      <a:lt1>
        <a:srgbClr val="CCFF99"/>
      </a:lt1>
      <a:dk2>
        <a:srgbClr val="00A100"/>
      </a:dk2>
      <a:lt2>
        <a:srgbClr val="CCFFCC"/>
      </a:lt2>
      <a:accent1>
        <a:srgbClr val="99FF33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00A100"/>
      </a:hlink>
      <a:folHlink>
        <a:srgbClr val="002D0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242</TotalTime>
  <Words>325</Words>
  <Application>Microsoft Office PowerPoint</Application>
  <PresentationFormat>Předvádění na obrazovce (4:3)</PresentationFormat>
  <Paragraphs>109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PODMÍNKY ŽIVOTA NA ZEMI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                 opakování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</dc:creator>
  <cp:lastModifiedBy>Petra</cp:lastModifiedBy>
  <cp:revision>31</cp:revision>
  <dcterms:created xsi:type="dcterms:W3CDTF">2012-11-10T22:44:54Z</dcterms:created>
  <dcterms:modified xsi:type="dcterms:W3CDTF">2013-01-06T20:04:02Z</dcterms:modified>
</cp:coreProperties>
</file>