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32" r:id="rId2"/>
  </p:sldMasterIdLst>
  <p:notesMasterIdLst>
    <p:notesMasterId r:id="rId12"/>
  </p:notesMasterIdLst>
  <p:sldIdLst>
    <p:sldId id="269" r:id="rId3"/>
    <p:sldId id="268" r:id="rId4"/>
    <p:sldId id="256" r:id="rId5"/>
    <p:sldId id="263" r:id="rId6"/>
    <p:sldId id="264" r:id="rId7"/>
    <p:sldId id="258" r:id="rId8"/>
    <p:sldId id="259" r:id="rId9"/>
    <p:sldId id="262" r:id="rId10"/>
    <p:sldId id="266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912" autoAdjust="0"/>
    <p:restoredTop sz="94660"/>
  </p:normalViewPr>
  <p:slideViewPr>
    <p:cSldViewPr>
      <p:cViewPr varScale="1">
        <p:scale>
          <a:sx n="65" d="100"/>
          <a:sy n="65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Drahomíra Sladká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</a:t>
          </a:r>
          <a:r>
            <a:rPr lang="cs-CZ" dirty="0" smtClean="0"/>
            <a:t>Zelinářské zahrady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Přírodopis pro 6.- 9.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VY_52_INOVACE_01_Zelinářské zahrady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8AA45-CA3E-473C-9FBC-378A3837D033}" type="presOf" srcId="{FBBFC3EA-9D9D-4F3A-BEA6-9C2C0E46BF20}" destId="{832BF48F-0145-4429-9E02-8FCA946CCE9E}" srcOrd="1" destOrd="0" presId="urn:microsoft.com/office/officeart/2005/8/layout/target3"/>
    <dgm:cxn modelId="{5443B0D5-874B-4725-9A58-F669D3D2C233}" type="presOf" srcId="{C73C7642-F245-4585-8F88-243F9FAEF6CA}" destId="{AA41A67C-3D3F-4AE9-9E0F-5D7F7BB2E741}" srcOrd="1" destOrd="0" presId="urn:microsoft.com/office/officeart/2005/8/layout/target3"/>
    <dgm:cxn modelId="{1359A117-F7C2-42CF-85E3-9E643AA28700}" type="presOf" srcId="{EBC41103-E2E5-4D48-9B4B-425520D3D098}" destId="{50C2F88D-8688-44C2-A854-691F34009D3B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D7659A06-0878-41D3-AA57-6AD2EF3B34FA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56DB513A-139B-4C27-8963-EF778AC1F9DB}" type="presOf" srcId="{019433A1-1324-4DE1-9E6F-32B851095F74}" destId="{E7297F21-D4FD-4A41-AE58-814D01A6B5E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2A00CF41-B9B3-4C1B-8F5F-726379B1742F}" type="presOf" srcId="{445C7998-7549-48B0-BD68-D4F0167F02E5}" destId="{4D19AB04-24FA-40C2-B203-52AE3D15E171}" srcOrd="1" destOrd="0" presId="urn:microsoft.com/office/officeart/2005/8/layout/target3"/>
    <dgm:cxn modelId="{07BF84CE-4B72-46C2-A09D-3D7BB6EFAA7B}" type="presOf" srcId="{EBC41103-E2E5-4D48-9B4B-425520D3D098}" destId="{F969C235-9271-4D34-B740-D627A121CAD0}" srcOrd="1" destOrd="0" presId="urn:microsoft.com/office/officeart/2005/8/layout/target3"/>
    <dgm:cxn modelId="{8767A2D1-E48B-430F-92EB-FDED86F3A195}" type="presOf" srcId="{DAEA276B-ECF9-46F6-A7D3-4693B2D32BC4}" destId="{F69A1436-182C-465B-AD7F-FE48E0C090C1}" srcOrd="1" destOrd="0" presId="urn:microsoft.com/office/officeart/2005/8/layout/target3"/>
    <dgm:cxn modelId="{B80374D6-5A5E-4200-BC5E-9AC6174F6B64}" type="presOf" srcId="{FBBFC3EA-9D9D-4F3A-BEA6-9C2C0E46BF20}" destId="{643EA938-EDE0-4533-ACCC-D2BD6F3A527C}" srcOrd="0" destOrd="0" presId="urn:microsoft.com/office/officeart/2005/8/layout/target3"/>
    <dgm:cxn modelId="{11393AEA-54F5-423F-918F-ECF1B855EB8A}" type="presOf" srcId="{445C7998-7549-48B0-BD68-D4F0167F02E5}" destId="{BC35EE03-4121-4EF9-923D-7CB6D30D358D}" srcOrd="0" destOrd="0" presId="urn:microsoft.com/office/officeart/2005/8/layout/target3"/>
    <dgm:cxn modelId="{977772EC-ADEA-4B99-AD25-B432B1FBB813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9E016D8-8413-4F7B-89AC-4E98E46A903C}" type="presOf" srcId="{39F8B381-5807-488E-AC22-73DD4140ED4A}" destId="{71045F8C-00FA-488E-A7BD-E2E6753D979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A990CCE9-E606-484E-B3B8-C9F291A69AD7}" type="presOf" srcId="{DAEA276B-ECF9-46F6-A7D3-4693B2D32BC4}" destId="{CDED6FE3-AD8F-4ACC-B6B8-710EDDD97598}" srcOrd="0" destOrd="0" presId="urn:microsoft.com/office/officeart/2005/8/layout/target3"/>
    <dgm:cxn modelId="{1A4633EB-424E-42AF-BABA-8AEC11FE45EF}" type="presParOf" srcId="{71045F8C-00FA-488E-A7BD-E2E6753D979D}" destId="{3577EC6B-C980-4F34-8C69-4365E7B8FC8C}" srcOrd="0" destOrd="0" presId="urn:microsoft.com/office/officeart/2005/8/layout/target3"/>
    <dgm:cxn modelId="{3A4DF797-1609-4355-8F0B-84EF85A1A4C6}" type="presParOf" srcId="{71045F8C-00FA-488E-A7BD-E2E6753D979D}" destId="{6940EB87-DC1D-4BC3-9408-9AC2E1FFC039}" srcOrd="1" destOrd="0" presId="urn:microsoft.com/office/officeart/2005/8/layout/target3"/>
    <dgm:cxn modelId="{D70677FC-49EE-47B1-9D89-CAC66F9FE659}" type="presParOf" srcId="{71045F8C-00FA-488E-A7BD-E2E6753D979D}" destId="{BC35EE03-4121-4EF9-923D-7CB6D30D358D}" srcOrd="2" destOrd="0" presId="urn:microsoft.com/office/officeart/2005/8/layout/target3"/>
    <dgm:cxn modelId="{95EA5BE0-C660-4997-A333-92C866665E03}" type="presParOf" srcId="{71045F8C-00FA-488E-A7BD-E2E6753D979D}" destId="{C95EEA27-3CBF-4645-A92D-9D8AF5C1CBFC}" srcOrd="3" destOrd="0" presId="urn:microsoft.com/office/officeart/2005/8/layout/target3"/>
    <dgm:cxn modelId="{59037A2D-FB78-4DC9-A4C0-F537A8247A0B}" type="presParOf" srcId="{71045F8C-00FA-488E-A7BD-E2E6753D979D}" destId="{851BB866-B6AE-4566-893F-4C635BA974FC}" srcOrd="4" destOrd="0" presId="urn:microsoft.com/office/officeart/2005/8/layout/target3"/>
    <dgm:cxn modelId="{C40BA3D3-C0A0-43BA-9D14-517CCCCF3045}" type="presParOf" srcId="{71045F8C-00FA-488E-A7BD-E2E6753D979D}" destId="{643EA938-EDE0-4533-ACCC-D2BD6F3A527C}" srcOrd="5" destOrd="0" presId="urn:microsoft.com/office/officeart/2005/8/layout/target3"/>
    <dgm:cxn modelId="{FA594DA0-3E4D-462A-86B8-2E933991D2C5}" type="presParOf" srcId="{71045F8C-00FA-488E-A7BD-E2E6753D979D}" destId="{92F31B18-D66D-4CC7-89B9-378928DE877D}" srcOrd="6" destOrd="0" presId="urn:microsoft.com/office/officeart/2005/8/layout/target3"/>
    <dgm:cxn modelId="{AA6D37F8-784A-4AB7-9EC0-C92776CA0805}" type="presParOf" srcId="{71045F8C-00FA-488E-A7BD-E2E6753D979D}" destId="{902074E1-B931-4618-97F1-FADBE82E9C3C}" srcOrd="7" destOrd="0" presId="urn:microsoft.com/office/officeart/2005/8/layout/target3"/>
    <dgm:cxn modelId="{9A96A23D-988D-48D0-AE43-E2D22D288E56}" type="presParOf" srcId="{71045F8C-00FA-488E-A7BD-E2E6753D979D}" destId="{A3817367-F2BC-482F-8832-FA00B51DCCF3}" srcOrd="8" destOrd="0" presId="urn:microsoft.com/office/officeart/2005/8/layout/target3"/>
    <dgm:cxn modelId="{B877C49C-153D-45BA-8DF7-4F00BCA11EF7}" type="presParOf" srcId="{71045F8C-00FA-488E-A7BD-E2E6753D979D}" destId="{626ABFF6-56C8-4386-B662-68EC364EED9D}" srcOrd="9" destOrd="0" presId="urn:microsoft.com/office/officeart/2005/8/layout/target3"/>
    <dgm:cxn modelId="{2761BD52-E130-42C7-BC78-FD7FD7444D0E}" type="presParOf" srcId="{71045F8C-00FA-488E-A7BD-E2E6753D979D}" destId="{6DB11F1C-D028-4800-9625-6611CA9DE6D4}" srcOrd="10" destOrd="0" presId="urn:microsoft.com/office/officeart/2005/8/layout/target3"/>
    <dgm:cxn modelId="{73E51E10-66B1-4CF3-94BE-ED9F6635E752}" type="presParOf" srcId="{71045F8C-00FA-488E-A7BD-E2E6753D979D}" destId="{CDED6FE3-AD8F-4ACC-B6B8-710EDDD97598}" srcOrd="11" destOrd="0" presId="urn:microsoft.com/office/officeart/2005/8/layout/target3"/>
    <dgm:cxn modelId="{A863906A-5883-4CFE-91DC-51A4DB8D268D}" type="presParOf" srcId="{71045F8C-00FA-488E-A7BD-E2E6753D979D}" destId="{397AC6D7-84A6-4150-958F-83C92D9ACF38}" srcOrd="12" destOrd="0" presId="urn:microsoft.com/office/officeart/2005/8/layout/target3"/>
    <dgm:cxn modelId="{1D9C16CA-31A6-47C9-9838-B097711A2729}" type="presParOf" srcId="{71045F8C-00FA-488E-A7BD-E2E6753D979D}" destId="{D7419528-33A6-416D-9E64-B3F7915C5149}" srcOrd="13" destOrd="0" presId="urn:microsoft.com/office/officeart/2005/8/layout/target3"/>
    <dgm:cxn modelId="{1E3B94E6-0220-41E2-B9AC-A14BFD382D69}" type="presParOf" srcId="{71045F8C-00FA-488E-A7BD-E2E6753D979D}" destId="{97289DF2-90F4-4EC2-A9FC-633B00BAB610}" srcOrd="14" destOrd="0" presId="urn:microsoft.com/office/officeart/2005/8/layout/target3"/>
    <dgm:cxn modelId="{AF29ACA7-9F91-4E13-AA34-64772DF10B19}" type="presParOf" srcId="{71045F8C-00FA-488E-A7BD-E2E6753D979D}" destId="{234EBA9D-95B4-4C20-A84E-6F65F1085DC6}" srcOrd="15" destOrd="0" presId="urn:microsoft.com/office/officeart/2005/8/layout/target3"/>
    <dgm:cxn modelId="{D0DFF4E9-349C-48E9-8C45-942DE847661D}" type="presParOf" srcId="{71045F8C-00FA-488E-A7BD-E2E6753D979D}" destId="{12255512-213F-41DF-90A6-8B4CD74A2B52}" srcOrd="16" destOrd="0" presId="urn:microsoft.com/office/officeart/2005/8/layout/target3"/>
    <dgm:cxn modelId="{03103E94-C327-46B8-808B-8EF9118C9C79}" type="presParOf" srcId="{71045F8C-00FA-488E-A7BD-E2E6753D979D}" destId="{50C2F88D-8688-44C2-A854-691F34009D3B}" srcOrd="17" destOrd="0" presId="urn:microsoft.com/office/officeart/2005/8/layout/target3"/>
    <dgm:cxn modelId="{F8D872E7-6B63-4BDB-A207-549C81AEE37F}" type="presParOf" srcId="{71045F8C-00FA-488E-A7BD-E2E6753D979D}" destId="{4D19AB04-24FA-40C2-B203-52AE3D15E171}" srcOrd="18" destOrd="0" presId="urn:microsoft.com/office/officeart/2005/8/layout/target3"/>
    <dgm:cxn modelId="{66934CD9-C1FD-4BDC-B9F0-C937FCD3207D}" type="presParOf" srcId="{71045F8C-00FA-488E-A7BD-E2E6753D979D}" destId="{832BF48F-0145-4429-9E02-8FCA946CCE9E}" srcOrd="19" destOrd="0" presId="urn:microsoft.com/office/officeart/2005/8/layout/target3"/>
    <dgm:cxn modelId="{C13CBEAB-FF27-4F94-8647-431FC7D11342}" type="presParOf" srcId="{71045F8C-00FA-488E-A7BD-E2E6753D979D}" destId="{E7297F21-D4FD-4A41-AE58-814D01A6B5E7}" srcOrd="20" destOrd="0" presId="urn:microsoft.com/office/officeart/2005/8/layout/target3"/>
    <dgm:cxn modelId="{9A1EA79F-0A78-4EFB-8FF1-6D27374D1841}" type="presParOf" srcId="{71045F8C-00FA-488E-A7BD-E2E6753D979D}" destId="{F69A1436-182C-465B-AD7F-FE48E0C090C1}" srcOrd="21" destOrd="0" presId="urn:microsoft.com/office/officeart/2005/8/layout/target3"/>
    <dgm:cxn modelId="{D2BC2F6D-2D35-418A-A95F-1DFDE4ADA726}" type="presParOf" srcId="{71045F8C-00FA-488E-A7BD-E2E6753D979D}" destId="{AA41A67C-3D3F-4AE9-9E0F-5D7F7BB2E741}" srcOrd="22" destOrd="0" presId="urn:microsoft.com/office/officeart/2005/8/layout/target3"/>
    <dgm:cxn modelId="{2501FE33-BB07-4210-9609-FAEDBD4C461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 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Mgr. Drahomíra Sladká  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VY_52_INOVACE_01_Zelinářské zahrady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 Přírodopis pro 6.- 9. ročník 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</a:t>
          </a:r>
          <a:r>
            <a:rPr lang="cs-CZ" sz="1300" kern="1200" dirty="0" smtClean="0"/>
            <a:t>Zelinářské zahrady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</a:t>
          </a:r>
          <a:r>
            <a:rPr lang="cs-CZ" sz="1300" kern="1200" dirty="0" smtClean="0"/>
            <a:t>projektu: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2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E898FD7-5DEE-4773-8896-7CC826BB51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7121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AD69984-EFC9-4AA8-A27C-CED9B45D1679}" type="slidenum">
              <a:rPr lang="cs-CZ" sz="1200" smtClean="0"/>
              <a:pPr eaLnBrk="1" hangingPunct="1"/>
              <a:t>3</a:t>
            </a:fld>
            <a:endParaRPr lang="cs-CZ" sz="1200" smtClean="0"/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mtClean="0"/>
              <a:t>Pomůcky : učebnice Ekologický přírodopis pro 7. ročník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898FD7-5DEE-4773-8896-7CC826BB51F7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96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10922-8158-4553-9772-33BC35489A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8017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4185E-5C80-4C71-9A5E-E1DD7C1D5A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394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B0A9B-867C-40BF-A565-08BBBD01F8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0983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E6DD8-6D3D-4643-BB24-ABA1211886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0979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74393-E400-4468-801E-1566C8F33A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9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F1871-9084-4931-9BBC-CCCA1FC9B9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461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66DCF-21A4-425D-A763-DD845B8D22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7754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6932E-4405-4975-98D2-A8F470C202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6948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6B218-A640-4568-BFB6-5626387D2B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0595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AEF53-03E9-4A9B-9A13-E1C03F042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858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9DA00-C271-43BE-A914-4755604BD5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457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D10922-8158-4553-9772-33BC35489A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4185E-5C80-4C71-9A5E-E1DD7C1D5AA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B0A9B-867C-40BF-A565-08BBBD01F83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E6DD8-6D3D-4643-BB24-ABA12118867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D74393-E400-4468-801E-1566C8F33A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4F1871-9084-4931-9BBC-CCCA1FC9B96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C66DCF-21A4-425D-A763-DD845B8D223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D6932E-4405-4975-98D2-A8F470C202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66B218-A640-4568-BFB6-5626387D2B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4AEF53-03E9-4A9B-9A13-E1C03F042CC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69DA00-C271-43BE-A914-4755604BD50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935B3F91-656E-4515-8EB0-0A2C28CF18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707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rtl="0" fontAlgn="base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935B3F91-656E-4515-8EB0-0A2C28CF189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1565689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344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Anotace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cs-CZ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68313" y="1412875"/>
          <a:ext cx="8207376" cy="360044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03688"/>
                <a:gridCol w="4103688"/>
              </a:tblGrid>
              <a:tr h="4539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L="91423" marR="91423" marT="45721" marB="4572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7.</a:t>
                      </a:r>
                      <a:endParaRPr lang="cs-CZ" sz="1800" dirty="0"/>
                    </a:p>
                  </a:txBody>
                  <a:tcPr marL="91423" marR="91423" marT="45721" marB="45721"/>
                </a:tc>
              </a:tr>
              <a:tr h="4539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Druh materiálu</a:t>
                      </a:r>
                      <a:endParaRPr lang="cs-CZ" sz="1800" dirty="0"/>
                    </a:p>
                  </a:txBody>
                  <a:tcPr marL="91423" marR="91423" marT="45721" marB="4572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Prezentace  </a:t>
                      </a:r>
                      <a:endParaRPr lang="cs-CZ" sz="1800" dirty="0"/>
                    </a:p>
                  </a:txBody>
                  <a:tcPr marL="91423" marR="91423" marT="45721" marB="45721"/>
                </a:tc>
              </a:tr>
              <a:tr h="4539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Pomůcky</a:t>
                      </a:r>
                      <a:endParaRPr lang="cs-CZ" sz="1800" dirty="0"/>
                    </a:p>
                  </a:txBody>
                  <a:tcPr marL="91423" marR="91423" marT="45721" marB="4572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3" marR="91423" marT="45721" marB="45721"/>
                </a:tc>
              </a:tr>
              <a:tr h="14551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Cíl (inovace)</a:t>
                      </a:r>
                      <a:endParaRPr lang="cs-CZ" sz="1800" dirty="0"/>
                    </a:p>
                  </a:txBody>
                  <a:tcPr marL="91423" marR="91423" marT="45721" marB="4572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Prezentace slouží k procvič. učiva, podporuje aktivní procvič. učiva s využitím interaktiv.  tabule</a:t>
                      </a:r>
                      <a:endParaRPr lang="cs-CZ" sz="1800" dirty="0"/>
                    </a:p>
                  </a:txBody>
                  <a:tcPr marL="91423" marR="91423" marT="45721" marB="45721"/>
                </a:tc>
              </a:tr>
              <a:tr h="78351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Metodické pokyny</a:t>
                      </a:r>
                      <a:endParaRPr lang="cs-CZ" sz="1800" dirty="0"/>
                    </a:p>
                  </a:txBody>
                  <a:tcPr marL="91423" marR="91423" marT="45721" marB="4572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Snímek</a:t>
                      </a:r>
                      <a:r>
                        <a:rPr lang="cs-CZ" sz="1800" baseline="0" dirty="0" smtClean="0"/>
                        <a:t> 4 – děti doplňují pomocí interaktivního pera</a:t>
                      </a:r>
                      <a:endParaRPr lang="cs-CZ" sz="1800" dirty="0"/>
                    </a:p>
                  </a:txBody>
                  <a:tcPr marL="91423" marR="91423" marT="45721" marB="45721"/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2205038"/>
            <a:ext cx="7772400" cy="1470025"/>
          </a:xfrm>
          <a:solidFill>
            <a:schemeClr val="folHlink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Zelinářské zahrady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323850" y="207963"/>
            <a:ext cx="86407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800" b="1">
                <a:solidFill>
                  <a:srgbClr val="C00000"/>
                </a:solidFill>
              </a:rPr>
              <a:t>Doplň chybějící slovo dvojice:</a:t>
            </a:r>
          </a:p>
        </p:txBody>
      </p:sp>
      <p:graphicFrame>
        <p:nvGraphicFramePr>
          <p:cNvPr id="4136" name="Group 40"/>
          <p:cNvGraphicFramePr>
            <a:graphicFrameLocks noGrp="1"/>
          </p:cNvGraphicFramePr>
          <p:nvPr/>
        </p:nvGraphicFramePr>
        <p:xfrm>
          <a:off x="425450" y="1125538"/>
          <a:ext cx="8280400" cy="4632492"/>
        </p:xfrm>
        <a:graphic>
          <a:graphicData uri="http://schemas.openxmlformats.org/drawingml/2006/table">
            <a:tbl>
              <a:tblPr/>
              <a:tblGrid>
                <a:gridCol w="3755356"/>
                <a:gridCol w="4525044"/>
              </a:tblGrid>
              <a:tr h="4876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Příklady zeleniny</a:t>
                      </a:r>
                    </a:p>
                  </a:txBody>
                  <a:tcPr marL="91434" marR="91434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Část pro kterou se pěstuje</a:t>
                      </a:r>
                    </a:p>
                  </a:txBody>
                  <a:tcPr marL="91434" marR="91434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cuketa</a:t>
                      </a:r>
                    </a:p>
                  </a:txBody>
                  <a:tcPr marL="91434" marR="91434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4" marR="91434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4" marR="91434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květenství</a:t>
                      </a:r>
                    </a:p>
                  </a:txBody>
                  <a:tcPr marL="91434" marR="91434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cibule</a:t>
                      </a:r>
                    </a:p>
                  </a:txBody>
                  <a:tcPr marL="91434" marR="91434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4" marR="91434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4" marR="91434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list</a:t>
                      </a:r>
                    </a:p>
                  </a:txBody>
                  <a:tcPr marL="91434" marR="91434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špenát</a:t>
                      </a:r>
                    </a:p>
                  </a:txBody>
                  <a:tcPr marL="91434" marR="91434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4" marR="91434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4" marR="91434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plod</a:t>
                      </a:r>
                    </a:p>
                  </a:txBody>
                  <a:tcPr marL="91434" marR="91434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petržel</a:t>
                      </a:r>
                    </a:p>
                  </a:txBody>
                  <a:tcPr marL="91434" marR="91434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4" marR="91434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4" marR="91434"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stonková hlíza</a:t>
                      </a:r>
                    </a:p>
                  </a:txBody>
                  <a:tcPr marL="91434" marR="91434"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5"/>
          <p:cNvSpPr txBox="1">
            <a:spLocks noChangeArrowheads="1"/>
          </p:cNvSpPr>
          <p:nvPr/>
        </p:nvSpPr>
        <p:spPr bwMode="auto">
          <a:xfrm>
            <a:off x="250825" y="850900"/>
            <a:ext cx="8642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800" b="1"/>
              <a:t>Doplň chybějící slovo dvojice</a:t>
            </a:r>
          </a:p>
        </p:txBody>
      </p:sp>
      <p:graphicFrame>
        <p:nvGraphicFramePr>
          <p:cNvPr id="4136" name="Group 40"/>
          <p:cNvGraphicFramePr>
            <a:graphicFrameLocks noGrp="1"/>
          </p:cNvGraphicFramePr>
          <p:nvPr/>
        </p:nvGraphicFramePr>
        <p:xfrm>
          <a:off x="250825" y="1484313"/>
          <a:ext cx="8281988" cy="4633908"/>
        </p:xfrm>
        <a:graphic>
          <a:graphicData uri="http://schemas.openxmlformats.org/drawingml/2006/table">
            <a:tbl>
              <a:tblPr/>
              <a:tblGrid>
                <a:gridCol w="3756076"/>
                <a:gridCol w="4525912"/>
              </a:tblGrid>
              <a:tr h="487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Příklady zeleniny</a:t>
                      </a:r>
                    </a:p>
                  </a:txBody>
                  <a:tcPr marL="91452" marR="91452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Část pro kterou se pěstuje</a:t>
                      </a:r>
                    </a:p>
                  </a:txBody>
                  <a:tcPr marL="91452" marR="91452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cuketa</a:t>
                      </a:r>
                    </a:p>
                  </a:txBody>
                  <a:tcPr marL="91452" marR="91452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plod</a:t>
                      </a:r>
                    </a:p>
                  </a:txBody>
                  <a:tcPr marL="91452" marR="91452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např. </a:t>
                      </a: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květák</a:t>
                      </a:r>
                    </a:p>
                  </a:txBody>
                  <a:tcPr marL="91452" marR="91452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květenství</a:t>
                      </a:r>
                    </a:p>
                  </a:txBody>
                  <a:tcPr marL="91452" marR="91452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cibule</a:t>
                      </a:r>
                    </a:p>
                  </a:txBody>
                  <a:tcPr marL="91452" marR="91452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cibule, list</a:t>
                      </a:r>
                    </a:p>
                  </a:txBody>
                  <a:tcPr marL="91452" marR="91452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např</a:t>
                      </a: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. </a:t>
                      </a: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salát</a:t>
                      </a:r>
                    </a:p>
                  </a:txBody>
                  <a:tcPr marL="91452" marR="91452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list</a:t>
                      </a:r>
                    </a:p>
                  </a:txBody>
                  <a:tcPr marL="91452" marR="91452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špenát</a:t>
                      </a:r>
                    </a:p>
                  </a:txBody>
                  <a:tcPr marL="91452" marR="91452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list</a:t>
                      </a:r>
                    </a:p>
                  </a:txBody>
                  <a:tcPr marL="91452" marR="91452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např</a:t>
                      </a: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. </a:t>
                      </a: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okurka</a:t>
                      </a:r>
                    </a:p>
                  </a:txBody>
                  <a:tcPr marL="91452" marR="91452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plod</a:t>
                      </a:r>
                    </a:p>
                  </a:txBody>
                  <a:tcPr marL="91452" marR="91452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petržel</a:t>
                      </a:r>
                    </a:p>
                  </a:txBody>
                  <a:tcPr marL="91452" marR="91452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kořen, list</a:t>
                      </a:r>
                    </a:p>
                  </a:txBody>
                  <a:tcPr marL="91452" marR="91452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např</a:t>
                      </a: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. </a:t>
                      </a: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kedluben</a:t>
                      </a:r>
                    </a:p>
                  </a:txBody>
                  <a:tcPr marL="91452" marR="91452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stonková hlíza</a:t>
                      </a:r>
                    </a:p>
                  </a:txBody>
                  <a:tcPr marL="91452" marR="91452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203" name="TextovéPole 38"/>
          <p:cNvSpPr txBox="1">
            <a:spLocks noChangeArrowheads="1"/>
          </p:cNvSpPr>
          <p:nvPr/>
        </p:nvSpPr>
        <p:spPr bwMode="auto">
          <a:xfrm>
            <a:off x="715963" y="287338"/>
            <a:ext cx="7712075" cy="5222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800" b="1">
                <a:solidFill>
                  <a:srgbClr val="C00000"/>
                </a:solidFill>
              </a:rPr>
              <a:t>Odpovědi na otázku: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MP900144417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96975"/>
            <a:ext cx="2663825" cy="176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7" descr="MP900387908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981075"/>
            <a:ext cx="1951038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8" descr="MP900387907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57563"/>
            <a:ext cx="195262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9" descr="MP900387875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933825"/>
            <a:ext cx="2836862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10" descr="MP900387906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981075"/>
            <a:ext cx="1973262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11" descr="MP900387868[1]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789363"/>
            <a:ext cx="179863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 Box 12"/>
          <p:cNvSpPr txBox="1">
            <a:spLocks noChangeArrowheads="1"/>
          </p:cNvSpPr>
          <p:nvPr/>
        </p:nvSpPr>
        <p:spPr bwMode="auto">
          <a:xfrm>
            <a:off x="468313" y="66675"/>
            <a:ext cx="8351837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800"/>
              <a:t> </a:t>
            </a:r>
            <a:r>
              <a:rPr lang="cs-CZ" sz="2600"/>
              <a:t>Pojmenuj zeleninu a uveď, pro jakou část se pěstuje?</a:t>
            </a:r>
          </a:p>
        </p:txBody>
      </p:sp>
      <p:sp>
        <p:nvSpPr>
          <p:cNvPr id="8201" name="Text Box 13"/>
          <p:cNvSpPr txBox="1">
            <a:spLocks noChangeArrowheads="1"/>
          </p:cNvSpPr>
          <p:nvPr/>
        </p:nvSpPr>
        <p:spPr bwMode="auto">
          <a:xfrm flipH="1">
            <a:off x="533400" y="2800350"/>
            <a:ext cx="43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/>
              <a:t>1.</a:t>
            </a:r>
          </a:p>
        </p:txBody>
      </p:sp>
      <p:sp>
        <p:nvSpPr>
          <p:cNvPr id="8202" name="Text Box 14"/>
          <p:cNvSpPr txBox="1">
            <a:spLocks noChangeArrowheads="1"/>
          </p:cNvSpPr>
          <p:nvPr/>
        </p:nvSpPr>
        <p:spPr bwMode="auto">
          <a:xfrm>
            <a:off x="3708400" y="3284538"/>
            <a:ext cx="57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2.</a:t>
            </a:r>
          </a:p>
        </p:txBody>
      </p:sp>
      <p:sp>
        <p:nvSpPr>
          <p:cNvPr id="8203" name="Text Box 15"/>
          <p:cNvSpPr txBox="1">
            <a:spLocks noChangeArrowheads="1"/>
          </p:cNvSpPr>
          <p:nvPr/>
        </p:nvSpPr>
        <p:spPr bwMode="auto">
          <a:xfrm>
            <a:off x="6227763" y="3429000"/>
            <a:ext cx="649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3.</a:t>
            </a:r>
          </a:p>
        </p:txBody>
      </p:sp>
      <p:sp>
        <p:nvSpPr>
          <p:cNvPr id="8204" name="Text Box 16"/>
          <p:cNvSpPr txBox="1">
            <a:spLocks noChangeArrowheads="1"/>
          </p:cNvSpPr>
          <p:nvPr/>
        </p:nvSpPr>
        <p:spPr bwMode="auto">
          <a:xfrm>
            <a:off x="684213" y="6010275"/>
            <a:ext cx="5032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4.</a:t>
            </a:r>
          </a:p>
        </p:txBody>
      </p:sp>
      <p:sp>
        <p:nvSpPr>
          <p:cNvPr id="8205" name="Text Box 17"/>
          <p:cNvSpPr txBox="1">
            <a:spLocks noChangeArrowheads="1"/>
          </p:cNvSpPr>
          <p:nvPr/>
        </p:nvSpPr>
        <p:spPr bwMode="auto">
          <a:xfrm>
            <a:off x="2987675" y="5805488"/>
            <a:ext cx="720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5.</a:t>
            </a:r>
          </a:p>
        </p:txBody>
      </p:sp>
      <p:sp>
        <p:nvSpPr>
          <p:cNvPr id="8206" name="Text Box 18"/>
          <p:cNvSpPr txBox="1">
            <a:spLocks noChangeArrowheads="1"/>
          </p:cNvSpPr>
          <p:nvPr/>
        </p:nvSpPr>
        <p:spPr bwMode="auto">
          <a:xfrm>
            <a:off x="6084888" y="6154738"/>
            <a:ext cx="719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MP900401203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82625"/>
            <a:ext cx="18986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5" descr="MP900382813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836613"/>
            <a:ext cx="316706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6" descr="MP900400597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538" y="636588"/>
            <a:ext cx="23034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0" descr="MP900382801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0438"/>
            <a:ext cx="3527425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1" descr="MP900409538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500438"/>
            <a:ext cx="1852612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2" descr="MC900331384[1]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005263"/>
            <a:ext cx="1360488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Text Box 13"/>
          <p:cNvSpPr txBox="1">
            <a:spLocks noChangeArrowheads="1"/>
          </p:cNvSpPr>
          <p:nvPr/>
        </p:nvSpPr>
        <p:spPr bwMode="auto">
          <a:xfrm>
            <a:off x="395288" y="2914650"/>
            <a:ext cx="7921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7.</a:t>
            </a:r>
          </a:p>
        </p:txBody>
      </p:sp>
      <p:sp>
        <p:nvSpPr>
          <p:cNvPr id="9225" name="Text Box 14"/>
          <p:cNvSpPr txBox="1">
            <a:spLocks noChangeArrowheads="1"/>
          </p:cNvSpPr>
          <p:nvPr/>
        </p:nvSpPr>
        <p:spPr bwMode="auto">
          <a:xfrm>
            <a:off x="2627313" y="3059113"/>
            <a:ext cx="649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8.</a:t>
            </a:r>
          </a:p>
        </p:txBody>
      </p:sp>
      <p:sp>
        <p:nvSpPr>
          <p:cNvPr id="9226" name="Text Box 15"/>
          <p:cNvSpPr txBox="1">
            <a:spLocks noChangeArrowheads="1"/>
          </p:cNvSpPr>
          <p:nvPr/>
        </p:nvSpPr>
        <p:spPr bwMode="auto">
          <a:xfrm>
            <a:off x="6156325" y="3201988"/>
            <a:ext cx="57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9.</a:t>
            </a:r>
          </a:p>
        </p:txBody>
      </p:sp>
      <p:sp>
        <p:nvSpPr>
          <p:cNvPr id="9227" name="Text Box 16"/>
          <p:cNvSpPr txBox="1">
            <a:spLocks noChangeArrowheads="1"/>
          </p:cNvSpPr>
          <p:nvPr/>
        </p:nvSpPr>
        <p:spPr bwMode="auto">
          <a:xfrm>
            <a:off x="539750" y="6165850"/>
            <a:ext cx="792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10.</a:t>
            </a:r>
          </a:p>
        </p:txBody>
      </p:sp>
      <p:sp>
        <p:nvSpPr>
          <p:cNvPr id="9228" name="Text Box 17"/>
          <p:cNvSpPr txBox="1">
            <a:spLocks noChangeArrowheads="1"/>
          </p:cNvSpPr>
          <p:nvPr/>
        </p:nvSpPr>
        <p:spPr bwMode="auto">
          <a:xfrm>
            <a:off x="3995738" y="5805488"/>
            <a:ext cx="7921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b="1"/>
          </a:p>
        </p:txBody>
      </p:sp>
      <p:sp>
        <p:nvSpPr>
          <p:cNvPr id="9229" name="Text Box 18"/>
          <p:cNvSpPr txBox="1">
            <a:spLocks noChangeArrowheads="1"/>
          </p:cNvSpPr>
          <p:nvPr/>
        </p:nvSpPr>
        <p:spPr bwMode="auto">
          <a:xfrm>
            <a:off x="6877050" y="5876925"/>
            <a:ext cx="719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12.</a:t>
            </a:r>
          </a:p>
        </p:txBody>
      </p:sp>
      <p:sp>
        <p:nvSpPr>
          <p:cNvPr id="9230" name="Text Box 19"/>
          <p:cNvSpPr txBox="1">
            <a:spLocks noChangeArrowheads="1"/>
          </p:cNvSpPr>
          <p:nvPr/>
        </p:nvSpPr>
        <p:spPr bwMode="auto">
          <a:xfrm>
            <a:off x="4140200" y="6092825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11.</a:t>
            </a:r>
          </a:p>
        </p:txBody>
      </p:sp>
      <p:sp>
        <p:nvSpPr>
          <p:cNvPr id="9231" name="Obdélník 1"/>
          <p:cNvSpPr>
            <a:spLocks noChangeArrowheads="1"/>
          </p:cNvSpPr>
          <p:nvPr/>
        </p:nvSpPr>
        <p:spPr bwMode="auto">
          <a:xfrm>
            <a:off x="755650" y="133350"/>
            <a:ext cx="77755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/>
              <a:t>Pojmenuj zeleninu a uveď, pro jakou část se pěstuje?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4"/>
          <p:cNvSpPr txBox="1">
            <a:spLocks noChangeArrowheads="1"/>
          </p:cNvSpPr>
          <p:nvPr/>
        </p:nvSpPr>
        <p:spPr bwMode="auto">
          <a:xfrm>
            <a:off x="830263" y="1901825"/>
            <a:ext cx="6408737" cy="637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Arial" charset="0"/>
              <a:buAutoNum type="arabicPeriod"/>
            </a:pPr>
            <a:r>
              <a:rPr lang="cs-CZ"/>
              <a:t>Zelí – listy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Mrkev – kořen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Ředkvička – kořenová hlíza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Chřest – stonek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Brokolice – květenství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Lilek – plod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Hrách – lusk, semena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Paprika – plod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Rajče – plod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Salát – list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Česnek – cibule</a:t>
            </a:r>
          </a:p>
          <a:p>
            <a:pPr eaLnBrk="1" hangingPunct="1">
              <a:buFont typeface="Arial" charset="0"/>
              <a:buAutoNum type="arabicPeriod"/>
            </a:pPr>
            <a:r>
              <a:rPr lang="cs-CZ"/>
              <a:t>Kedluben – stonková hlíza</a:t>
            </a:r>
          </a:p>
          <a:p>
            <a:pPr eaLnBrk="1" hangingPunct="1">
              <a:buFont typeface="Arial" charset="0"/>
              <a:buAutoNum type="arabicPeriod"/>
            </a:pPr>
            <a:endParaRPr lang="cs-CZ"/>
          </a:p>
          <a:p>
            <a:pPr eaLnBrk="1" hangingPunct="1">
              <a:buFont typeface="Arial" charset="0"/>
              <a:buAutoNum type="arabicPeriod"/>
            </a:pPr>
            <a:endParaRPr lang="cs-CZ"/>
          </a:p>
          <a:p>
            <a:pPr eaLnBrk="1" hangingPunct="1">
              <a:buFont typeface="Arial" charset="0"/>
              <a:buAutoNum type="arabicPeriod"/>
            </a:pPr>
            <a:endParaRPr lang="cs-CZ"/>
          </a:p>
          <a:p>
            <a:pPr eaLnBrk="1" hangingPunct="1">
              <a:buFontTx/>
              <a:buAutoNum type="arabicPeriod"/>
            </a:pPr>
            <a:endParaRPr lang="cs-CZ"/>
          </a:p>
          <a:p>
            <a:pPr eaLnBrk="1" hangingPunct="1">
              <a:buFontTx/>
              <a:buAutoNum type="arabicPeriod"/>
            </a:pPr>
            <a:endParaRPr lang="cs-CZ"/>
          </a:p>
        </p:txBody>
      </p:sp>
      <p:sp>
        <p:nvSpPr>
          <p:cNvPr id="10243" name="Obdélník 5"/>
          <p:cNvSpPr>
            <a:spLocks noChangeArrowheads="1"/>
          </p:cNvSpPr>
          <p:nvPr/>
        </p:nvSpPr>
        <p:spPr bwMode="auto">
          <a:xfrm>
            <a:off x="850900" y="631825"/>
            <a:ext cx="83248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800" b="1"/>
              <a:t>Pojmenuj zeleninu a uveď, pro jakou část se pěstuje?</a:t>
            </a:r>
          </a:p>
        </p:txBody>
      </p:sp>
      <p:sp>
        <p:nvSpPr>
          <p:cNvPr id="10244" name="TextovéPole 6"/>
          <p:cNvSpPr txBox="1">
            <a:spLocks noChangeArrowheads="1"/>
          </p:cNvSpPr>
          <p:nvPr/>
        </p:nvSpPr>
        <p:spPr bwMode="auto">
          <a:xfrm>
            <a:off x="819150" y="109538"/>
            <a:ext cx="7713663" cy="5222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800" b="1">
                <a:solidFill>
                  <a:srgbClr val="C00000"/>
                </a:solidFill>
              </a:rPr>
              <a:t>Odpovědi na otázku: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2"/>
          <p:cNvSpPr txBox="1">
            <a:spLocks noChangeArrowheads="1"/>
          </p:cNvSpPr>
          <p:nvPr/>
        </p:nvSpPr>
        <p:spPr bwMode="auto">
          <a:xfrm>
            <a:off x="539750" y="1196975"/>
            <a:ext cx="7993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  <a:p>
            <a:pPr eaLnBrk="1" hangingPunct="1"/>
            <a:r>
              <a:rPr lang="cs-CZ"/>
              <a:t>Ilustrace: 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297</TotalTime>
  <Words>267</Words>
  <Application>Microsoft Office PowerPoint</Application>
  <PresentationFormat>Předvádění na obrazovce (4:3)</PresentationFormat>
  <Paragraphs>84</Paragraphs>
  <Slides>9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6" baseType="lpstr">
      <vt:lpstr>Arial</vt:lpstr>
      <vt:lpstr>Palatino Linotype</vt:lpstr>
      <vt:lpstr>Century Gothic</vt:lpstr>
      <vt:lpstr>Courier New</vt:lpstr>
      <vt:lpstr>Calibri</vt:lpstr>
      <vt:lpstr>Exekutivní</vt:lpstr>
      <vt:lpstr>Spring</vt:lpstr>
      <vt:lpstr>Prezentace aplikace PowerPoint</vt:lpstr>
      <vt:lpstr>Anotace</vt:lpstr>
      <vt:lpstr>Zelinářské zahrady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Zelinářské zahrady</dc:title>
  <dc:creator>Zelva</dc:creator>
  <cp:lastModifiedBy>Sladká</cp:lastModifiedBy>
  <cp:revision>35</cp:revision>
  <dcterms:created xsi:type="dcterms:W3CDTF">2011-09-29T17:44:54Z</dcterms:created>
  <dcterms:modified xsi:type="dcterms:W3CDTF">2012-02-28T20:21:48Z</dcterms:modified>
</cp:coreProperties>
</file>