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66" r:id="rId3"/>
    <p:sldId id="267" r:id="rId4"/>
    <p:sldId id="268" r:id="rId5"/>
    <p:sldId id="269" r:id="rId6"/>
    <p:sldId id="270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588" autoAdjust="0"/>
    <p:restoredTop sz="94658" autoAdjust="0"/>
  </p:normalViewPr>
  <p:slideViewPr>
    <p:cSldViewPr>
      <p:cViewPr varScale="1">
        <p:scale>
          <a:sx n="66" d="100"/>
          <a:sy n="66" d="100"/>
        </p:scale>
        <p:origin x="-53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Český jazyk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vzory podstatných jmen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</a:t>
            </a:r>
            <a:r>
              <a:rPr lang="cs-CZ" dirty="0" smtClean="0"/>
              <a:t>Mgr. Irena Turková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500034" y="1447800"/>
            <a:ext cx="8643966" cy="45720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VZORY PRO ROD MUŽSKÝ</a:t>
            </a:r>
            <a:endParaRPr lang="cs-CZ" dirty="0" smtClean="0"/>
          </a:p>
          <a:p>
            <a:r>
              <a:rPr lang="cs-CZ" b="1" dirty="0" smtClean="0"/>
              <a:t>Podstatná jména rodu mužského zakončená v 1. p. na </a:t>
            </a:r>
            <a:endParaRPr lang="cs-CZ" dirty="0" smtClean="0"/>
          </a:p>
          <a:p>
            <a:r>
              <a:rPr lang="cs-CZ" b="1" dirty="0" smtClean="0"/>
              <a:t>s</a:t>
            </a:r>
            <a:r>
              <a:rPr lang="cs-CZ" b="1" dirty="0" smtClean="0"/>
              <a:t>ouhlásku  - v 2.p. – a - </a:t>
            </a:r>
            <a:r>
              <a:rPr lang="cs-CZ" dirty="0" smtClean="0"/>
              <a:t>životná </a:t>
            </a:r>
            <a:r>
              <a:rPr lang="cs-CZ" b="1" dirty="0" smtClean="0"/>
              <a:t>– PÁN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                                     - u</a:t>
            </a:r>
            <a:r>
              <a:rPr lang="cs-CZ" dirty="0" smtClean="0"/>
              <a:t> – neživotná </a:t>
            </a:r>
            <a:r>
              <a:rPr lang="cs-CZ" b="1" dirty="0" smtClean="0"/>
              <a:t>– HRAD</a:t>
            </a:r>
          </a:p>
          <a:p>
            <a:pPr>
              <a:buNone/>
            </a:pPr>
            <a:r>
              <a:rPr lang="cs-CZ" b="1" dirty="0" smtClean="0"/>
              <a:t>                                       - e </a:t>
            </a:r>
            <a:r>
              <a:rPr lang="cs-CZ" dirty="0" smtClean="0"/>
              <a:t>– životná – </a:t>
            </a:r>
            <a:r>
              <a:rPr lang="cs-CZ" b="1" dirty="0" smtClean="0"/>
              <a:t>MUŽ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                                     - neživotná – </a:t>
            </a:r>
            <a:r>
              <a:rPr lang="cs-CZ" b="1" dirty="0" smtClean="0"/>
              <a:t>STROJ</a:t>
            </a:r>
          </a:p>
          <a:p>
            <a:endParaRPr lang="cs-CZ" dirty="0" smtClean="0"/>
          </a:p>
          <a:p>
            <a:r>
              <a:rPr lang="cs-CZ" b="1" dirty="0" smtClean="0"/>
              <a:t>s</a:t>
            </a:r>
            <a:r>
              <a:rPr lang="cs-CZ" b="1" dirty="0" smtClean="0"/>
              <a:t>amohlásku – v 2.p. – a – PŘEDSEDA</a:t>
            </a:r>
          </a:p>
          <a:p>
            <a:pPr>
              <a:buNone/>
            </a:pPr>
            <a:r>
              <a:rPr lang="cs-CZ" b="1" dirty="0" smtClean="0"/>
              <a:t> </a:t>
            </a:r>
            <a:r>
              <a:rPr lang="cs-CZ" b="1" dirty="0" smtClean="0"/>
              <a:t>                                        -  e  -  SOUDCE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00298" y="928670"/>
            <a:ext cx="47806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u="sng" dirty="0" smtClean="0"/>
              <a:t>VZORY PODSTATNÝCH JMEN</a:t>
            </a:r>
            <a:endParaRPr lang="cs-CZ" sz="2800" b="1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294967295"/>
          </p:nvPr>
        </p:nvSpPr>
        <p:spPr>
          <a:xfrm>
            <a:off x="1371600" y="1447800"/>
            <a:ext cx="7772400" cy="4572000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71538" y="1071546"/>
          <a:ext cx="6963404" cy="4714908"/>
        </p:xfrm>
        <a:graphic>
          <a:graphicData uri="http://schemas.openxmlformats.org/drawingml/2006/table">
            <a:tbl>
              <a:tblPr/>
              <a:tblGrid>
                <a:gridCol w="25400"/>
                <a:gridCol w="1703724"/>
                <a:gridCol w="1190755"/>
                <a:gridCol w="1849184"/>
                <a:gridCol w="1997118"/>
                <a:gridCol w="197223"/>
              </a:tblGrid>
              <a:tr h="824966">
                <a:tc gridSpan="5"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Podstatná jména rodu ženského zakončená v 1.p. na</a:t>
                      </a:r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73152" marR="73152" marT="36576" marB="36576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mpd="sng">
                      <a:noFill/>
                      <a:prstDash val="soli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37448"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>
                      <a:noFill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-a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-e 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b="1" i="1" dirty="0"/>
                        <a:t>souhlásku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58570"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>
                      <a:noFill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v 2.p.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v 2.p.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43992"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>
                      <a:noFill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-e (-ě)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-i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649932"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>
                      <a:noFill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/>
                        <a:t>ŽENA</a:t>
                      </a:r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/>
                        <a:t>RŮŽE</a:t>
                      </a:r>
                      <a:endParaRPr lang="cs-CZ" sz="2000" b="1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/>
                        <a:t>PÍSEŇ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/>
                        <a:t>KOST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73152" marR="73152" marT="36576" marB="36576">
                    <a:lnL w="47625" cap="flat" cmpd="dbl" algn="ctr">
                      <a:solidFill>
                        <a:srgbClr val="FF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>
                      <a:noFill/>
                    </a:lnT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643174" y="571480"/>
            <a:ext cx="42290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VZORY RODU ŽENSKÉHO</a:t>
            </a:r>
            <a:endParaRPr lang="cs-CZ" sz="2800" b="1" u="sng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71472" y="1214422"/>
          <a:ext cx="7834347" cy="4643469"/>
        </p:xfrm>
        <a:graphic>
          <a:graphicData uri="http://schemas.openxmlformats.org/drawingml/2006/table">
            <a:tbl>
              <a:tblPr/>
              <a:tblGrid>
                <a:gridCol w="244797"/>
                <a:gridCol w="1774496"/>
                <a:gridCol w="1936221"/>
                <a:gridCol w="1936221"/>
                <a:gridCol w="1789622"/>
                <a:gridCol w="152990"/>
              </a:tblGrid>
              <a:tr h="331676"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0" marR="0" marT="0" marB="0" anchor="ctr">
                    <a:lnL>
                      <a:noFill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3353"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>
                      <a:noFill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4">
                  <a:txBody>
                    <a:bodyPr/>
                    <a:lstStyle/>
                    <a:p>
                      <a:pPr algn="ctr"/>
                      <a:r>
                        <a:rPr lang="pl-PL" sz="2000" b="1" dirty="0"/>
                        <a:t>Podstatná jména rodu středního zakončená v 1.p. na</a:t>
                      </a:r>
                      <a:endParaRPr lang="pl-PL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63353"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>
                      <a:noFill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-o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-e (-ě)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-í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676"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>
                      <a:noFill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v 2.p.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v 2. p.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rowSpan="2"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1676"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>
                      <a:noFill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/>
                        <a:t>-</a:t>
                      </a:r>
                      <a:r>
                        <a:rPr lang="cs-CZ" sz="2000" b="1" dirty="0"/>
                        <a:t>e (-ě)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/>
                        <a:t>-</a:t>
                      </a:r>
                      <a:r>
                        <a:rPr lang="cs-CZ" sz="2000" b="1" dirty="0" err="1"/>
                        <a:t>ete</a:t>
                      </a:r>
                      <a:r>
                        <a:rPr lang="cs-CZ" sz="2000" b="1" dirty="0"/>
                        <a:t> (-</a:t>
                      </a:r>
                      <a:r>
                        <a:rPr lang="cs-CZ" sz="2000" b="1" dirty="0" err="1"/>
                        <a:t>ěte</a:t>
                      </a:r>
                      <a:r>
                        <a:rPr lang="cs-CZ" sz="2000" b="1" dirty="0"/>
                        <a:t>)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321735">
                <a:tc>
                  <a:txBody>
                    <a:bodyPr/>
                    <a:lstStyle/>
                    <a:p>
                      <a:endParaRPr lang="cs-CZ" sz="1400"/>
                    </a:p>
                  </a:txBody>
                  <a:tcPr marL="0" marR="0" marT="0" marB="0" anchor="ctr">
                    <a:lnL>
                      <a:noFill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/>
                        <a:t>MĚSTO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/>
                        <a:t>MOŘE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/>
                        <a:t>KUŘE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i="1" dirty="0"/>
                        <a:t>STAVENÍ</a:t>
                      </a:r>
                      <a:endParaRPr lang="cs-CZ" sz="20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 marL="0" marR="0" marT="0" marB="0" anchor="ctr">
                    <a:lnL w="47625" cap="flat" cmpd="dbl" algn="ctr">
                      <a:solidFill>
                        <a:srgbClr val="00CC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357422" y="642918"/>
            <a:ext cx="44406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u="sng" dirty="0" smtClean="0"/>
              <a:t>VZORY RODU STŘEDNÍHO</a:t>
            </a:r>
            <a:endParaRPr lang="cs-CZ" sz="2800" b="1" u="sng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785786" y="857232"/>
            <a:ext cx="36239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DOPLŇ VZORY</a:t>
            </a:r>
            <a:endParaRPr lang="cs-CZ" sz="20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85786" y="1428736"/>
            <a:ext cx="178595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KONVE  -</a:t>
            </a:r>
          </a:p>
          <a:p>
            <a:r>
              <a:rPr lang="cs-CZ" dirty="0" smtClean="0"/>
              <a:t>ŽÁBY  -</a:t>
            </a:r>
          </a:p>
          <a:p>
            <a:r>
              <a:rPr lang="cs-CZ" dirty="0" smtClean="0"/>
              <a:t>KOLA  -</a:t>
            </a:r>
          </a:p>
          <a:p>
            <a:r>
              <a:rPr lang="cs-CZ" dirty="0" smtClean="0"/>
              <a:t>SOUOSTROVÍ  -</a:t>
            </a:r>
          </a:p>
          <a:p>
            <a:r>
              <a:rPr lang="cs-CZ" dirty="0" smtClean="0"/>
              <a:t>PILOTI  -</a:t>
            </a:r>
          </a:p>
          <a:p>
            <a:r>
              <a:rPr lang="cs-CZ" dirty="0" smtClean="0"/>
              <a:t>PUSY  -</a:t>
            </a:r>
          </a:p>
          <a:p>
            <a:r>
              <a:rPr lang="cs-CZ" dirty="0" smtClean="0"/>
              <a:t>PRAVÍTKÁCH  -</a:t>
            </a:r>
          </a:p>
          <a:p>
            <a:r>
              <a:rPr lang="cs-CZ" dirty="0" smtClean="0"/>
              <a:t>PRODAVAČI  -</a:t>
            </a:r>
          </a:p>
          <a:p>
            <a:r>
              <a:rPr lang="cs-CZ" dirty="0" smtClean="0"/>
              <a:t>PAVEL  -</a:t>
            </a:r>
          </a:p>
          <a:p>
            <a:r>
              <a:rPr lang="cs-CZ" dirty="0" smtClean="0"/>
              <a:t>SLŮŇATA</a:t>
            </a:r>
          </a:p>
          <a:p>
            <a:r>
              <a:rPr lang="cs-CZ" dirty="0" smtClean="0"/>
              <a:t>SPISOVATELÉ  -  </a:t>
            </a:r>
          </a:p>
          <a:p>
            <a:r>
              <a:rPr lang="cs-CZ" dirty="0" smtClean="0"/>
              <a:t>KOUPALIŠTĚ  -</a:t>
            </a:r>
          </a:p>
          <a:p>
            <a:r>
              <a:rPr lang="cs-CZ" dirty="0" smtClean="0"/>
              <a:t>ÚDOLÍMI  -</a:t>
            </a:r>
          </a:p>
          <a:p>
            <a:r>
              <a:rPr lang="cs-CZ" dirty="0" smtClean="0"/>
              <a:t>ÚSMĚV  -</a:t>
            </a:r>
          </a:p>
          <a:p>
            <a:r>
              <a:rPr lang="cs-CZ" dirty="0" smtClean="0"/>
              <a:t>TRUHLÁŘI  -</a:t>
            </a:r>
          </a:p>
          <a:p>
            <a:r>
              <a:rPr lang="cs-CZ" dirty="0" smtClean="0"/>
              <a:t>HVĚZDY  -</a:t>
            </a:r>
          </a:p>
          <a:p>
            <a:r>
              <a:rPr lang="cs-CZ" dirty="0" smtClean="0"/>
              <a:t>NEDĚLI  -</a:t>
            </a:r>
          </a:p>
          <a:p>
            <a:r>
              <a:rPr lang="cs-CZ" dirty="0" smtClean="0"/>
              <a:t>¨PŘÍZEMÍ  -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00034" y="857232"/>
            <a:ext cx="828680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Babočka kopřivová patří mezi </a:t>
            </a:r>
            <a:r>
              <a:rPr lang="cs-CZ" sz="2800" dirty="0" smtClean="0"/>
              <a:t>motýl-. </a:t>
            </a:r>
            <a:r>
              <a:rPr lang="cs-CZ" sz="2800" dirty="0" smtClean="0"/>
              <a:t>V čistých vodách žijí </a:t>
            </a:r>
            <a:r>
              <a:rPr lang="cs-CZ" sz="2800" dirty="0" err="1" smtClean="0"/>
              <a:t>pstruz</a:t>
            </a:r>
            <a:r>
              <a:rPr lang="cs-CZ" sz="2800" dirty="0" smtClean="0"/>
              <a:t>-. </a:t>
            </a:r>
            <a:r>
              <a:rPr lang="cs-CZ" sz="2800" dirty="0" smtClean="0"/>
              <a:t>Z okna jsme pozorovali </a:t>
            </a:r>
            <a:r>
              <a:rPr lang="cs-CZ" sz="2800" dirty="0" smtClean="0"/>
              <a:t>kos-. </a:t>
            </a:r>
            <a:r>
              <a:rPr lang="cs-CZ" sz="2800" dirty="0" smtClean="0"/>
              <a:t>O </a:t>
            </a:r>
            <a:r>
              <a:rPr lang="cs-CZ" sz="2800" dirty="0" smtClean="0"/>
              <a:t>král-ch </a:t>
            </a:r>
            <a:r>
              <a:rPr lang="cs-CZ" sz="2800" dirty="0" smtClean="0"/>
              <a:t>se vyprávějí různé legendy. V novinách se psalo jen o </a:t>
            </a:r>
            <a:r>
              <a:rPr lang="cs-CZ" sz="2800" dirty="0" smtClean="0"/>
              <a:t>vítěz-ch</a:t>
            </a:r>
            <a:r>
              <a:rPr lang="cs-CZ" sz="2800" dirty="0" smtClean="0"/>
              <a:t>. Nové </a:t>
            </a:r>
            <a:r>
              <a:rPr lang="cs-CZ" sz="2800" dirty="0" smtClean="0"/>
              <a:t>mobil- </a:t>
            </a:r>
            <a:r>
              <a:rPr lang="cs-CZ" sz="2800" dirty="0" smtClean="0"/>
              <a:t>jsou velmi malé a praktické. Závodník sní o velkém </a:t>
            </a:r>
            <a:r>
              <a:rPr lang="cs-CZ" sz="2800" dirty="0" err="1" smtClean="0"/>
              <a:t>vítězstv</a:t>
            </a:r>
            <a:r>
              <a:rPr lang="cs-CZ" sz="2800" dirty="0" smtClean="0"/>
              <a:t>-. </a:t>
            </a:r>
            <a:r>
              <a:rPr lang="cs-CZ" sz="2800" dirty="0" smtClean="0"/>
              <a:t>Mezi </a:t>
            </a:r>
            <a:r>
              <a:rPr lang="cs-CZ" sz="2800" dirty="0" err="1" smtClean="0"/>
              <a:t>strašidl</a:t>
            </a:r>
            <a:r>
              <a:rPr lang="cs-CZ" sz="2800" dirty="0" smtClean="0"/>
              <a:t>- </a:t>
            </a:r>
            <a:r>
              <a:rPr lang="cs-CZ" sz="2800" dirty="0" smtClean="0"/>
              <a:t>nemohl chybět </a:t>
            </a:r>
            <a:r>
              <a:rPr lang="cs-CZ" sz="2800" dirty="0" smtClean="0"/>
              <a:t>čert-. </a:t>
            </a:r>
            <a:r>
              <a:rPr lang="cs-CZ" sz="2800" dirty="0" smtClean="0"/>
              <a:t>Zajíc pelášil směrem k </a:t>
            </a:r>
            <a:r>
              <a:rPr lang="cs-CZ" sz="2800" dirty="0" err="1" smtClean="0"/>
              <a:t>pol</a:t>
            </a:r>
            <a:r>
              <a:rPr lang="cs-CZ" sz="2800" dirty="0" smtClean="0"/>
              <a:t>-. </a:t>
            </a:r>
            <a:r>
              <a:rPr lang="cs-CZ" sz="2800" dirty="0" smtClean="0"/>
              <a:t>Dnešnímu </a:t>
            </a:r>
            <a:r>
              <a:rPr lang="cs-CZ" sz="2800" dirty="0" err="1" smtClean="0"/>
              <a:t>počas</a:t>
            </a:r>
            <a:r>
              <a:rPr lang="cs-CZ" sz="2800" dirty="0" smtClean="0"/>
              <a:t>- </a:t>
            </a:r>
            <a:r>
              <a:rPr lang="cs-CZ" sz="2800" dirty="0" smtClean="0"/>
              <a:t>nelze nic vytknout. Polévka byla ozdobena </a:t>
            </a:r>
            <a:r>
              <a:rPr lang="cs-CZ" sz="2800" dirty="0" smtClean="0"/>
              <a:t>petržel-. </a:t>
            </a:r>
            <a:r>
              <a:rPr lang="cs-CZ" sz="2800" dirty="0" smtClean="0"/>
              <a:t>V </a:t>
            </a:r>
            <a:r>
              <a:rPr lang="cs-CZ" sz="2800" dirty="0" smtClean="0"/>
              <a:t>neděl- </a:t>
            </a:r>
            <a:r>
              <a:rPr lang="cs-CZ" sz="2800" dirty="0" smtClean="0"/>
              <a:t>by měli lidé odpočívat. </a:t>
            </a:r>
            <a:r>
              <a:rPr lang="cs-CZ" sz="2800" dirty="0" smtClean="0"/>
              <a:t>Map- </a:t>
            </a:r>
            <a:r>
              <a:rPr lang="cs-CZ" sz="2800" dirty="0" smtClean="0"/>
              <a:t>jsou zmenšeninami zemského povrchu. </a:t>
            </a:r>
            <a:r>
              <a:rPr lang="cs-CZ" sz="2800" dirty="0" smtClean="0"/>
              <a:t>Jeřáb- </a:t>
            </a:r>
            <a:r>
              <a:rPr lang="cs-CZ" sz="2800" dirty="0" smtClean="0"/>
              <a:t>jsou ptáci podobní čápům. Velice se radoval z </a:t>
            </a:r>
            <a:r>
              <a:rPr lang="cs-CZ" sz="2800" dirty="0" smtClean="0"/>
              <a:t>pochval-. </a:t>
            </a:r>
            <a:r>
              <a:rPr lang="cs-CZ" sz="2800" dirty="0" smtClean="0"/>
              <a:t>Objevitelé se často brodili </a:t>
            </a:r>
            <a:r>
              <a:rPr lang="cs-CZ" sz="2800" dirty="0" smtClean="0"/>
              <a:t>močál-. </a:t>
            </a:r>
            <a:r>
              <a:rPr lang="cs-CZ" sz="2800" dirty="0" smtClean="0"/>
              <a:t>Po kompostu lezli dlouzí </a:t>
            </a:r>
            <a:r>
              <a:rPr lang="cs-CZ" sz="2800" dirty="0" smtClean="0"/>
              <a:t>červ-. </a:t>
            </a:r>
            <a:r>
              <a:rPr lang="cs-CZ" sz="2800" dirty="0" smtClean="0"/>
              <a:t>Mezi dvěma </a:t>
            </a:r>
            <a:r>
              <a:rPr lang="cs-CZ" sz="2800" dirty="0" smtClean="0"/>
              <a:t>dom- </a:t>
            </a:r>
            <a:r>
              <a:rPr lang="cs-CZ" sz="2800" dirty="0" smtClean="0"/>
              <a:t>stál drátěný plot. Otužováním předcházíme </a:t>
            </a:r>
            <a:r>
              <a:rPr lang="cs-CZ" sz="2800" dirty="0" err="1" smtClean="0"/>
              <a:t>kašl</a:t>
            </a:r>
            <a:r>
              <a:rPr lang="cs-CZ" sz="2800" dirty="0" smtClean="0"/>
              <a:t>-. </a:t>
            </a:r>
            <a:r>
              <a:rPr lang="cs-CZ" sz="2800" dirty="0" smtClean="0"/>
              <a:t>V diktátu byly čtyři </a:t>
            </a:r>
            <a:r>
              <a:rPr lang="cs-CZ" sz="2800" dirty="0" smtClean="0"/>
              <a:t>chyb-.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-2071734" y="285728"/>
            <a:ext cx="134493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DOPLŇ KONCOVKU PODSTATNÝCH JMEN A URČI VZOR</a:t>
            </a:r>
            <a:endParaRPr lang="cs-CZ" sz="28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14414" y="1928802"/>
            <a:ext cx="2976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Učebnice pro 5. třídu, </a:t>
            </a:r>
            <a:r>
              <a:rPr lang="cs-CZ" dirty="0" err="1" smtClean="0"/>
              <a:t>nakl</a:t>
            </a:r>
            <a:r>
              <a:rPr lang="cs-CZ" dirty="0" smtClean="0"/>
              <a:t>. Alter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210</TotalTime>
  <Words>384</Words>
  <Application>Microsoft Office PowerPoint</Application>
  <PresentationFormat>Předvádění na obrazovce (4:3)</PresentationFormat>
  <Paragraphs>89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Snímek 2</vt:lpstr>
      <vt:lpstr>Snímek 3</vt:lpstr>
      <vt:lpstr>Snímek 4</vt:lpstr>
      <vt:lpstr>Snímek 5</vt:lpstr>
      <vt:lpstr>Snímek 6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turkovai</cp:lastModifiedBy>
  <cp:revision>19</cp:revision>
  <dcterms:created xsi:type="dcterms:W3CDTF">2010-07-04T09:26:34Z</dcterms:created>
  <dcterms:modified xsi:type="dcterms:W3CDTF">2013-02-10T18:03:22Z</dcterms:modified>
</cp:coreProperties>
</file>