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12"/>
  </p:notesMasterIdLst>
  <p:sldIdLst>
    <p:sldId id="256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A303C4-80F0-4042-974F-34ED1F14E384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915A57-DB08-4AFC-ADCE-80F8A39D97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93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915A57-DB08-4AFC-ADCE-80F8A39D978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668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Časování sloves v </a:t>
            </a:r>
            <a:r>
              <a:rPr lang="cs-CZ" smtClean="0"/>
              <a:t>přítomném čase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dirty="0" err="1" smtClean="0"/>
              <a:t>Tonová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VY_32_INOVACE_4.NJ.01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říjen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1. ročník –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1834710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Jazykové</a:t>
                      </a:r>
                      <a:r>
                        <a:rPr lang="cs-CZ" sz="1200" baseline="0" dirty="0" smtClean="0"/>
                        <a:t> prostředky  a funkce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958872" y="423248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základnímu seznámení žáků s problematikou sloves v němčině, jejich dělením do skupin a časováním v přítomném čase. Na závěr žáci doplní do cvičení správné tvary sloves. </a:t>
            </a:r>
          </a:p>
          <a:p>
            <a:pPr algn="just"/>
            <a:r>
              <a:rPr lang="cs-CZ" sz="1100" dirty="0" smtClean="0"/>
              <a:t>Pomůcky: interaktivní tabule, sešity, učebnice.</a:t>
            </a:r>
          </a:p>
        </p:txBody>
      </p:sp>
    </p:spTree>
    <p:extLst>
      <p:ext uri="{BB962C8B-B14F-4D97-AF65-F5344CB8AC3E}">
        <p14:creationId xmlns:p14="http://schemas.microsoft.com/office/powerpoint/2010/main" val="3500936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německých sloves do skupin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ravidelná</a:t>
            </a:r>
          </a:p>
          <a:p>
            <a:r>
              <a:rPr lang="cs-CZ" dirty="0"/>
              <a:t>n</a:t>
            </a:r>
            <a:r>
              <a:rPr lang="cs-CZ" dirty="0" smtClean="0"/>
              <a:t>epravidelná</a:t>
            </a:r>
          </a:p>
          <a:p>
            <a:r>
              <a:rPr lang="cs-CZ" dirty="0"/>
              <a:t>z</a:t>
            </a:r>
            <a:r>
              <a:rPr lang="cs-CZ" dirty="0" smtClean="0"/>
              <a:t>působová</a:t>
            </a:r>
          </a:p>
          <a:p>
            <a:r>
              <a:rPr lang="cs-CZ" dirty="0" smtClean="0"/>
              <a:t>pomocná</a:t>
            </a:r>
            <a:endParaRPr lang="cs-CZ" dirty="0"/>
          </a:p>
        </p:txBody>
      </p:sp>
      <p:pic>
        <p:nvPicPr>
          <p:cNvPr id="1026" name="Picture 2" descr="C:\Users\to\AppData\Local\Microsoft\Windows\Temporary Internet Files\Content.IE5\8D7RY6QC\MP9004227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0808"/>
            <a:ext cx="4355976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481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pravidelných sloves v </a:t>
            </a:r>
            <a:r>
              <a:rPr lang="cs-CZ" dirty="0" err="1" smtClean="0"/>
              <a:t>přítom.čase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slovesa nevykazují při časování žádné odchylky – ke slovesnému kmeni přidáváme v jednotlivých osobách         následující koncovky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dirty="0" err="1" smtClean="0"/>
              <a:t>spiel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e                      </a:t>
            </a:r>
            <a:r>
              <a:rPr lang="cs-CZ" dirty="0" err="1" smtClean="0">
                <a:solidFill>
                  <a:schemeClr val="tx1"/>
                </a:solidFill>
              </a:rPr>
              <a:t>wir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spiel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en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1"/>
                </a:solidFill>
              </a:rPr>
              <a:t>du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spiel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st  </a:t>
            </a:r>
            <a:r>
              <a:rPr lang="cs-CZ" dirty="0" smtClean="0">
                <a:solidFill>
                  <a:schemeClr val="tx1"/>
                </a:solidFill>
              </a:rPr>
              <a:t>                    </a:t>
            </a:r>
            <a:r>
              <a:rPr lang="cs-CZ" dirty="0" err="1" smtClean="0">
                <a:solidFill>
                  <a:schemeClr val="tx1"/>
                </a:solidFill>
              </a:rPr>
              <a:t>ihr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spiel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</a:p>
          <a:p>
            <a:pPr marL="0" indent="0">
              <a:buNone/>
            </a:pPr>
            <a:r>
              <a:rPr lang="cs-CZ" dirty="0" err="1">
                <a:solidFill>
                  <a:schemeClr val="tx1"/>
                </a:solidFill>
              </a:rPr>
              <a:t>e</a:t>
            </a:r>
            <a:r>
              <a:rPr lang="cs-CZ" dirty="0" err="1" smtClean="0">
                <a:solidFill>
                  <a:schemeClr val="tx1"/>
                </a:solidFill>
              </a:rPr>
              <a:t>r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sie</a:t>
            </a:r>
            <a:r>
              <a:rPr lang="cs-CZ" dirty="0" smtClean="0">
                <a:solidFill>
                  <a:schemeClr val="tx1"/>
                </a:solidFill>
              </a:rPr>
              <a:t>, es </a:t>
            </a:r>
            <a:r>
              <a:rPr lang="cs-CZ" dirty="0" err="1" smtClean="0">
                <a:solidFill>
                  <a:schemeClr val="tx1"/>
                </a:solidFill>
              </a:rPr>
              <a:t>spiel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             </a:t>
            </a:r>
            <a:r>
              <a:rPr lang="cs-CZ" dirty="0" err="1" smtClean="0">
                <a:solidFill>
                  <a:schemeClr val="tx1"/>
                </a:solidFill>
              </a:rPr>
              <a:t>sie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Sie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spiel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en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Další pravidelná slovesa : </a:t>
            </a:r>
            <a:r>
              <a:rPr lang="cs-CZ" dirty="0" err="1" smtClean="0">
                <a:solidFill>
                  <a:schemeClr val="tx1"/>
                </a:solidFill>
              </a:rPr>
              <a:t>lernen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kochen</a:t>
            </a:r>
            <a:r>
              <a:rPr lang="cs-CZ" dirty="0" smtClean="0">
                <a:solidFill>
                  <a:schemeClr val="tx1"/>
                </a:solidFill>
              </a:rPr>
              <a:t>, machen, </a:t>
            </a:r>
            <a:r>
              <a:rPr lang="cs-CZ" dirty="0" err="1" smtClean="0">
                <a:solidFill>
                  <a:schemeClr val="tx1"/>
                </a:solidFill>
              </a:rPr>
              <a:t>lieben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51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nepravidelných sloves v přít. čase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Některá z nepravidelných sloves mají jisté odchylky již při časování v přítomném čase – dochází ke změně kmenové samohlásky ve 2. a 3. osobě jednotného čísla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skupina mění kmenové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na </a:t>
            </a:r>
            <a:r>
              <a:rPr lang="cs-CZ" dirty="0" smtClean="0">
                <a:solidFill>
                  <a:srgbClr val="FF0000"/>
                </a:solidFill>
              </a:rPr>
              <a:t>ä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</a:t>
            </a:r>
            <a:r>
              <a:rPr lang="cs-CZ" dirty="0" err="1" smtClean="0">
                <a:solidFill>
                  <a:schemeClr val="tx1"/>
                </a:solidFill>
              </a:rPr>
              <a:t>ich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schlafe</a:t>
            </a:r>
            <a:r>
              <a:rPr lang="cs-CZ" dirty="0" smtClean="0">
                <a:solidFill>
                  <a:schemeClr val="tx1"/>
                </a:solidFill>
              </a:rPr>
              <a:t>         </a:t>
            </a:r>
            <a:r>
              <a:rPr lang="cs-CZ" dirty="0" err="1" smtClean="0">
                <a:solidFill>
                  <a:schemeClr val="tx1"/>
                </a:solidFill>
              </a:rPr>
              <a:t>wir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schlafen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err="1" smtClean="0">
                <a:solidFill>
                  <a:schemeClr val="tx1"/>
                </a:solidFill>
              </a:rPr>
              <a:t>du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schl</a:t>
            </a:r>
            <a:r>
              <a:rPr lang="cs-CZ" dirty="0" err="1" smtClean="0">
                <a:solidFill>
                  <a:srgbClr val="FF0000"/>
                </a:solidFill>
              </a:rPr>
              <a:t>ä</a:t>
            </a:r>
            <a:r>
              <a:rPr lang="cs-CZ" dirty="0" err="1" smtClean="0">
                <a:solidFill>
                  <a:schemeClr val="tx1"/>
                </a:solidFill>
              </a:rPr>
              <a:t>fst</a:t>
            </a:r>
            <a:r>
              <a:rPr lang="cs-CZ" dirty="0" smtClean="0">
                <a:solidFill>
                  <a:schemeClr val="tx1"/>
                </a:solidFill>
              </a:rPr>
              <a:t>         </a:t>
            </a:r>
            <a:r>
              <a:rPr lang="cs-CZ" dirty="0" err="1" smtClean="0">
                <a:solidFill>
                  <a:schemeClr val="tx1"/>
                </a:solidFill>
              </a:rPr>
              <a:t>ihr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schlaft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</a:t>
            </a:r>
            <a:r>
              <a:rPr lang="cs-CZ" dirty="0" err="1" smtClean="0">
                <a:solidFill>
                  <a:schemeClr val="tx1"/>
                </a:solidFill>
              </a:rPr>
              <a:t>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schl</a:t>
            </a:r>
            <a:r>
              <a:rPr lang="cs-CZ" dirty="0" err="1" smtClean="0">
                <a:solidFill>
                  <a:srgbClr val="FF0000"/>
                </a:solidFill>
              </a:rPr>
              <a:t>ä</a:t>
            </a:r>
            <a:r>
              <a:rPr lang="cs-CZ" dirty="0" err="1" smtClean="0">
                <a:solidFill>
                  <a:schemeClr val="tx1"/>
                </a:solidFill>
              </a:rPr>
              <a:t>ft</a:t>
            </a:r>
            <a:r>
              <a:rPr lang="cs-CZ" dirty="0" smtClean="0">
                <a:solidFill>
                  <a:schemeClr val="tx1"/>
                </a:solidFill>
              </a:rPr>
              <a:t>           </a:t>
            </a:r>
            <a:r>
              <a:rPr lang="cs-CZ" dirty="0" err="1" smtClean="0">
                <a:solidFill>
                  <a:schemeClr val="tx1"/>
                </a:solidFill>
              </a:rPr>
              <a:t>sie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Sie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schlafen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Další slovesa této skupiny :</a:t>
            </a:r>
          </a:p>
          <a:p>
            <a:pPr marL="0" indent="0">
              <a:buNone/>
            </a:pPr>
            <a:r>
              <a:rPr lang="cs-CZ" dirty="0" err="1">
                <a:solidFill>
                  <a:schemeClr val="tx1"/>
                </a:solidFill>
              </a:rPr>
              <a:t>t</a:t>
            </a:r>
            <a:r>
              <a:rPr lang="cs-CZ" dirty="0" err="1" smtClean="0">
                <a:solidFill>
                  <a:schemeClr val="tx1"/>
                </a:solidFill>
              </a:rPr>
              <a:t>ragen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chemeClr val="tx1"/>
                </a:solidFill>
              </a:rPr>
              <a:t>f</a:t>
            </a:r>
            <a:r>
              <a:rPr lang="cs-CZ" dirty="0" err="1" smtClean="0">
                <a:solidFill>
                  <a:schemeClr val="tx1"/>
                </a:solidFill>
              </a:rPr>
              <a:t>ahren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chemeClr val="tx1"/>
                </a:solidFill>
              </a:rPr>
              <a:t>l</a:t>
            </a:r>
            <a:r>
              <a:rPr lang="cs-CZ" dirty="0" err="1" smtClean="0">
                <a:solidFill>
                  <a:schemeClr val="tx1"/>
                </a:solidFill>
              </a:rPr>
              <a:t>assen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1"/>
                </a:solidFill>
              </a:rPr>
              <a:t>waschen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to\AppData\Local\Microsoft\Windows\Temporary Internet Files\Content.IE5\KVY85WN3\MC9004421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636" y="4042503"/>
            <a:ext cx="2800350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4059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19256" cy="41864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2. skupina také jen ve 2. a 3. os. </a:t>
            </a:r>
            <a:r>
              <a:rPr lang="cs-CZ" dirty="0"/>
              <a:t>č</a:t>
            </a:r>
            <a:r>
              <a:rPr lang="cs-CZ" dirty="0" smtClean="0"/>
              <a:t>.j. mění kmenové 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na </a:t>
            </a: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smtClean="0"/>
              <a:t>popř. 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dirty="0" err="1" smtClean="0"/>
              <a:t>helfe</a:t>
            </a:r>
            <a:r>
              <a:rPr lang="cs-CZ" dirty="0" smtClean="0"/>
              <a:t>, lese             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helfen</a:t>
            </a:r>
            <a:r>
              <a:rPr lang="cs-CZ" dirty="0" smtClean="0"/>
              <a:t>, </a:t>
            </a:r>
            <a:r>
              <a:rPr lang="cs-CZ" dirty="0" err="1" smtClean="0"/>
              <a:t>lesen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u</a:t>
            </a:r>
            <a:r>
              <a:rPr lang="cs-CZ" dirty="0" smtClean="0"/>
              <a:t> </a:t>
            </a:r>
            <a:r>
              <a:rPr lang="cs-CZ" dirty="0" err="1" smtClean="0"/>
              <a:t>h</a:t>
            </a:r>
            <a:r>
              <a:rPr lang="cs-CZ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lfst</a:t>
            </a:r>
            <a:r>
              <a:rPr lang="cs-CZ" dirty="0" smtClean="0"/>
              <a:t>, </a:t>
            </a:r>
            <a:r>
              <a:rPr lang="cs-CZ" dirty="0" err="1" smtClean="0"/>
              <a:t>l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err="1" smtClean="0"/>
              <a:t>st</a:t>
            </a:r>
            <a:r>
              <a:rPr lang="cs-CZ" dirty="0" smtClean="0"/>
              <a:t>             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helft</a:t>
            </a:r>
            <a:r>
              <a:rPr lang="cs-CZ" dirty="0" smtClean="0"/>
              <a:t>, lest</a:t>
            </a:r>
          </a:p>
          <a:p>
            <a:pPr marL="0" indent="0">
              <a:buNone/>
            </a:pPr>
            <a:r>
              <a:rPr lang="cs-CZ" dirty="0" err="1"/>
              <a:t>e</a:t>
            </a:r>
            <a:r>
              <a:rPr lang="cs-CZ" dirty="0" err="1" smtClean="0"/>
              <a:t>r</a:t>
            </a:r>
            <a:r>
              <a:rPr lang="cs-CZ" dirty="0" smtClean="0"/>
              <a:t> </a:t>
            </a:r>
            <a:r>
              <a:rPr lang="cs-CZ" dirty="0" err="1" smtClean="0"/>
              <a:t>h</a:t>
            </a:r>
            <a:r>
              <a:rPr lang="cs-CZ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lft</a:t>
            </a:r>
            <a:r>
              <a:rPr lang="cs-CZ" dirty="0" smtClean="0"/>
              <a:t>, </a:t>
            </a:r>
            <a:r>
              <a:rPr lang="cs-CZ" dirty="0" err="1" smtClean="0"/>
              <a:t>l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err="1" smtClean="0"/>
              <a:t>st</a:t>
            </a:r>
            <a:r>
              <a:rPr lang="cs-CZ" dirty="0" smtClean="0"/>
              <a:t>                </a:t>
            </a:r>
            <a:r>
              <a:rPr lang="cs-CZ" dirty="0" err="1" smtClean="0"/>
              <a:t>sie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helfen</a:t>
            </a:r>
            <a:r>
              <a:rPr lang="cs-CZ" dirty="0" smtClean="0"/>
              <a:t>, </a:t>
            </a:r>
            <a:r>
              <a:rPr lang="cs-CZ" dirty="0" err="1" smtClean="0"/>
              <a:t>lesen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Další slovesa této skupiny :</a:t>
            </a:r>
          </a:p>
          <a:p>
            <a:pPr marL="0" indent="0">
              <a:buNone/>
            </a:pPr>
            <a:r>
              <a:rPr lang="cs-CZ" dirty="0" err="1"/>
              <a:t>e</a:t>
            </a:r>
            <a:r>
              <a:rPr lang="cs-CZ" dirty="0" err="1" smtClean="0"/>
              <a:t>ssen</a:t>
            </a:r>
            <a:r>
              <a:rPr lang="cs-CZ" dirty="0" smtClean="0"/>
              <a:t>, </a:t>
            </a:r>
            <a:r>
              <a:rPr lang="cs-CZ" dirty="0" err="1" smtClean="0"/>
              <a:t>vergessen</a:t>
            </a:r>
            <a:r>
              <a:rPr lang="cs-CZ" dirty="0" smtClean="0"/>
              <a:t>, </a:t>
            </a:r>
            <a:r>
              <a:rPr lang="cs-CZ" dirty="0" err="1" smtClean="0"/>
              <a:t>sterben</a:t>
            </a:r>
            <a:r>
              <a:rPr lang="cs-CZ" dirty="0" smtClean="0"/>
              <a:t>, </a:t>
            </a:r>
            <a:r>
              <a:rPr lang="cs-CZ" dirty="0" err="1" smtClean="0"/>
              <a:t>treffen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loveso </a:t>
            </a:r>
            <a:r>
              <a:rPr lang="cs-CZ" dirty="0" err="1" smtClean="0"/>
              <a:t>nehmen</a:t>
            </a:r>
            <a:r>
              <a:rPr lang="cs-CZ" dirty="0" smtClean="0"/>
              <a:t> mění kromě samohlásky i </a:t>
            </a:r>
            <a:r>
              <a:rPr lang="cs-CZ" dirty="0" err="1" smtClean="0"/>
              <a:t>kmen.souhlásku</a:t>
            </a:r>
            <a:r>
              <a:rPr lang="cs-CZ" dirty="0" smtClean="0"/>
              <a:t> – na zdvojené mm (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nimmst</a:t>
            </a:r>
            <a:r>
              <a:rPr lang="cs-CZ" dirty="0" smtClean="0"/>
              <a:t>,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nimmt</a:t>
            </a:r>
            <a:r>
              <a:rPr lang="cs-CZ" dirty="0" smtClean="0"/>
              <a:t>) !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nepravidelných sloves v </a:t>
            </a:r>
            <a:r>
              <a:rPr lang="cs-CZ" dirty="0" err="1" smtClean="0"/>
              <a:t>přít.čase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4941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způsobových sloves v přít. </a:t>
            </a:r>
            <a:r>
              <a:rPr lang="cs-CZ" dirty="0"/>
              <a:t>č</a:t>
            </a:r>
            <a:r>
              <a:rPr lang="cs-CZ" dirty="0" smtClean="0"/>
              <a:t>ase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Typické znaky způsobových sloves :</a:t>
            </a:r>
          </a:p>
          <a:p>
            <a:pPr marL="342900" indent="-342900">
              <a:buFontTx/>
              <a:buChar char="-"/>
            </a:pPr>
            <a:r>
              <a:rPr lang="cs-CZ" dirty="0" smtClean="0"/>
              <a:t>1. a 3. os. č. j. jsou stejné a nemají žádnou koncovku</a:t>
            </a:r>
          </a:p>
          <a:p>
            <a:pPr marL="342900" indent="-342900">
              <a:buFontTx/>
              <a:buChar char="-"/>
            </a:pPr>
            <a:r>
              <a:rPr lang="cs-CZ" dirty="0" smtClean="0"/>
              <a:t>v jednotném čísle dochází ke změně kmen. samohlásky (výjimka – sloveso </a:t>
            </a:r>
            <a:r>
              <a:rPr lang="cs-CZ" dirty="0" err="1" smtClean="0"/>
              <a:t>sollen</a:t>
            </a:r>
            <a:r>
              <a:rPr lang="cs-CZ" dirty="0" smtClean="0"/>
              <a:t>)</a:t>
            </a:r>
          </a:p>
          <a:p>
            <a:pPr marL="342900" indent="-342900"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a způsobovém slovese zpravidla závisí další sloveso v infinitivu, které stojí až na konci hlavní věty</a:t>
            </a:r>
          </a:p>
          <a:p>
            <a:pPr marL="342900" indent="-342900">
              <a:buFontTx/>
              <a:buChar char="-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způsobová slovesa : </a:t>
            </a:r>
            <a:r>
              <a:rPr lang="cs-CZ" dirty="0" err="1" smtClean="0"/>
              <a:t>können</a:t>
            </a:r>
            <a:r>
              <a:rPr lang="cs-CZ" dirty="0" smtClean="0"/>
              <a:t> </a:t>
            </a:r>
            <a:r>
              <a:rPr lang="cs-CZ" dirty="0">
                <a:solidFill>
                  <a:schemeClr val="tx1"/>
                </a:solidFill>
              </a:rPr>
              <a:t>(</a:t>
            </a:r>
            <a:r>
              <a:rPr lang="cs-CZ" dirty="0" smtClean="0">
                <a:solidFill>
                  <a:srgbClr val="FF0000"/>
                </a:solidFill>
              </a:rPr>
              <a:t>ö-a</a:t>
            </a:r>
            <a:r>
              <a:rPr lang="cs-CZ" dirty="0" smtClean="0"/>
              <a:t>), </a:t>
            </a:r>
            <a:r>
              <a:rPr lang="cs-CZ" dirty="0" err="1" smtClean="0"/>
              <a:t>müssen</a:t>
            </a:r>
            <a:r>
              <a:rPr lang="cs-CZ" dirty="0" smtClean="0"/>
              <a:t> (</a:t>
            </a:r>
            <a:r>
              <a:rPr lang="cs-CZ" dirty="0" smtClean="0">
                <a:solidFill>
                  <a:srgbClr val="FF0000"/>
                </a:solidFill>
              </a:rPr>
              <a:t>ü-u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</a:t>
            </a:r>
            <a:r>
              <a:rPr lang="cs-CZ" dirty="0" err="1" smtClean="0"/>
              <a:t>dürfen</a:t>
            </a:r>
            <a:r>
              <a:rPr lang="cs-CZ" dirty="0" smtClean="0"/>
              <a:t> (</a:t>
            </a:r>
            <a:r>
              <a:rPr lang="cs-CZ" dirty="0" smtClean="0">
                <a:solidFill>
                  <a:srgbClr val="FF0000"/>
                </a:solidFill>
              </a:rPr>
              <a:t>ü-a</a:t>
            </a:r>
            <a:r>
              <a:rPr lang="cs-CZ" dirty="0" smtClean="0"/>
              <a:t>), </a:t>
            </a:r>
            <a:r>
              <a:rPr lang="cs-CZ" dirty="0" err="1" smtClean="0"/>
              <a:t>wollen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dirty="0" smtClean="0">
                <a:solidFill>
                  <a:srgbClr val="FF0000"/>
                </a:solidFill>
              </a:rPr>
              <a:t>o-i</a:t>
            </a:r>
            <a:r>
              <a:rPr lang="cs-CZ" dirty="0" smtClean="0"/>
              <a:t>)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</a:t>
            </a:r>
            <a:r>
              <a:rPr lang="cs-CZ" dirty="0" err="1" smtClean="0"/>
              <a:t>mögen</a:t>
            </a:r>
            <a:r>
              <a:rPr lang="cs-CZ" dirty="0" smtClean="0"/>
              <a:t> (</a:t>
            </a:r>
            <a:r>
              <a:rPr lang="cs-CZ" dirty="0" smtClean="0">
                <a:solidFill>
                  <a:srgbClr val="FF0000"/>
                </a:solidFill>
              </a:rPr>
              <a:t>ö-a</a:t>
            </a:r>
            <a:r>
              <a:rPr lang="cs-CZ" dirty="0" smtClean="0"/>
              <a:t>), </a:t>
            </a:r>
            <a:r>
              <a:rPr lang="cs-CZ" dirty="0" err="1"/>
              <a:t>s</a:t>
            </a:r>
            <a:r>
              <a:rPr lang="cs-CZ" dirty="0" err="1" smtClean="0"/>
              <a:t>ollen</a:t>
            </a:r>
            <a:r>
              <a:rPr lang="cs-CZ" dirty="0" smtClean="0"/>
              <a:t> (nemění se)   </a:t>
            </a:r>
            <a:r>
              <a:rPr lang="cs-CZ" dirty="0" err="1" smtClean="0"/>
              <a:t>Beispiele</a:t>
            </a:r>
            <a:r>
              <a:rPr lang="cs-CZ" dirty="0" smtClean="0"/>
              <a:t> :</a:t>
            </a:r>
          </a:p>
          <a:p>
            <a:pPr marL="0" indent="0">
              <a:buNone/>
            </a:pPr>
            <a:r>
              <a:rPr lang="cs-CZ" dirty="0" err="1" smtClean="0"/>
              <a:t>Kannst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mir</a:t>
            </a:r>
            <a:r>
              <a:rPr lang="cs-CZ" dirty="0" smtClean="0"/>
              <a:t> </a:t>
            </a:r>
            <a:r>
              <a:rPr lang="cs-CZ" dirty="0" err="1" smtClean="0"/>
              <a:t>helfen</a:t>
            </a:r>
            <a:r>
              <a:rPr lang="cs-CZ" dirty="0" smtClean="0"/>
              <a:t>? </a:t>
            </a:r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dirty="0" err="1" smtClean="0"/>
              <a:t>ins</a:t>
            </a:r>
            <a:r>
              <a:rPr lang="cs-CZ" dirty="0" smtClean="0"/>
              <a:t> </a:t>
            </a:r>
            <a:r>
              <a:rPr lang="cs-CZ" dirty="0" err="1" smtClean="0"/>
              <a:t>Bett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darf</a:t>
            </a:r>
            <a:r>
              <a:rPr lang="cs-CZ" dirty="0" smtClean="0"/>
              <a:t> man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rauchen</a:t>
            </a:r>
            <a:r>
              <a:rPr lang="cs-CZ" dirty="0" smtClean="0"/>
              <a:t>. </a:t>
            </a:r>
            <a:r>
              <a:rPr lang="cs-CZ" dirty="0" err="1" smtClean="0"/>
              <a:t>Dieses</a:t>
            </a:r>
            <a:r>
              <a:rPr lang="cs-CZ" dirty="0" smtClean="0"/>
              <a:t> </a:t>
            </a:r>
            <a:r>
              <a:rPr lang="cs-CZ" dirty="0" err="1" smtClean="0"/>
              <a:t>Mädchen</a:t>
            </a:r>
            <a:r>
              <a:rPr lang="cs-CZ" dirty="0" smtClean="0"/>
              <a:t> </a:t>
            </a:r>
            <a:r>
              <a:rPr lang="cs-CZ" dirty="0" err="1" smtClean="0"/>
              <a:t>mag</a:t>
            </a:r>
            <a:r>
              <a:rPr lang="cs-CZ" dirty="0" smtClean="0"/>
              <a:t> </a:t>
            </a:r>
            <a:r>
              <a:rPr lang="cs-CZ" dirty="0" err="1" smtClean="0"/>
              <a:t>mich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539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8245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1. </a:t>
            </a:r>
            <a:r>
              <a:rPr lang="cs-CZ" dirty="0" err="1" smtClean="0">
                <a:solidFill>
                  <a:srgbClr val="FF0000"/>
                </a:solidFill>
              </a:rPr>
              <a:t>sein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(být)      </a:t>
            </a:r>
            <a:r>
              <a:rPr lang="cs-CZ" dirty="0" err="1" smtClean="0"/>
              <a:t>ich</a:t>
            </a:r>
            <a:r>
              <a:rPr lang="cs-CZ" dirty="0" smtClean="0"/>
              <a:t> bin                     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                   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                    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seid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</a:t>
            </a: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dirty="0" err="1" smtClean="0"/>
              <a:t>ist</a:t>
            </a:r>
            <a:r>
              <a:rPr lang="cs-CZ" dirty="0" smtClean="0"/>
              <a:t>              </a:t>
            </a:r>
            <a:r>
              <a:rPr lang="cs-CZ" dirty="0" err="1" smtClean="0"/>
              <a:t>sie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2. </a:t>
            </a:r>
            <a:r>
              <a:rPr lang="cs-CZ" dirty="0" err="1" smtClean="0">
                <a:solidFill>
                  <a:srgbClr val="FF0000"/>
                </a:solidFill>
              </a:rPr>
              <a:t>haben</a:t>
            </a:r>
            <a:r>
              <a:rPr lang="cs-CZ" dirty="0" smtClean="0"/>
              <a:t> (mít)  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                 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                   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habt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dirty="0" err="1" smtClean="0"/>
              <a:t>hat</a:t>
            </a:r>
            <a:r>
              <a:rPr lang="cs-CZ" dirty="0" smtClean="0"/>
              <a:t>            </a:t>
            </a:r>
            <a:r>
              <a:rPr lang="cs-CZ" dirty="0" err="1" smtClean="0"/>
              <a:t>sie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3. </a:t>
            </a:r>
            <a:r>
              <a:rPr lang="cs-CZ" dirty="0" err="1">
                <a:solidFill>
                  <a:srgbClr val="FF0000"/>
                </a:solidFill>
              </a:rPr>
              <a:t>w</a:t>
            </a:r>
            <a:r>
              <a:rPr lang="cs-CZ" dirty="0" err="1" smtClean="0">
                <a:solidFill>
                  <a:srgbClr val="FF0000"/>
                </a:solidFill>
              </a:rPr>
              <a:t>erden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(stát se)  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werde</a:t>
            </a:r>
            <a:r>
              <a:rPr lang="cs-CZ" dirty="0" smtClean="0"/>
              <a:t>         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wirst</a:t>
            </a:r>
            <a:r>
              <a:rPr lang="cs-CZ" dirty="0" smtClean="0"/>
              <a:t>           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werdet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</a:t>
            </a: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dirty="0" err="1" smtClean="0"/>
              <a:t>wird</a:t>
            </a:r>
            <a:r>
              <a:rPr lang="cs-CZ" dirty="0" smtClean="0"/>
              <a:t>   </a:t>
            </a:r>
            <a:r>
              <a:rPr lang="cs-CZ" dirty="0" err="1" smtClean="0"/>
              <a:t>sie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endParaRPr lang="cs-CZ" dirty="0"/>
          </a:p>
        </p:txBody>
      </p:sp>
      <p:pic>
        <p:nvPicPr>
          <p:cNvPr id="3074" name="Picture 2" descr="C:\Users\to\AppData\Local\Microsoft\Windows\Temporary Internet Files\Content.IE5\WJIMUBPI\MC90043475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28" y="4725144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Pomocná slovesa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252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Schlussaufgaben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896544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Ergänzt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passende</a:t>
            </a:r>
            <a:r>
              <a:rPr lang="cs-CZ" dirty="0" smtClean="0"/>
              <a:t> Verb in der </a:t>
            </a:r>
            <a:r>
              <a:rPr lang="cs-CZ" dirty="0" err="1" smtClean="0"/>
              <a:t>richtigen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Warum</a:t>
            </a:r>
            <a:r>
              <a:rPr lang="cs-CZ" dirty="0" smtClean="0"/>
              <a:t> …………………………… (</a:t>
            </a:r>
            <a:r>
              <a:rPr lang="cs-CZ" dirty="0" err="1" smtClean="0"/>
              <a:t>sein</a:t>
            </a:r>
            <a:r>
              <a:rPr lang="cs-CZ" dirty="0" smtClean="0"/>
              <a:t> ) </a:t>
            </a:r>
            <a:r>
              <a:rPr lang="cs-CZ" dirty="0" err="1" smtClean="0"/>
              <a:t>nicht</a:t>
            </a:r>
            <a:r>
              <a:rPr lang="cs-CZ" dirty="0" smtClean="0"/>
              <a:t> in der </a:t>
            </a:r>
            <a:r>
              <a:rPr lang="cs-CZ" dirty="0" err="1" smtClean="0"/>
              <a:t>Schule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 ……………………………. (</a:t>
            </a:r>
            <a:r>
              <a:rPr lang="cs-CZ" dirty="0" err="1" smtClean="0"/>
              <a:t>essen</a:t>
            </a:r>
            <a:r>
              <a:rPr lang="cs-CZ" dirty="0" smtClean="0"/>
              <a:t>) </a:t>
            </a:r>
            <a:r>
              <a:rPr lang="cs-CZ" dirty="0" err="1" smtClean="0"/>
              <a:t>kein</a:t>
            </a:r>
            <a:r>
              <a:rPr lang="cs-CZ" dirty="0" smtClean="0"/>
              <a:t> </a:t>
            </a:r>
            <a:r>
              <a:rPr lang="cs-CZ" dirty="0" err="1" smtClean="0"/>
              <a:t>Gemüse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………………………….. (</a:t>
            </a:r>
            <a:r>
              <a:rPr lang="cs-CZ" dirty="0" err="1" smtClean="0"/>
              <a:t>dürfen</a:t>
            </a:r>
            <a:r>
              <a:rPr lang="cs-CZ" dirty="0" smtClean="0"/>
              <a:t>)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rauchen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Jedes</a:t>
            </a:r>
            <a:r>
              <a:rPr lang="cs-CZ" dirty="0" smtClean="0"/>
              <a:t> </a:t>
            </a:r>
            <a:r>
              <a:rPr lang="cs-CZ" dirty="0" err="1" smtClean="0"/>
              <a:t>Mädchen</a:t>
            </a:r>
            <a:r>
              <a:rPr lang="cs-CZ" dirty="0" smtClean="0"/>
              <a:t> ………………………. (</a:t>
            </a:r>
            <a:r>
              <a:rPr lang="cs-CZ" dirty="0" err="1" smtClean="0"/>
              <a:t>tragen</a:t>
            </a:r>
            <a:r>
              <a:rPr lang="cs-CZ" dirty="0" smtClean="0"/>
              <a:t>)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schöne</a:t>
            </a:r>
            <a:r>
              <a:rPr lang="cs-CZ" dirty="0" smtClean="0"/>
              <a:t>  </a:t>
            </a:r>
            <a:r>
              <a:rPr lang="cs-CZ" dirty="0" err="1" smtClean="0"/>
              <a:t>Sachen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………………….... (</a:t>
            </a:r>
            <a:r>
              <a:rPr lang="cs-CZ" dirty="0" err="1" smtClean="0"/>
              <a:t>wollen</a:t>
            </a:r>
            <a:r>
              <a:rPr lang="cs-CZ" dirty="0" smtClean="0"/>
              <a:t>)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Geburtstag</a:t>
            </a:r>
            <a:r>
              <a:rPr lang="cs-CZ" dirty="0" smtClean="0"/>
              <a:t> </a:t>
            </a:r>
            <a:r>
              <a:rPr lang="cs-CZ" dirty="0" err="1" smtClean="0"/>
              <a:t>bekommen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r>
              <a:rPr lang="cs-CZ" dirty="0" err="1" smtClean="0"/>
              <a:t>Kinder</a:t>
            </a:r>
            <a:r>
              <a:rPr lang="cs-CZ" dirty="0" smtClean="0"/>
              <a:t>, </a:t>
            </a:r>
            <a:r>
              <a:rPr lang="cs-CZ" dirty="0" err="1" smtClean="0"/>
              <a:t>wann</a:t>
            </a:r>
            <a:r>
              <a:rPr lang="cs-CZ" dirty="0" smtClean="0"/>
              <a:t> ……………………. (</a:t>
            </a:r>
            <a:r>
              <a:rPr lang="cs-CZ" dirty="0" err="1" smtClean="0"/>
              <a:t>haben</a:t>
            </a:r>
            <a:r>
              <a:rPr lang="cs-CZ" dirty="0" smtClean="0"/>
              <a:t>) </a:t>
            </a:r>
            <a:r>
              <a:rPr lang="cs-CZ" dirty="0" err="1" smtClean="0"/>
              <a:t>morgen</a:t>
            </a:r>
            <a:r>
              <a:rPr lang="cs-CZ" dirty="0" smtClean="0"/>
              <a:t> </a:t>
            </a:r>
            <a:r>
              <a:rPr lang="cs-CZ" dirty="0" err="1" smtClean="0"/>
              <a:t>frei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r>
              <a:rPr lang="cs-CZ" dirty="0" smtClean="0"/>
              <a:t>Der Mann …………………….. (</a:t>
            </a:r>
            <a:r>
              <a:rPr lang="cs-CZ" dirty="0" err="1" smtClean="0"/>
              <a:t>können</a:t>
            </a:r>
            <a:r>
              <a:rPr lang="cs-CZ" dirty="0" smtClean="0"/>
              <a:t>) so </a:t>
            </a:r>
            <a:r>
              <a:rPr lang="cs-CZ" dirty="0" err="1" smtClean="0"/>
              <a:t>schnell</a:t>
            </a:r>
            <a:r>
              <a:rPr lang="cs-CZ" dirty="0" smtClean="0"/>
              <a:t> </a:t>
            </a:r>
            <a:r>
              <a:rPr lang="cs-CZ" dirty="0" err="1" smtClean="0"/>
              <a:t>laufen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Unsere</a:t>
            </a:r>
            <a:r>
              <a:rPr lang="cs-CZ" dirty="0" smtClean="0"/>
              <a:t> </a:t>
            </a:r>
            <a:r>
              <a:rPr lang="cs-CZ" dirty="0" err="1" smtClean="0"/>
              <a:t>Cousine</a:t>
            </a:r>
            <a:r>
              <a:rPr lang="cs-CZ" dirty="0" smtClean="0"/>
              <a:t> ………………… (</a:t>
            </a:r>
            <a:r>
              <a:rPr lang="cs-CZ" dirty="0" err="1" smtClean="0"/>
              <a:t>werden</a:t>
            </a:r>
            <a:r>
              <a:rPr lang="cs-CZ" dirty="0" smtClean="0"/>
              <a:t>) nach dem Studium </a:t>
            </a:r>
            <a:r>
              <a:rPr lang="cs-CZ" dirty="0" err="1" smtClean="0"/>
              <a:t>Ärztin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Zimmer</a:t>
            </a:r>
            <a:r>
              <a:rPr lang="cs-CZ" dirty="0" smtClean="0"/>
              <a:t> ……………………… (</a:t>
            </a:r>
            <a:r>
              <a:rPr lang="cs-CZ" dirty="0" err="1" smtClean="0"/>
              <a:t>müssen</a:t>
            </a:r>
            <a:r>
              <a:rPr lang="cs-CZ" dirty="0" smtClean="0"/>
              <a:t>)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/>
              <a:t>aufräumen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………………………………. (</a:t>
            </a:r>
            <a:r>
              <a:rPr lang="cs-CZ" dirty="0" err="1" smtClean="0"/>
              <a:t>lesen</a:t>
            </a:r>
            <a:r>
              <a:rPr lang="cs-CZ" dirty="0" smtClean="0"/>
              <a:t>)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endlich</a:t>
            </a:r>
            <a:r>
              <a:rPr lang="cs-CZ" dirty="0" smtClean="0"/>
              <a:t> den </a:t>
            </a:r>
            <a:r>
              <a:rPr lang="cs-CZ" dirty="0" err="1" smtClean="0"/>
              <a:t>Brief</a:t>
            </a:r>
            <a:r>
              <a:rPr lang="cs-CZ" dirty="0" smtClean="0"/>
              <a:t> von </a:t>
            </a:r>
            <a:r>
              <a:rPr lang="cs-CZ" dirty="0" err="1" smtClean="0"/>
              <a:t>ihr</a:t>
            </a:r>
            <a:r>
              <a:rPr lang="cs-CZ" smtClean="0"/>
              <a:t> ?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064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Veškeré použité </a:t>
            </a:r>
            <a:r>
              <a:rPr lang="cs-CZ" smtClean="0"/>
              <a:t>obrázky </a:t>
            </a:r>
            <a:r>
              <a:rPr lang="cs-CZ" smtClean="0"/>
              <a:t>pocházejí</a:t>
            </a:r>
            <a:r>
              <a:rPr lang="cs-CZ" smtClean="0"/>
              <a:t> </a:t>
            </a:r>
            <a:r>
              <a:rPr lang="cs-CZ" dirty="0" smtClean="0"/>
              <a:t>z otevřené galerie Microsoft Office (</a:t>
            </a:r>
            <a:r>
              <a:rPr lang="cs-CZ" dirty="0" err="1" smtClean="0"/>
              <a:t>Powerpoint</a:t>
            </a:r>
            <a:r>
              <a:rPr lang="cs-CZ" dirty="0" smtClean="0"/>
              <a:t> 2010)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0135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157</TotalTime>
  <Words>578</Words>
  <Application>Microsoft Office PowerPoint</Application>
  <PresentationFormat>Předvádění na obrazovce (4:3)</PresentationFormat>
  <Paragraphs>104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projekt_logo_cent</vt:lpstr>
      <vt:lpstr>Časování sloves v přítomném čase</vt:lpstr>
      <vt:lpstr>ANOTACE</vt:lpstr>
      <vt:lpstr>Rozdělení německých sloves do skupin</vt:lpstr>
      <vt:lpstr>Časování pravidelných sloves v přítom.čase</vt:lpstr>
      <vt:lpstr>Časování nepravidelných sloves v přít. čase</vt:lpstr>
      <vt:lpstr>Časování nepravidelných sloves v přít.čase</vt:lpstr>
      <vt:lpstr>Časování způsobových sloves v přít. čase  </vt:lpstr>
      <vt:lpstr> Pomocná slovesa </vt:lpstr>
      <vt:lpstr>Schlussaufgaben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25</cp:revision>
  <dcterms:created xsi:type="dcterms:W3CDTF">2012-07-02T08:03:24Z</dcterms:created>
  <dcterms:modified xsi:type="dcterms:W3CDTF">2013-02-07T09:30:56Z</dcterms:modified>
</cp:coreProperties>
</file>