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73" r:id="rId5"/>
    <p:sldId id="275" r:id="rId6"/>
    <p:sldId id="274" r:id="rId7"/>
    <p:sldId id="276" r:id="rId8"/>
    <p:sldId id="277" r:id="rId9"/>
    <p:sldId id="278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288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007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224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591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552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319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064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124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945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806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529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AD583-164D-4F1F-864C-9AE17F9E031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C99E1-08D0-4D05-892B-352BB9683F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593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VY_32_INOVACE_01_AJ7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Udávání směru - členy – výklad s procvičením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>
                <a:solidFill>
                  <a:schemeClr val="tx2"/>
                </a:solidFill>
              </a:rPr>
              <a:t>Prezentace, která slouží k </a:t>
            </a:r>
            <a:r>
              <a:rPr lang="cs-CZ" sz="1600" dirty="0" smtClean="0">
                <a:solidFill>
                  <a:schemeClr val="tx2"/>
                </a:solidFill>
              </a:rPr>
              <a:t>výkladu a procvičení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používání určitého a 	neurčitého členu.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06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132856"/>
            <a:ext cx="7772400" cy="1470025"/>
          </a:xfrm>
        </p:spPr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  <a:latin typeface="Algerian" pitchFamily="82" charset="0"/>
              </a:rPr>
              <a:t>articles</a:t>
            </a:r>
            <a:endParaRPr lang="cs-CZ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6481" y="3501008"/>
            <a:ext cx="3312368" cy="550912"/>
          </a:xfrm>
        </p:spPr>
        <p:txBody>
          <a:bodyPr>
            <a:normAutofit lnSpcReduction="10000"/>
          </a:bodyPr>
          <a:lstStyle/>
          <a:p>
            <a:r>
              <a:rPr lang="cs-CZ" i="1" dirty="0" smtClean="0">
                <a:solidFill>
                  <a:schemeClr val="tx1"/>
                </a:solidFill>
              </a:rPr>
              <a:t>Project 3, Unit 5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 rot="19687657">
            <a:off x="1144624" y="1298377"/>
            <a:ext cx="1642544" cy="92333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endParaRPr lang="cs-CZ" sz="5400" b="1" cap="none" spc="0" dirty="0">
              <a:ln w="18000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 rot="2392448">
            <a:off x="6549199" y="1298377"/>
            <a:ext cx="1642544" cy="92333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endParaRPr lang="cs-CZ" sz="5400" b="1" cap="none" spc="0" dirty="0">
              <a:ln w="18000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816372" y="836712"/>
            <a:ext cx="1642544" cy="92333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8000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18000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24677" y="5013176"/>
            <a:ext cx="2808312" cy="92333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8000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definite</a:t>
            </a:r>
            <a:endParaRPr lang="cs-CZ" sz="5400" b="1" cap="none" spc="0" dirty="0">
              <a:ln w="18000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16016" y="5308275"/>
            <a:ext cx="3240360" cy="92333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8000">
                  <a:solidFill>
                    <a:schemeClr val="tx1">
                      <a:lumMod val="65000"/>
                      <a:lumOff val="3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indefinite</a:t>
            </a:r>
            <a:endParaRPr lang="cs-CZ" sz="5400" b="1" cap="none" spc="0" dirty="0">
              <a:ln w="18000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579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Indefinite</a:t>
            </a:r>
            <a:r>
              <a:rPr lang="cs-CZ" u="sng" dirty="0" smtClean="0">
                <a:solidFill>
                  <a:srgbClr val="00B050"/>
                </a:solidFill>
                <a:latin typeface="Algerian" pitchFamily="82" charset="0"/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article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6612"/>
            <a:ext cx="8435280" cy="4493095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a</a:t>
            </a:r>
            <a:r>
              <a:rPr lang="cs-CZ" dirty="0" smtClean="0">
                <a:solidFill>
                  <a:srgbClr val="00B050"/>
                </a:solidFill>
              </a:rPr>
              <a:t> / </a:t>
            </a:r>
            <a:r>
              <a:rPr lang="cs-CZ" dirty="0" err="1" smtClean="0">
                <a:solidFill>
                  <a:srgbClr val="00B050"/>
                </a:solidFill>
              </a:rPr>
              <a:t>an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Clr>
                <a:schemeClr val="tx1"/>
              </a:buClr>
            </a:pPr>
            <a:r>
              <a:rPr lang="cs-CZ" dirty="0">
                <a:solidFill>
                  <a:srgbClr val="00B050"/>
                </a:solidFill>
              </a:rPr>
              <a:t>m</a:t>
            </a:r>
            <a:r>
              <a:rPr lang="cs-CZ" dirty="0" smtClean="0">
                <a:solidFill>
                  <a:srgbClr val="00B050"/>
                </a:solidFill>
              </a:rPr>
              <a:t>luvíme-li o místě poprvé</a:t>
            </a:r>
            <a:r>
              <a:rPr lang="en-US" i="1" dirty="0" smtClean="0"/>
              <a:t> </a:t>
            </a:r>
            <a:endParaRPr lang="en-US" i="1" dirty="0"/>
          </a:p>
          <a:p>
            <a:pPr marL="0" indent="0">
              <a:buNone/>
            </a:pPr>
            <a:r>
              <a:rPr lang="cs-CZ" i="1" dirty="0" smtClean="0"/>
              <a:t>On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other</a:t>
            </a:r>
            <a:r>
              <a:rPr lang="cs-CZ" i="1" dirty="0" smtClean="0"/>
              <a:t> </a:t>
            </a:r>
            <a:r>
              <a:rPr lang="cs-CZ" i="1" dirty="0" err="1" smtClean="0"/>
              <a:t>side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river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can</a:t>
            </a:r>
            <a:r>
              <a:rPr lang="cs-CZ" i="1" dirty="0" smtClean="0"/>
              <a:t> </a:t>
            </a:r>
            <a:r>
              <a:rPr lang="cs-CZ" i="1" dirty="0" err="1" smtClean="0"/>
              <a:t>see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a museum.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</a:pPr>
            <a:r>
              <a:rPr lang="cs-CZ" dirty="0">
                <a:solidFill>
                  <a:srgbClr val="00B050"/>
                </a:solidFill>
              </a:rPr>
              <a:t>v</a:t>
            </a:r>
            <a:r>
              <a:rPr lang="cs-CZ" dirty="0" smtClean="0">
                <a:solidFill>
                  <a:srgbClr val="00B050"/>
                </a:solidFill>
              </a:rPr>
              <a:t>azba „</a:t>
            </a:r>
            <a:r>
              <a:rPr lang="cs-CZ" dirty="0" err="1" smtClean="0">
                <a:solidFill>
                  <a:srgbClr val="00B050"/>
                </a:solidFill>
              </a:rPr>
              <a:t>there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>
                <a:solidFill>
                  <a:srgbClr val="00B050"/>
                </a:solidFill>
              </a:rPr>
              <a:t>“</a:t>
            </a:r>
            <a:endParaRPr lang="en-US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There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</a:t>
            </a:r>
            <a:r>
              <a:rPr lang="cs-CZ" i="1" dirty="0" smtClean="0">
                <a:solidFill>
                  <a:srgbClr val="FF0000"/>
                </a:solidFill>
              </a:rPr>
              <a:t> a supermarket </a:t>
            </a:r>
            <a:r>
              <a:rPr lang="cs-CZ" i="1" dirty="0" smtClean="0"/>
              <a:t>on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left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Is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there</a:t>
            </a:r>
            <a:r>
              <a:rPr lang="cs-CZ" i="1" dirty="0" smtClean="0">
                <a:solidFill>
                  <a:srgbClr val="FF0000"/>
                </a:solidFill>
              </a:rPr>
              <a:t> a supermarket</a:t>
            </a:r>
            <a:r>
              <a:rPr lang="cs-CZ" i="1" dirty="0" smtClean="0"/>
              <a:t> </a:t>
            </a:r>
            <a:r>
              <a:rPr lang="cs-CZ" i="1" dirty="0" err="1" smtClean="0"/>
              <a:t>near</a:t>
            </a:r>
            <a:r>
              <a:rPr lang="cs-CZ" i="1" dirty="0" smtClean="0"/>
              <a:t> </a:t>
            </a:r>
            <a:r>
              <a:rPr lang="cs-CZ" i="1" dirty="0" err="1" smtClean="0"/>
              <a:t>here</a:t>
            </a:r>
            <a:r>
              <a:rPr lang="cs-CZ" i="1" dirty="0" smtClean="0"/>
              <a:t>, </a:t>
            </a:r>
            <a:r>
              <a:rPr lang="cs-CZ" i="1" dirty="0" err="1" smtClean="0"/>
              <a:t>please</a:t>
            </a:r>
            <a:r>
              <a:rPr lang="cs-CZ" i="1" dirty="0" smtClean="0"/>
              <a:t>?</a:t>
            </a:r>
            <a:endParaRPr lang="en-US" i="1" dirty="0"/>
          </a:p>
        </p:txBody>
      </p:sp>
      <p:pic>
        <p:nvPicPr>
          <p:cNvPr id="1028" name="Picture 4" descr="C:\Users\Jana\AppData\Local\Microsoft\Windows\Temporary Internet Files\Content.IE5\CWHTJ96Z\MC900212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511" y="1124744"/>
            <a:ext cx="144749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0355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definite</a:t>
            </a:r>
            <a:r>
              <a:rPr lang="cs-CZ" u="sng" dirty="0" smtClean="0">
                <a:solidFill>
                  <a:srgbClr val="00B050"/>
                </a:solidFill>
                <a:latin typeface="Algerian" pitchFamily="82" charset="0"/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article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435280" cy="4752528"/>
          </a:xfrm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00B050"/>
                </a:solidFill>
              </a:rPr>
              <a:t>the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2800" dirty="0" smtClean="0">
                <a:solidFill>
                  <a:srgbClr val="00B050"/>
                </a:solidFill>
              </a:rPr>
              <a:t>o daném místě jsme již mluvili</a:t>
            </a:r>
            <a:endParaRPr lang="en-US" sz="2800" i="1" dirty="0"/>
          </a:p>
          <a:p>
            <a:pPr marL="0" indent="0">
              <a:buNone/>
            </a:pPr>
            <a:r>
              <a:rPr lang="cs-CZ" sz="2800" i="1" dirty="0" smtClean="0"/>
              <a:t>On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other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side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of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river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you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can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see</a:t>
            </a:r>
            <a:r>
              <a:rPr lang="cs-CZ" sz="2800" i="1" dirty="0" smtClean="0"/>
              <a:t> a museum. Go past </a:t>
            </a:r>
            <a:r>
              <a:rPr lang="cs-CZ" sz="2800" i="1" dirty="0" err="1" smtClean="0">
                <a:solidFill>
                  <a:srgbClr val="FF0000"/>
                </a:solidFill>
              </a:rPr>
              <a:t>the</a:t>
            </a:r>
            <a:r>
              <a:rPr lang="cs-CZ" sz="2800" i="1" dirty="0" smtClean="0">
                <a:solidFill>
                  <a:srgbClr val="FF0000"/>
                </a:solidFill>
              </a:rPr>
              <a:t> museum </a:t>
            </a:r>
            <a:r>
              <a:rPr lang="cs-CZ" sz="2800" i="1" dirty="0" smtClean="0"/>
              <a:t>nad on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corner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turn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right</a:t>
            </a:r>
            <a:r>
              <a:rPr lang="cs-CZ" sz="2800" i="1" dirty="0" smtClean="0"/>
              <a:t>. </a:t>
            </a:r>
            <a:endParaRPr lang="cs-CZ" sz="2800" dirty="0" smtClean="0"/>
          </a:p>
          <a:p>
            <a:pPr>
              <a:buClr>
                <a:schemeClr val="tx1"/>
              </a:buClr>
            </a:pPr>
            <a:r>
              <a:rPr lang="cs-CZ" sz="2800" dirty="0">
                <a:solidFill>
                  <a:srgbClr val="00B050"/>
                </a:solidFill>
              </a:rPr>
              <a:t>t</a:t>
            </a:r>
            <a:r>
              <a:rPr lang="cs-CZ" sz="2800" dirty="0" smtClean="0">
                <a:solidFill>
                  <a:srgbClr val="00B050"/>
                </a:solidFill>
              </a:rPr>
              <a:t>řetí stupeň přídavných jmen</a:t>
            </a:r>
            <a:endParaRPr lang="en-US" sz="2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i="1" dirty="0" err="1" smtClean="0"/>
              <a:t>Excuse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me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where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is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the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nearest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smtClean="0"/>
              <a:t>post </a:t>
            </a:r>
            <a:r>
              <a:rPr lang="cs-CZ" sz="2800" i="1" dirty="0" err="1" smtClean="0"/>
              <a:t>office</a:t>
            </a:r>
            <a:r>
              <a:rPr lang="cs-CZ" sz="2800" i="1" dirty="0" smtClean="0">
                <a:solidFill>
                  <a:srgbClr val="FF0000"/>
                </a:solidFill>
              </a:rPr>
              <a:t>?</a:t>
            </a:r>
          </a:p>
          <a:p>
            <a:pPr>
              <a:buClr>
                <a:schemeClr val="tx1"/>
              </a:buClr>
            </a:pPr>
            <a:r>
              <a:rPr lang="cs-CZ" sz="2800" dirty="0">
                <a:solidFill>
                  <a:srgbClr val="00B050"/>
                </a:solidFill>
              </a:rPr>
              <a:t>ř</a:t>
            </a:r>
            <a:r>
              <a:rPr lang="cs-CZ" sz="2800" dirty="0" smtClean="0">
                <a:solidFill>
                  <a:srgbClr val="00B050"/>
                </a:solidFill>
              </a:rPr>
              <a:t>adová číslovka</a:t>
            </a:r>
            <a:endParaRPr lang="en-US" sz="28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800" i="1" dirty="0" err="1" smtClean="0"/>
              <a:t>Turn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the</a:t>
            </a:r>
            <a:r>
              <a:rPr lang="cs-CZ" sz="2800" i="1" dirty="0" smtClean="0">
                <a:solidFill>
                  <a:srgbClr val="FF0000"/>
                </a:solidFill>
              </a:rPr>
              <a:t> second </a:t>
            </a:r>
            <a:r>
              <a:rPr lang="cs-CZ" sz="2800" i="1" dirty="0" smtClean="0"/>
              <a:t>(street) </a:t>
            </a:r>
            <a:r>
              <a:rPr lang="cs-CZ" sz="2800" i="1" dirty="0" err="1" smtClean="0"/>
              <a:t>left</a:t>
            </a:r>
            <a:r>
              <a:rPr lang="cs-CZ" sz="2800" i="1" dirty="0" smtClean="0"/>
              <a:t>.</a:t>
            </a:r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endParaRPr lang="cs-CZ" sz="2800" i="1" dirty="0" smtClean="0"/>
          </a:p>
        </p:txBody>
      </p:sp>
      <p:pic>
        <p:nvPicPr>
          <p:cNvPr id="2050" name="Picture 2" descr="C:\Users\Jana\AppData\Local\Microsoft\Windows\Temporary Internet Files\Content.IE5\CWHTJ96Z\MC9002505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21088"/>
            <a:ext cx="2097386" cy="221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657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  <a:latin typeface="Algerian" pitchFamily="82" charset="0"/>
              </a:rPr>
              <a:t>Pamatuj!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435280" cy="4493095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dirty="0">
                <a:solidFill>
                  <a:srgbClr val="00B050"/>
                </a:solidFill>
              </a:rPr>
              <a:t>o</a:t>
            </a:r>
            <a:r>
              <a:rPr lang="cs-CZ" dirty="0" smtClean="0">
                <a:solidFill>
                  <a:srgbClr val="00B05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left</a:t>
            </a:r>
            <a:r>
              <a:rPr lang="cs-CZ" dirty="0" smtClean="0">
                <a:solidFill>
                  <a:srgbClr val="00B050"/>
                </a:solidFill>
              </a:rPr>
              <a:t> / </a:t>
            </a:r>
            <a:r>
              <a:rPr lang="cs-CZ" dirty="0" err="1" smtClean="0">
                <a:solidFill>
                  <a:srgbClr val="00B050"/>
                </a:solidFill>
              </a:rPr>
              <a:t>right</a:t>
            </a:r>
            <a:r>
              <a:rPr lang="cs-CZ" dirty="0" smtClean="0">
                <a:solidFill>
                  <a:srgbClr val="00B050"/>
                </a:solidFill>
              </a:rPr>
              <a:t> 	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>
                <a:solidFill>
                  <a:srgbClr val="00B050"/>
                </a:solidFill>
              </a:rPr>
              <a:t> 	</a:t>
            </a:r>
            <a:r>
              <a:rPr lang="cs-CZ" dirty="0" err="1" smtClean="0">
                <a:solidFill>
                  <a:srgbClr val="00B050"/>
                </a:solidFill>
              </a:rPr>
              <a:t>turn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left</a:t>
            </a:r>
            <a:r>
              <a:rPr lang="cs-CZ" dirty="0" smtClean="0">
                <a:solidFill>
                  <a:srgbClr val="00B050"/>
                </a:solidFill>
              </a:rPr>
              <a:t> / </a:t>
            </a:r>
            <a:r>
              <a:rPr lang="cs-CZ" dirty="0" err="1" smtClean="0">
                <a:solidFill>
                  <a:srgbClr val="00B050"/>
                </a:solidFill>
              </a:rPr>
              <a:t>right</a:t>
            </a:r>
            <a:endParaRPr lang="en-US" i="1" dirty="0"/>
          </a:p>
          <a:p>
            <a:pPr>
              <a:buClr>
                <a:schemeClr val="tx1"/>
              </a:buClr>
            </a:pPr>
            <a:r>
              <a:rPr lang="cs-CZ" dirty="0">
                <a:solidFill>
                  <a:srgbClr val="00B050"/>
                </a:solidFill>
              </a:rPr>
              <a:t>o</a:t>
            </a:r>
            <a:r>
              <a:rPr lang="cs-CZ" dirty="0" smtClean="0">
                <a:solidFill>
                  <a:srgbClr val="00B05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other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side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Clr>
                <a:schemeClr val="tx1"/>
              </a:buClr>
            </a:pPr>
            <a:r>
              <a:rPr lang="cs-CZ" dirty="0" err="1">
                <a:solidFill>
                  <a:srgbClr val="00B050"/>
                </a:solidFill>
              </a:rPr>
              <a:t>c</a:t>
            </a:r>
            <a:r>
              <a:rPr lang="cs-CZ" dirty="0" err="1" smtClean="0">
                <a:solidFill>
                  <a:srgbClr val="00B050"/>
                </a:solidFill>
              </a:rPr>
              <a:t>ross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street </a:t>
            </a:r>
          </a:p>
          <a:p>
            <a:pPr>
              <a:buClr>
                <a:schemeClr val="tx1"/>
              </a:buClr>
            </a:pPr>
            <a:r>
              <a:rPr lang="cs-CZ" dirty="0">
                <a:solidFill>
                  <a:srgbClr val="00B050"/>
                </a:solidFill>
              </a:rPr>
              <a:t>i</a:t>
            </a:r>
            <a:r>
              <a:rPr lang="cs-CZ" dirty="0" smtClean="0">
                <a:solidFill>
                  <a:srgbClr val="00B050"/>
                </a:solidFill>
              </a:rPr>
              <a:t>n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middle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of</a:t>
            </a:r>
            <a:endParaRPr lang="en-US" dirty="0" smtClean="0">
              <a:solidFill>
                <a:srgbClr val="00B050"/>
              </a:solidFill>
            </a:endParaRPr>
          </a:p>
        </p:txBody>
      </p:sp>
      <p:pic>
        <p:nvPicPr>
          <p:cNvPr id="3077" name="Picture 5" descr="C:\Users\Jana\AppData\Local\Microsoft\Windows\Temporary Internet Files\Content.IE5\TFDRY63N\MC900432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84984"/>
            <a:ext cx="2547966" cy="254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3772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exercise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6612"/>
            <a:ext cx="8435280" cy="4493095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Excuse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,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there</a:t>
            </a:r>
            <a:r>
              <a:rPr lang="cs-CZ" i="1" dirty="0" smtClean="0"/>
              <a:t> _____ bus stop </a:t>
            </a:r>
            <a:r>
              <a:rPr lang="cs-CZ" i="1" dirty="0" err="1" smtClean="0"/>
              <a:t>near</a:t>
            </a:r>
            <a:r>
              <a:rPr lang="cs-CZ" i="1" dirty="0" smtClean="0"/>
              <a:t> </a:t>
            </a:r>
            <a:r>
              <a:rPr lang="cs-CZ" i="1" dirty="0" err="1" smtClean="0"/>
              <a:t>here</a:t>
            </a:r>
            <a:r>
              <a:rPr lang="cs-CZ" i="1" dirty="0" smtClean="0"/>
              <a:t>, plese?</a:t>
            </a:r>
          </a:p>
          <a:p>
            <a:r>
              <a:rPr lang="cs-CZ" i="1" dirty="0" smtClean="0"/>
              <a:t>Go </a:t>
            </a:r>
            <a:r>
              <a:rPr lang="cs-CZ" i="1" dirty="0" err="1" smtClean="0"/>
              <a:t>down</a:t>
            </a:r>
            <a:r>
              <a:rPr lang="cs-CZ" i="1" dirty="0" smtClean="0"/>
              <a:t> </a:t>
            </a:r>
            <a:r>
              <a:rPr lang="cs-CZ" i="1" dirty="0" err="1" smtClean="0"/>
              <a:t>this</a:t>
            </a:r>
            <a:r>
              <a:rPr lang="cs-CZ" i="1" dirty="0" smtClean="0"/>
              <a:t> street and </a:t>
            </a:r>
            <a:r>
              <a:rPr lang="cs-CZ" i="1" dirty="0" err="1" smtClean="0"/>
              <a:t>turn</a:t>
            </a:r>
            <a:r>
              <a:rPr lang="cs-CZ" i="1" dirty="0" smtClean="0"/>
              <a:t> _________ </a:t>
            </a:r>
            <a:r>
              <a:rPr lang="cs-CZ" i="1" dirty="0" err="1" smtClean="0"/>
              <a:t>third</a:t>
            </a:r>
            <a:r>
              <a:rPr lang="cs-CZ" i="1" dirty="0" smtClean="0"/>
              <a:t> </a:t>
            </a:r>
            <a:r>
              <a:rPr lang="cs-CZ" i="1" dirty="0" err="1" smtClean="0"/>
              <a:t>left</a:t>
            </a:r>
            <a:r>
              <a:rPr lang="cs-CZ" i="1" dirty="0" smtClean="0"/>
              <a:t>. _____ bus stop </a:t>
            </a:r>
            <a:r>
              <a:rPr lang="cs-CZ" i="1" dirty="0" err="1" smtClean="0"/>
              <a:t>is</a:t>
            </a:r>
            <a:r>
              <a:rPr lang="cs-CZ" i="1" dirty="0" smtClean="0"/>
              <a:t> on ____ </a:t>
            </a:r>
            <a:r>
              <a:rPr lang="cs-CZ" i="1" dirty="0" err="1" smtClean="0"/>
              <a:t>right</a:t>
            </a:r>
            <a:r>
              <a:rPr lang="cs-CZ" i="1" dirty="0" smtClean="0"/>
              <a:t>.</a:t>
            </a:r>
          </a:p>
          <a:p>
            <a:r>
              <a:rPr lang="cs-CZ" i="1" dirty="0" err="1" smtClean="0"/>
              <a:t>Thank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. </a:t>
            </a:r>
            <a:r>
              <a:rPr lang="cs-CZ" i="1" dirty="0" err="1" smtClean="0"/>
              <a:t>Good-bye</a:t>
            </a:r>
            <a:r>
              <a:rPr lang="cs-CZ" i="1" dirty="0" smtClean="0"/>
              <a:t>.</a:t>
            </a:r>
          </a:p>
          <a:p>
            <a:r>
              <a:rPr lang="cs-CZ" i="1" dirty="0" err="1" smtClean="0"/>
              <a:t>Good-bye</a:t>
            </a:r>
            <a:r>
              <a:rPr lang="cs-CZ" i="1" dirty="0" smtClean="0"/>
              <a:t>.</a:t>
            </a:r>
            <a:endParaRPr lang="en-US" i="1" dirty="0"/>
          </a:p>
        </p:txBody>
      </p:sp>
      <p:pic>
        <p:nvPicPr>
          <p:cNvPr id="4100" name="Picture 4" descr="C:\Users\Jana\AppData\Local\Microsoft\Windows\Temporary Internet Files\Content.IE5\AID7PQCF\MC900344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94882"/>
            <a:ext cx="2206669" cy="1445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1055983" y="764704"/>
            <a:ext cx="115212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SOLUTION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>
            <a:hlinkClick r:id="rId4" action="ppaction://hlinksldjump"/>
          </p:cNvPr>
          <p:cNvSpPr txBox="1"/>
          <p:nvPr/>
        </p:nvSpPr>
        <p:spPr>
          <a:xfrm>
            <a:off x="6804248" y="764468"/>
            <a:ext cx="165618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NEXT EXERCISE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77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FF0000"/>
                </a:solidFill>
                <a:latin typeface="Algerian" pitchFamily="82" charset="0"/>
              </a:rPr>
              <a:t>Solution</a:t>
            </a:r>
            <a:endParaRPr lang="cs-CZ" u="sng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6612"/>
            <a:ext cx="8435280" cy="4493095"/>
          </a:xfrm>
        </p:spPr>
        <p:txBody>
          <a:bodyPr>
            <a:normAutofit/>
          </a:bodyPr>
          <a:lstStyle/>
          <a:p>
            <a:r>
              <a:rPr lang="cs-CZ" i="1" dirty="0" err="1" smtClean="0"/>
              <a:t>Excuse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,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there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a </a:t>
            </a:r>
            <a:r>
              <a:rPr lang="cs-CZ" i="1" dirty="0" smtClean="0"/>
              <a:t>bus stop </a:t>
            </a:r>
            <a:r>
              <a:rPr lang="cs-CZ" i="1" dirty="0" err="1" smtClean="0"/>
              <a:t>near</a:t>
            </a:r>
            <a:r>
              <a:rPr lang="cs-CZ" i="1" dirty="0" smtClean="0"/>
              <a:t> </a:t>
            </a:r>
            <a:r>
              <a:rPr lang="cs-CZ" i="1" dirty="0" err="1" smtClean="0"/>
              <a:t>here</a:t>
            </a:r>
            <a:r>
              <a:rPr lang="cs-CZ" i="1" dirty="0" smtClean="0"/>
              <a:t>, plese?</a:t>
            </a:r>
          </a:p>
          <a:p>
            <a:r>
              <a:rPr lang="cs-CZ" i="1" dirty="0" smtClean="0"/>
              <a:t>Go </a:t>
            </a:r>
            <a:r>
              <a:rPr lang="cs-CZ" i="1" dirty="0" err="1" smtClean="0"/>
              <a:t>down</a:t>
            </a:r>
            <a:r>
              <a:rPr lang="cs-CZ" i="1" dirty="0" smtClean="0"/>
              <a:t> </a:t>
            </a:r>
            <a:r>
              <a:rPr lang="cs-CZ" i="1" dirty="0" err="1" smtClean="0"/>
              <a:t>this</a:t>
            </a:r>
            <a:r>
              <a:rPr lang="cs-CZ" i="1" dirty="0" smtClean="0"/>
              <a:t> street and </a:t>
            </a:r>
            <a:r>
              <a:rPr lang="cs-CZ" i="1" dirty="0" err="1" smtClean="0"/>
              <a:t>turn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the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/>
              <a:t>third</a:t>
            </a:r>
            <a:r>
              <a:rPr lang="cs-CZ" i="1" dirty="0" smtClean="0"/>
              <a:t> </a:t>
            </a:r>
            <a:r>
              <a:rPr lang="cs-CZ" i="1" dirty="0" err="1" smtClean="0"/>
              <a:t>left</a:t>
            </a:r>
            <a:r>
              <a:rPr lang="cs-CZ" i="1" dirty="0" smtClean="0"/>
              <a:t>. </a:t>
            </a:r>
            <a:r>
              <a:rPr lang="cs-CZ" i="1" dirty="0" err="1" smtClean="0">
                <a:solidFill>
                  <a:srgbClr val="FF0000"/>
                </a:solidFill>
              </a:rPr>
              <a:t>The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smtClean="0"/>
              <a:t>bus stop </a:t>
            </a:r>
            <a:r>
              <a:rPr lang="cs-CZ" i="1" dirty="0" err="1" smtClean="0"/>
              <a:t>is</a:t>
            </a:r>
            <a:r>
              <a:rPr lang="cs-CZ" i="1" dirty="0" smtClean="0"/>
              <a:t> on </a:t>
            </a:r>
            <a:r>
              <a:rPr lang="cs-CZ" i="1" dirty="0" err="1" smtClean="0">
                <a:solidFill>
                  <a:srgbClr val="FF0000"/>
                </a:solidFill>
              </a:rPr>
              <a:t>the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/>
              <a:t>right</a:t>
            </a:r>
            <a:r>
              <a:rPr lang="cs-CZ" i="1" dirty="0" smtClean="0"/>
              <a:t>.</a:t>
            </a:r>
          </a:p>
          <a:p>
            <a:r>
              <a:rPr lang="cs-CZ" i="1" dirty="0" err="1" smtClean="0"/>
              <a:t>Thank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. </a:t>
            </a:r>
            <a:r>
              <a:rPr lang="cs-CZ" i="1" dirty="0" err="1" smtClean="0"/>
              <a:t>Good-bye</a:t>
            </a:r>
            <a:r>
              <a:rPr lang="cs-CZ" i="1" dirty="0" smtClean="0"/>
              <a:t>.</a:t>
            </a:r>
          </a:p>
          <a:p>
            <a:r>
              <a:rPr lang="cs-CZ" i="1" dirty="0" err="1" smtClean="0"/>
              <a:t>Good-bye</a:t>
            </a:r>
            <a:r>
              <a:rPr lang="cs-CZ" i="1" dirty="0" smtClean="0"/>
              <a:t>.</a:t>
            </a:r>
            <a:endParaRPr lang="en-US" i="1" dirty="0"/>
          </a:p>
        </p:txBody>
      </p:sp>
      <p:pic>
        <p:nvPicPr>
          <p:cNvPr id="4100" name="Picture 4" descr="C:\Users\Jana\AppData\Local\Microsoft\Windows\Temporary Internet Files\Content.IE5\AID7PQCF\MC900344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94882"/>
            <a:ext cx="2206669" cy="1445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6804248" y="764468"/>
            <a:ext cx="165618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NEXT EXERCISE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77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00B050"/>
                </a:solidFill>
                <a:latin typeface="Algerian" pitchFamily="82" charset="0"/>
              </a:rPr>
              <a:t>exercise</a:t>
            </a:r>
            <a:endParaRPr lang="cs-CZ" u="sng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435280" cy="4493095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i="1" dirty="0" err="1" smtClean="0"/>
              <a:t>Excuse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, </a:t>
            </a:r>
            <a:r>
              <a:rPr lang="cs-CZ" i="1" dirty="0" err="1" smtClean="0"/>
              <a:t>how</a:t>
            </a:r>
            <a:r>
              <a:rPr lang="cs-CZ" i="1" dirty="0" smtClean="0"/>
              <a:t> do I </a:t>
            </a:r>
            <a:r>
              <a:rPr lang="cs-CZ" i="1" dirty="0" err="1" smtClean="0"/>
              <a:t>get</a:t>
            </a:r>
            <a:r>
              <a:rPr lang="cs-CZ" i="1" dirty="0" smtClean="0"/>
              <a:t> to ____Bezručova Street, plese?</a:t>
            </a:r>
          </a:p>
          <a:p>
            <a:pPr algn="just"/>
            <a:r>
              <a:rPr lang="cs-CZ" i="1" dirty="0" smtClean="0"/>
              <a:t>Go </a:t>
            </a:r>
            <a:r>
              <a:rPr lang="cs-CZ" i="1" dirty="0" err="1" smtClean="0"/>
              <a:t>straight</a:t>
            </a:r>
            <a:r>
              <a:rPr lang="cs-CZ" i="1" dirty="0" smtClean="0"/>
              <a:t> </a:t>
            </a:r>
            <a:r>
              <a:rPr lang="cs-CZ" i="1" dirty="0" err="1" smtClean="0"/>
              <a:t>till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come</a:t>
            </a:r>
            <a:r>
              <a:rPr lang="cs-CZ" i="1" dirty="0" smtClean="0"/>
              <a:t> to ____ </a:t>
            </a:r>
            <a:r>
              <a:rPr lang="cs-CZ" i="1" dirty="0" err="1" smtClean="0"/>
              <a:t>roundabout</a:t>
            </a:r>
            <a:r>
              <a:rPr lang="cs-CZ" i="1" dirty="0" smtClean="0"/>
              <a:t>. Go </a:t>
            </a:r>
            <a:r>
              <a:rPr lang="cs-CZ" i="1" dirty="0" err="1" smtClean="0"/>
              <a:t>round</a:t>
            </a:r>
            <a:r>
              <a:rPr lang="cs-CZ" i="1" dirty="0" smtClean="0"/>
              <a:t> _____ </a:t>
            </a:r>
            <a:r>
              <a:rPr lang="cs-CZ" i="1" dirty="0" err="1" smtClean="0"/>
              <a:t>roundabout</a:t>
            </a:r>
            <a:r>
              <a:rPr lang="cs-CZ" i="1" dirty="0" smtClean="0"/>
              <a:t>. </a:t>
            </a:r>
            <a:r>
              <a:rPr lang="cs-CZ" i="1" dirty="0" err="1" smtClean="0"/>
              <a:t>Turn</a:t>
            </a:r>
            <a:r>
              <a:rPr lang="cs-CZ" i="1" dirty="0" smtClean="0"/>
              <a:t> ____ </a:t>
            </a:r>
            <a:r>
              <a:rPr lang="cs-CZ" i="1" dirty="0" err="1" smtClean="0"/>
              <a:t>first</a:t>
            </a:r>
            <a:r>
              <a:rPr lang="cs-CZ" i="1" dirty="0" smtClean="0"/>
              <a:t> </a:t>
            </a:r>
            <a:r>
              <a:rPr lang="cs-CZ" i="1" dirty="0" err="1" smtClean="0"/>
              <a:t>left</a:t>
            </a:r>
            <a:r>
              <a:rPr lang="cs-CZ" i="1" dirty="0" smtClean="0"/>
              <a:t>. </a:t>
            </a:r>
            <a:r>
              <a:rPr lang="cs-CZ" i="1" dirty="0" err="1"/>
              <a:t>You‘ll</a:t>
            </a:r>
            <a:r>
              <a:rPr lang="cs-CZ" i="1" dirty="0"/>
              <a:t> </a:t>
            </a:r>
            <a:r>
              <a:rPr lang="cs-CZ" i="1" dirty="0" err="1"/>
              <a:t>see</a:t>
            </a:r>
            <a:r>
              <a:rPr lang="cs-CZ" i="1" dirty="0"/>
              <a:t> ____ </a:t>
            </a:r>
            <a:r>
              <a:rPr lang="cs-CZ" i="1" dirty="0" err="1"/>
              <a:t>bridge</a:t>
            </a:r>
            <a:r>
              <a:rPr lang="cs-CZ" i="1" dirty="0"/>
              <a:t>. </a:t>
            </a:r>
            <a:r>
              <a:rPr lang="cs-CZ" i="1" dirty="0" smtClean="0"/>
              <a:t>Go </a:t>
            </a:r>
            <a:r>
              <a:rPr lang="cs-CZ" i="1" dirty="0" err="1" smtClean="0"/>
              <a:t>over</a:t>
            </a:r>
            <a:r>
              <a:rPr lang="cs-CZ" i="1" dirty="0" smtClean="0"/>
              <a:t> ____ </a:t>
            </a:r>
            <a:r>
              <a:rPr lang="cs-CZ" i="1" dirty="0" err="1" smtClean="0"/>
              <a:t>bridge</a:t>
            </a:r>
            <a:r>
              <a:rPr lang="cs-CZ" i="1" dirty="0" smtClean="0"/>
              <a:t>. And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come</a:t>
            </a:r>
            <a:r>
              <a:rPr lang="cs-CZ" i="1" dirty="0" smtClean="0"/>
              <a:t> to ___ supermarket. And </a:t>
            </a:r>
            <a:r>
              <a:rPr lang="cs-CZ" i="1" dirty="0" err="1" smtClean="0"/>
              <a:t>this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street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want</a:t>
            </a:r>
            <a:r>
              <a:rPr lang="cs-CZ" i="1" dirty="0" smtClean="0"/>
              <a:t>.</a:t>
            </a:r>
          </a:p>
          <a:p>
            <a:pPr algn="just"/>
            <a:r>
              <a:rPr lang="cs-CZ" i="1" dirty="0" err="1" smtClean="0"/>
              <a:t>Thank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very much. </a:t>
            </a:r>
            <a:r>
              <a:rPr lang="cs-CZ" i="1" dirty="0" err="1" smtClean="0"/>
              <a:t>Good-bye</a:t>
            </a:r>
            <a:r>
              <a:rPr lang="cs-CZ" i="1" dirty="0" smtClean="0"/>
              <a:t>.</a:t>
            </a:r>
          </a:p>
          <a:p>
            <a:pPr algn="just"/>
            <a:r>
              <a:rPr lang="cs-CZ" i="1" dirty="0" err="1" smtClean="0"/>
              <a:t>You‘re</a:t>
            </a:r>
            <a:r>
              <a:rPr lang="cs-CZ" i="1" dirty="0" smtClean="0"/>
              <a:t> </a:t>
            </a:r>
            <a:r>
              <a:rPr lang="cs-CZ" i="1" dirty="0" err="1" smtClean="0"/>
              <a:t>welcome</a:t>
            </a:r>
            <a:r>
              <a:rPr lang="cs-CZ" i="1" dirty="0" smtClean="0"/>
              <a:t>. </a:t>
            </a:r>
            <a:r>
              <a:rPr lang="cs-CZ" i="1" dirty="0" err="1" smtClean="0"/>
              <a:t>Good-bye</a:t>
            </a:r>
            <a:r>
              <a:rPr lang="cs-CZ" i="1" dirty="0" smtClean="0"/>
              <a:t>.</a:t>
            </a:r>
            <a:endParaRPr lang="en-US" i="1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1055983" y="764704"/>
            <a:ext cx="115212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SOLUTION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Jana\AppData\Local\Microsoft\Windows\Temporary Internet Files\Content.IE5\1MXPVAV2\MC900411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81128"/>
            <a:ext cx="1977328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90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FF0000"/>
                </a:solidFill>
                <a:latin typeface="Algerian" pitchFamily="82" charset="0"/>
              </a:rPr>
              <a:t>solution</a:t>
            </a:r>
            <a:endParaRPr lang="cs-CZ" u="sng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435280" cy="4493095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i="1" dirty="0" err="1" smtClean="0"/>
              <a:t>Excuse</a:t>
            </a:r>
            <a:r>
              <a:rPr lang="cs-CZ" i="1" dirty="0" smtClean="0"/>
              <a:t> </a:t>
            </a:r>
            <a:r>
              <a:rPr lang="cs-CZ" i="1" dirty="0" err="1" smtClean="0"/>
              <a:t>me</a:t>
            </a:r>
            <a:r>
              <a:rPr lang="cs-CZ" i="1" dirty="0" smtClean="0"/>
              <a:t>, </a:t>
            </a:r>
            <a:r>
              <a:rPr lang="cs-CZ" i="1" dirty="0" err="1" smtClean="0"/>
              <a:t>how</a:t>
            </a:r>
            <a:r>
              <a:rPr lang="cs-CZ" i="1" dirty="0" smtClean="0"/>
              <a:t> do I </a:t>
            </a:r>
            <a:r>
              <a:rPr lang="cs-CZ" i="1" dirty="0" err="1" smtClean="0"/>
              <a:t>get</a:t>
            </a:r>
            <a:r>
              <a:rPr lang="cs-CZ" i="1" dirty="0" smtClean="0"/>
              <a:t> to Bezručova Street, plese?</a:t>
            </a:r>
          </a:p>
          <a:p>
            <a:pPr algn="just"/>
            <a:r>
              <a:rPr lang="cs-CZ" i="1" dirty="0" smtClean="0"/>
              <a:t>Go </a:t>
            </a:r>
            <a:r>
              <a:rPr lang="cs-CZ" i="1" dirty="0" err="1" smtClean="0"/>
              <a:t>straight</a:t>
            </a:r>
            <a:r>
              <a:rPr lang="cs-CZ" i="1" dirty="0" smtClean="0"/>
              <a:t> </a:t>
            </a:r>
            <a:r>
              <a:rPr lang="cs-CZ" i="1" dirty="0" err="1" smtClean="0"/>
              <a:t>till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come</a:t>
            </a:r>
            <a:r>
              <a:rPr lang="cs-CZ" i="1" dirty="0" smtClean="0"/>
              <a:t> to </a:t>
            </a:r>
            <a:r>
              <a:rPr lang="cs-CZ" i="1" dirty="0" smtClean="0">
                <a:solidFill>
                  <a:srgbClr val="FF0000"/>
                </a:solidFill>
              </a:rPr>
              <a:t>a </a:t>
            </a:r>
            <a:r>
              <a:rPr lang="cs-CZ" i="1" dirty="0" err="1" smtClean="0"/>
              <a:t>roundabout</a:t>
            </a:r>
            <a:r>
              <a:rPr lang="cs-CZ" i="1" dirty="0" smtClean="0"/>
              <a:t>. Go </a:t>
            </a:r>
            <a:r>
              <a:rPr lang="cs-CZ" i="1" dirty="0" err="1" smtClean="0"/>
              <a:t>round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the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/>
              <a:t>roundabout</a:t>
            </a:r>
            <a:r>
              <a:rPr lang="cs-CZ" i="1" dirty="0" smtClean="0"/>
              <a:t>. </a:t>
            </a:r>
            <a:r>
              <a:rPr lang="cs-CZ" i="1" dirty="0" err="1" smtClean="0"/>
              <a:t>Turn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the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/>
              <a:t>first</a:t>
            </a:r>
            <a:r>
              <a:rPr lang="cs-CZ" i="1" dirty="0" smtClean="0"/>
              <a:t> </a:t>
            </a:r>
            <a:r>
              <a:rPr lang="cs-CZ" i="1" dirty="0" err="1" smtClean="0"/>
              <a:t>left</a:t>
            </a:r>
            <a:r>
              <a:rPr lang="cs-CZ" i="1" dirty="0" smtClean="0"/>
              <a:t>. </a:t>
            </a:r>
            <a:r>
              <a:rPr lang="cs-CZ" i="1" dirty="0" err="1" smtClean="0"/>
              <a:t>You‘ll</a:t>
            </a:r>
            <a:r>
              <a:rPr lang="cs-CZ" i="1" dirty="0" smtClean="0"/>
              <a:t> </a:t>
            </a:r>
            <a:r>
              <a:rPr lang="cs-CZ" i="1" dirty="0" err="1" smtClean="0"/>
              <a:t>see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a </a:t>
            </a:r>
            <a:r>
              <a:rPr lang="cs-CZ" i="1" dirty="0" err="1" smtClean="0"/>
              <a:t>bridge</a:t>
            </a:r>
            <a:r>
              <a:rPr lang="cs-CZ" i="1" dirty="0" smtClean="0"/>
              <a:t>. Go </a:t>
            </a:r>
            <a:r>
              <a:rPr lang="cs-CZ" i="1" dirty="0" err="1" smtClean="0"/>
              <a:t>over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the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/>
              <a:t>bridge</a:t>
            </a:r>
            <a:r>
              <a:rPr lang="cs-CZ" i="1" dirty="0" smtClean="0"/>
              <a:t>. And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come</a:t>
            </a:r>
            <a:r>
              <a:rPr lang="cs-CZ" i="1" dirty="0" smtClean="0"/>
              <a:t> to </a:t>
            </a:r>
            <a:r>
              <a:rPr lang="cs-CZ" i="1" dirty="0" smtClean="0">
                <a:solidFill>
                  <a:srgbClr val="FF0000"/>
                </a:solidFill>
              </a:rPr>
              <a:t>a </a:t>
            </a:r>
            <a:r>
              <a:rPr lang="cs-CZ" i="1" dirty="0" smtClean="0"/>
              <a:t>supermarket. And </a:t>
            </a:r>
            <a:r>
              <a:rPr lang="cs-CZ" i="1" dirty="0" err="1" smtClean="0"/>
              <a:t>this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street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want</a:t>
            </a:r>
            <a:r>
              <a:rPr lang="cs-CZ" i="1" dirty="0" smtClean="0"/>
              <a:t>.</a:t>
            </a:r>
          </a:p>
          <a:p>
            <a:pPr algn="just"/>
            <a:r>
              <a:rPr lang="cs-CZ" i="1" dirty="0" err="1" smtClean="0"/>
              <a:t>Thank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very much. </a:t>
            </a:r>
            <a:r>
              <a:rPr lang="cs-CZ" i="1" dirty="0" err="1" smtClean="0"/>
              <a:t>Good-bye</a:t>
            </a:r>
            <a:r>
              <a:rPr lang="cs-CZ" i="1" dirty="0" smtClean="0"/>
              <a:t>.</a:t>
            </a:r>
          </a:p>
          <a:p>
            <a:pPr algn="just"/>
            <a:r>
              <a:rPr lang="cs-CZ" i="1" dirty="0" err="1" smtClean="0"/>
              <a:t>You‘re</a:t>
            </a:r>
            <a:r>
              <a:rPr lang="cs-CZ" i="1" dirty="0" smtClean="0"/>
              <a:t> </a:t>
            </a:r>
            <a:r>
              <a:rPr lang="cs-CZ" i="1" dirty="0" err="1" smtClean="0"/>
              <a:t>welcome</a:t>
            </a:r>
            <a:r>
              <a:rPr lang="cs-CZ" i="1" dirty="0" smtClean="0"/>
              <a:t>. </a:t>
            </a:r>
            <a:r>
              <a:rPr lang="cs-CZ" i="1" dirty="0" err="1" smtClean="0"/>
              <a:t>Good-bye</a:t>
            </a:r>
            <a:r>
              <a:rPr lang="cs-CZ" i="1" dirty="0" smtClean="0"/>
              <a:t>.</a:t>
            </a:r>
            <a:endParaRPr lang="en-US" i="1" dirty="0"/>
          </a:p>
        </p:txBody>
      </p:sp>
      <p:pic>
        <p:nvPicPr>
          <p:cNvPr id="5122" name="Picture 2" descr="C:\Users\Jana\AppData\Local\Microsoft\Windows\Temporary Internet Files\Content.IE5\1MXPVAV2\MC900411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837" y="4797152"/>
            <a:ext cx="1977328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237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1728192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6146" name="Picture 2" descr="C:\Users\Jana\AppData\Local\Microsoft\Windows\Temporary Internet Files\Content.IE5\TFDRY63N\MC9004419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365104"/>
            <a:ext cx="1506309" cy="1489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a\AppData\Local\Microsoft\Windows\Temporary Internet Files\Content.IE5\AID7PQCF\MC9004112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409" y="4365104"/>
            <a:ext cx="1675807" cy="1602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58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349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articles</vt:lpstr>
      <vt:lpstr>Indefinite article</vt:lpstr>
      <vt:lpstr>definite article</vt:lpstr>
      <vt:lpstr>Pamatuj!</vt:lpstr>
      <vt:lpstr>exercise</vt:lpstr>
      <vt:lpstr>Solution</vt:lpstr>
      <vt:lpstr>exercise</vt:lpstr>
      <vt:lpstr>solution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LIKES and DISLIKES</dc:title>
  <dc:creator>Jana</dc:creator>
  <cp:lastModifiedBy>Jana</cp:lastModifiedBy>
  <cp:revision>45</cp:revision>
  <dcterms:created xsi:type="dcterms:W3CDTF">2012-07-13T15:19:25Z</dcterms:created>
  <dcterms:modified xsi:type="dcterms:W3CDTF">2012-12-29T14:46:40Z</dcterms:modified>
</cp:coreProperties>
</file>