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58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54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380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72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520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318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44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15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641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275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6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FDF3D-45EB-4A3D-9B23-09EF7A1A2F14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F438D-B265-436F-AED4-E8771C7E3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843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To BE - </a:t>
            </a:r>
            <a:r>
              <a:rPr lang="cs-CZ" sz="1600" dirty="0">
                <a:solidFill>
                  <a:schemeClr val="tx2"/>
                </a:solidFill>
              </a:rPr>
              <a:t>m</a:t>
            </a:r>
            <a:r>
              <a:rPr lang="cs-CZ" sz="1600" dirty="0" smtClean="0">
                <a:solidFill>
                  <a:schemeClr val="tx2"/>
                </a:solidFill>
              </a:rPr>
              <a:t>inulý čas prostý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</a:t>
            </a:r>
            <a:r>
              <a:rPr lang="cs-CZ" sz="1600" dirty="0">
                <a:solidFill>
                  <a:schemeClr val="tx2"/>
                </a:solidFill>
              </a:rPr>
              <a:t>zopakování </a:t>
            </a:r>
            <a:r>
              <a:rPr lang="cs-CZ" sz="1600" dirty="0" smtClean="0">
                <a:solidFill>
                  <a:schemeClr val="tx2"/>
                </a:solidFill>
              </a:rPr>
              <a:t>a procvičení si základních                </a:t>
            </a: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		</a:t>
            </a:r>
            <a:r>
              <a:rPr lang="cs-CZ" sz="1600" dirty="0" smtClean="0">
                <a:solidFill>
                  <a:schemeClr val="tx2"/>
                </a:solidFill>
              </a:rPr>
              <a:t>principů tvorby a používání slovesa to </a:t>
            </a:r>
            <a:r>
              <a:rPr lang="cs-CZ" sz="1600" dirty="0" err="1" smtClean="0">
                <a:solidFill>
                  <a:schemeClr val="tx2"/>
                </a:solidFill>
              </a:rPr>
              <a:t>be</a:t>
            </a:r>
            <a:r>
              <a:rPr lang="cs-CZ" sz="1600" dirty="0" smtClean="0">
                <a:solidFill>
                  <a:schemeClr val="tx2"/>
                </a:solidFill>
              </a:rPr>
              <a:t> v minulém čase prostém.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630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99792" y="335699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Minulý čas prostý slovesa BÝT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23528" y="2213992"/>
            <a:ext cx="8229600" cy="1143000"/>
          </a:xfrm>
          <a:prstGeom prst="rect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TO BE - Past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Simple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Tense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250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5"/>
            <a:ext cx="8229600" cy="2520280"/>
          </a:xfr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va </a:t>
            </a:r>
            <a:r>
              <a:rPr lang="cs-CZ" u="sng" dirty="0" smtClean="0"/>
              <a:t>nepravidelné</a:t>
            </a:r>
            <a:r>
              <a:rPr lang="cs-CZ" dirty="0" smtClean="0"/>
              <a:t> tvary:</a:t>
            </a: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83193" y="2996952"/>
            <a:ext cx="1566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WAS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2996952"/>
            <a:ext cx="19303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WERE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699792" y="2462793"/>
            <a:ext cx="585116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840853" y="2488777"/>
            <a:ext cx="1008112" cy="636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43608" y="4869160"/>
            <a:ext cx="224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Mary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869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parents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Affirmative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Statements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164258" y="4149080"/>
            <a:ext cx="585116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492035" y="4149080"/>
            <a:ext cx="1008112" cy="636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945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r>
              <a:rPr lang="cs-CZ" dirty="0" smtClean="0"/>
              <a:t>Používáme v těchto </a:t>
            </a:r>
            <a:r>
              <a:rPr lang="cs-CZ" u="sng" dirty="0" smtClean="0"/>
              <a:t>osobách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1. a 3. osoba čísla jednotného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WAS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134161"/>
            <a:ext cx="3744416" cy="1431161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I </a:t>
            </a:r>
            <a:r>
              <a:rPr lang="cs-CZ" sz="2900" dirty="0" err="1" smtClean="0">
                <a:solidFill>
                  <a:srgbClr val="FF0000"/>
                </a:solidFill>
              </a:rPr>
              <a:t>was</a:t>
            </a:r>
            <a:r>
              <a:rPr lang="cs-CZ" sz="2900" dirty="0" smtClean="0">
                <a:solidFill>
                  <a:srgbClr val="FF0000"/>
                </a:solidFill>
              </a:rPr>
              <a:t> happy.</a:t>
            </a:r>
          </a:p>
          <a:p>
            <a:r>
              <a:rPr lang="cs-CZ" sz="2900" dirty="0" err="1" smtClean="0">
                <a:solidFill>
                  <a:srgbClr val="FF0000"/>
                </a:solidFill>
              </a:rPr>
              <a:t>She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was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bussy</a:t>
            </a:r>
            <a:r>
              <a:rPr lang="cs-CZ" sz="29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900" dirty="0" smtClean="0">
                <a:solidFill>
                  <a:srgbClr val="FF0000"/>
                </a:solidFill>
              </a:rPr>
              <a:t>Tom </a:t>
            </a:r>
            <a:r>
              <a:rPr lang="cs-CZ" sz="2900" dirty="0" err="1" smtClean="0">
                <a:solidFill>
                  <a:srgbClr val="FF0000"/>
                </a:solidFill>
              </a:rPr>
              <a:t>was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surprised</a:t>
            </a:r>
            <a:r>
              <a:rPr lang="cs-CZ" sz="2900" dirty="0" smtClean="0">
                <a:solidFill>
                  <a:srgbClr val="FF0000"/>
                </a:solidFill>
              </a:rPr>
              <a:t>.</a:t>
            </a:r>
            <a:endParaRPr lang="cs-CZ" sz="29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3305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61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r>
              <a:rPr lang="cs-CZ" dirty="0" smtClean="0"/>
              <a:t>Používáme v těchto </a:t>
            </a:r>
            <a:r>
              <a:rPr lang="cs-CZ" u="sng" dirty="0" smtClean="0"/>
              <a:t>osobách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2. osoba čísla jednotného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1. – 3. osoba čísla množného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9456" y="4293096"/>
            <a:ext cx="4596680" cy="53860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900" dirty="0" err="1" smtClean="0">
                <a:solidFill>
                  <a:srgbClr val="FF0000"/>
                </a:solidFill>
              </a:rPr>
              <a:t>The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cat</a:t>
            </a:r>
            <a:r>
              <a:rPr lang="cs-CZ" sz="2900" dirty="0" err="1" smtClean="0">
                <a:solidFill>
                  <a:srgbClr val="FF0000"/>
                </a:solidFill>
              </a:rPr>
              <a:t>s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were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concentrated</a:t>
            </a:r>
            <a:r>
              <a:rPr lang="cs-CZ" sz="2900" dirty="0" smtClean="0">
                <a:solidFill>
                  <a:srgbClr val="FF0000"/>
                </a:solidFill>
              </a:rPr>
              <a:t>.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36904" cy="923330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WERE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5AFPVKM7\MC9004361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77634"/>
            <a:ext cx="4641850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92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Negation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přidáním </a:t>
            </a:r>
            <a:r>
              <a:rPr lang="cs-CZ" u="sng" dirty="0" smtClean="0"/>
              <a:t>NOT</a:t>
            </a:r>
            <a:r>
              <a:rPr lang="cs-CZ" dirty="0" smtClean="0"/>
              <a:t> (N‘T) </a:t>
            </a:r>
            <a:r>
              <a:rPr lang="cs-CZ" u="sng" dirty="0" smtClean="0"/>
              <a:t>za</a:t>
            </a:r>
            <a:r>
              <a:rPr lang="cs-CZ" dirty="0" smtClean="0"/>
              <a:t> sloveso to </a:t>
            </a:r>
            <a:r>
              <a:rPr lang="cs-CZ" dirty="0" err="1" smtClean="0"/>
              <a:t>be</a:t>
            </a:r>
            <a:endParaRPr lang="cs-CZ" dirty="0" smtClean="0"/>
          </a:p>
          <a:p>
            <a:r>
              <a:rPr lang="cs-CZ" dirty="0" err="1" smtClean="0"/>
              <a:t>was</a:t>
            </a:r>
            <a:r>
              <a:rPr lang="cs-CZ" dirty="0" smtClean="0"/>
              <a:t> – 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wasn‘t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was</a:t>
            </a:r>
            <a:r>
              <a:rPr lang="cs-CZ" dirty="0" smtClean="0"/>
              <a:t> not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w</a:t>
            </a:r>
            <a:r>
              <a:rPr lang="cs-CZ" dirty="0" err="1" smtClean="0"/>
              <a:t>ere</a:t>
            </a:r>
            <a:r>
              <a:rPr lang="cs-CZ" dirty="0" smtClean="0"/>
              <a:t> </a:t>
            </a:r>
            <a:r>
              <a:rPr lang="cs-CZ" dirty="0"/>
              <a:t>– 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weren‘t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/>
              <a:t>not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Jana\AppData\Local\Microsoft\Windows\Temporary Internet Files\Content.IE5\90FK01R9\MC900438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12976"/>
            <a:ext cx="1847850" cy="126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248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Question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sloveso </a:t>
            </a:r>
            <a:r>
              <a:rPr lang="cs-CZ" u="sng" dirty="0" smtClean="0"/>
              <a:t>to </a:t>
            </a:r>
            <a:r>
              <a:rPr lang="cs-CZ" dirty="0" err="1" smtClean="0"/>
              <a:t>be</a:t>
            </a:r>
            <a:r>
              <a:rPr lang="cs-CZ" dirty="0"/>
              <a:t> </a:t>
            </a:r>
            <a:r>
              <a:rPr lang="cs-CZ" dirty="0" smtClean="0"/>
              <a:t>přesuneme </a:t>
            </a:r>
            <a:r>
              <a:rPr lang="cs-CZ" u="sng" dirty="0" smtClean="0"/>
              <a:t>před </a:t>
            </a:r>
            <a:r>
              <a:rPr lang="cs-CZ" u="sng" dirty="0" smtClean="0"/>
              <a:t>podmět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e.g</a:t>
            </a:r>
            <a:r>
              <a:rPr lang="cs-CZ" dirty="0" smtClean="0"/>
              <a:t>. 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Mandy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sz="2800" dirty="0" smtClean="0"/>
              <a:t>před slovesem to </a:t>
            </a:r>
            <a:r>
              <a:rPr lang="cs-CZ" sz="2800" dirty="0" err="1" smtClean="0"/>
              <a:t>be</a:t>
            </a:r>
            <a:r>
              <a:rPr lang="cs-CZ" sz="2800" dirty="0" smtClean="0"/>
              <a:t> mohou stát tzv. </a:t>
            </a:r>
            <a:r>
              <a:rPr lang="cs-CZ" sz="2800" dirty="0" smtClean="0">
                <a:hlinkClick r:id="rId2" action="ppaction://hlinksldjump"/>
              </a:rPr>
              <a:t>WH- WORDS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e.g</a:t>
            </a:r>
            <a:r>
              <a:rPr lang="cs-CZ" sz="2800" dirty="0" smtClean="0"/>
              <a:t>.	</a:t>
            </a:r>
            <a:r>
              <a:rPr lang="cs-CZ" sz="2800" dirty="0" err="1" smtClean="0">
                <a:solidFill>
                  <a:schemeClr val="accent3"/>
                </a:solidFill>
              </a:rPr>
              <a:t>Where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4098" name="Picture 2" descr="C:\Users\Jana\AppData\Local\Microsoft\Windows\Temporary Internet Files\Content.IE5\VV7YO8FO\MC9004348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768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20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Wh-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words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>
                <a:solidFill>
                  <a:srgbClr val="FF0000"/>
                </a:solidFill>
              </a:rPr>
              <a:t>					co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here</a:t>
            </a:r>
            <a:r>
              <a:rPr lang="cs-CZ" dirty="0" smtClean="0"/>
              <a:t>				kde, kam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hen</a:t>
            </a:r>
            <a:r>
              <a:rPr lang="cs-CZ" dirty="0" smtClean="0">
                <a:solidFill>
                  <a:srgbClr val="FF0000"/>
                </a:solidFill>
              </a:rPr>
              <a:t>				kdy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hy</a:t>
            </a:r>
            <a:r>
              <a:rPr lang="cs-CZ" dirty="0" smtClean="0"/>
              <a:t>					proč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h</a:t>
            </a:r>
            <a:r>
              <a:rPr lang="cs-CZ" dirty="0" err="1" smtClean="0">
                <a:solidFill>
                  <a:srgbClr val="FF0000"/>
                </a:solidFill>
              </a:rPr>
              <a:t>ow</a:t>
            </a:r>
            <a:r>
              <a:rPr lang="cs-CZ" dirty="0" smtClean="0">
                <a:solidFill>
                  <a:srgbClr val="FF0000"/>
                </a:solidFill>
              </a:rPr>
              <a:t> (long, many, …)		jak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ho</a:t>
            </a:r>
            <a:r>
              <a:rPr lang="cs-CZ" dirty="0" smtClean="0"/>
              <a:t>					kdo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Jana\AppData\Local\Microsoft\Windows\Temporary Internet Files\Content.IE5\PTIBSZ9P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37112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20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Short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Answers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používáme vždy </a:t>
            </a:r>
            <a:r>
              <a:rPr lang="cs-CZ" u="sng" dirty="0" smtClean="0"/>
              <a:t>zájmeno </a:t>
            </a:r>
            <a:r>
              <a:rPr lang="cs-CZ" dirty="0" smtClean="0"/>
              <a:t>a patřičný tvar slovesa </a:t>
            </a:r>
            <a:r>
              <a:rPr lang="cs-CZ" u="sng" dirty="0" smtClean="0"/>
              <a:t>to </a:t>
            </a:r>
            <a:r>
              <a:rPr lang="cs-CZ" u="sng" dirty="0" err="1" smtClean="0"/>
              <a:t>be</a:t>
            </a:r>
            <a:r>
              <a:rPr lang="cs-CZ" u="sng" dirty="0" smtClean="0"/>
              <a:t> </a:t>
            </a:r>
            <a:r>
              <a:rPr lang="cs-CZ" dirty="0" smtClean="0"/>
              <a:t>(v </a:t>
            </a:r>
            <a:r>
              <a:rPr lang="cs-CZ" dirty="0" smtClean="0"/>
              <a:t>záporné </a:t>
            </a:r>
            <a:r>
              <a:rPr lang="cs-CZ" dirty="0" smtClean="0"/>
              <a:t>odpovědi vždy stažený!)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/>
              <a:t>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cinema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they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were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No, </a:t>
            </a:r>
            <a:r>
              <a:rPr lang="cs-CZ" dirty="0" err="1" smtClean="0">
                <a:solidFill>
                  <a:srgbClr val="0070C0"/>
                </a:solidFill>
              </a:rPr>
              <a:t>they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weren‘t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Mandy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she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No, </a:t>
            </a:r>
            <a:r>
              <a:rPr lang="cs-CZ" dirty="0" err="1" smtClean="0">
                <a:solidFill>
                  <a:srgbClr val="0070C0"/>
                </a:solidFill>
              </a:rPr>
              <a:t>she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wasn‘t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20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EXERCISES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u="sng" dirty="0" smtClean="0"/>
              <a:t>Fill in WAS </a:t>
            </a:r>
            <a:r>
              <a:rPr lang="cs-CZ" u="sng" dirty="0" err="1" smtClean="0"/>
              <a:t>or</a:t>
            </a:r>
            <a:r>
              <a:rPr lang="cs-CZ" u="sng" dirty="0" smtClean="0"/>
              <a:t> WERE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She was happy.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cat was black.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houses were full of smoke.</a:t>
            </a: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en-US" dirty="0" smtClean="0"/>
              <a:t>pencils were </a:t>
            </a:r>
            <a:r>
              <a:rPr lang="cs-CZ" dirty="0" err="1" smtClean="0"/>
              <a:t>sharp</a:t>
            </a:r>
            <a:r>
              <a:rPr lang="cs-CZ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teacher was ill last week.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I was the best in the drawing competition.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051720" y="2276872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7784" y="2803186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328498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386104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856" y="4293096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597650" y="4797152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8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EXERCISES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u="sng" dirty="0" smtClean="0"/>
              <a:t>Make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sentences</a:t>
            </a:r>
            <a:r>
              <a:rPr lang="cs-CZ" u="sng" dirty="0" smtClean="0"/>
              <a:t> negative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She was happy.</a:t>
            </a:r>
            <a:r>
              <a:rPr lang="cs-CZ" dirty="0" smtClean="0"/>
              <a:t>		</a:t>
            </a:r>
            <a:endParaRPr lang="en-US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cat was black.</a:t>
            </a:r>
            <a:r>
              <a:rPr lang="cs-CZ" dirty="0" smtClean="0"/>
              <a:t>	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houses were full of smoke.</a:t>
            </a: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en-US" dirty="0" smtClean="0"/>
              <a:t>pencils were </a:t>
            </a:r>
            <a:r>
              <a:rPr lang="cs-CZ" dirty="0" err="1" smtClean="0"/>
              <a:t>sharp</a:t>
            </a:r>
            <a:r>
              <a:rPr lang="cs-CZ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teacher was ill last week.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I was the best in the drawing competition.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416906" y="5599716"/>
            <a:ext cx="118813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35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00600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u="sng" dirty="0" err="1" smtClean="0"/>
              <a:t>The</a:t>
            </a:r>
            <a:r>
              <a:rPr lang="cs-CZ" u="sng" dirty="0" smtClean="0"/>
              <a:t> negative </a:t>
            </a:r>
            <a:r>
              <a:rPr lang="cs-CZ" u="sng" dirty="0" err="1" smtClean="0"/>
              <a:t>sentences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She </a:t>
            </a:r>
            <a:r>
              <a:rPr lang="en-US" dirty="0" smtClean="0">
                <a:solidFill>
                  <a:srgbClr val="FF0000"/>
                </a:solidFill>
              </a:rPr>
              <a:t>was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happy.</a:t>
            </a:r>
            <a:r>
              <a:rPr lang="cs-CZ" dirty="0" smtClean="0"/>
              <a:t>		</a:t>
            </a:r>
            <a:endParaRPr lang="en-US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cat </a:t>
            </a:r>
            <a:r>
              <a:rPr lang="en-US" dirty="0" smtClean="0">
                <a:solidFill>
                  <a:srgbClr val="FF0000"/>
                </a:solidFill>
              </a:rPr>
              <a:t>was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black.</a:t>
            </a:r>
            <a:r>
              <a:rPr lang="cs-CZ" dirty="0" smtClean="0"/>
              <a:t>	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houses </a:t>
            </a:r>
            <a:r>
              <a:rPr lang="en-US" dirty="0" smtClean="0">
                <a:solidFill>
                  <a:srgbClr val="FF0000"/>
                </a:solidFill>
              </a:rPr>
              <a:t>were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full of smoke.</a:t>
            </a: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en-US" dirty="0" smtClean="0"/>
              <a:t>pencils </a:t>
            </a:r>
            <a:r>
              <a:rPr lang="en-US" dirty="0" smtClean="0">
                <a:solidFill>
                  <a:srgbClr val="FF0000"/>
                </a:solidFill>
              </a:rPr>
              <a:t>were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sharp</a:t>
            </a:r>
            <a:r>
              <a:rPr lang="cs-CZ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The teacher </a:t>
            </a:r>
            <a:r>
              <a:rPr lang="en-US" dirty="0" smtClean="0">
                <a:solidFill>
                  <a:srgbClr val="FF0000"/>
                </a:solidFill>
              </a:rPr>
              <a:t>was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ill last week.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 smtClean="0"/>
              <a:t>I </a:t>
            </a:r>
            <a:r>
              <a:rPr lang="en-US" dirty="0" smtClean="0">
                <a:solidFill>
                  <a:srgbClr val="FF0000"/>
                </a:solidFill>
              </a:rPr>
              <a:t>was</a:t>
            </a:r>
            <a:r>
              <a:rPr lang="cs-CZ" dirty="0" err="1" smtClean="0">
                <a:solidFill>
                  <a:srgbClr val="FF0000"/>
                </a:solidFill>
              </a:rPr>
              <a:t>n‘t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the best in the drawing competition.</a:t>
            </a:r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EXERCISES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</a:t>
            </a:r>
            <a:r>
              <a:rPr lang="cs-CZ" u="sng" dirty="0" smtClean="0"/>
              <a:t>Make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short</a:t>
            </a:r>
            <a:r>
              <a:rPr lang="cs-CZ" u="sng" dirty="0" smtClean="0"/>
              <a:t> </a:t>
            </a:r>
            <a:r>
              <a:rPr lang="cs-CZ" u="sng" dirty="0" err="1" smtClean="0"/>
              <a:t>answers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. /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weren‘t</a:t>
            </a:r>
            <a:r>
              <a:rPr lang="cs-CZ" dirty="0" smtClean="0"/>
              <a:t>.	</a:t>
            </a:r>
            <a:endParaRPr lang="en-US" dirty="0" smtClean="0"/>
          </a:p>
          <a:p>
            <a:pPr marL="971550" lvl="1" indent="-514350">
              <a:buAutoNum type="arabicPeriod" startAt="2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pop concert </a:t>
            </a:r>
            <a:r>
              <a:rPr lang="cs-CZ" dirty="0" err="1" smtClean="0"/>
              <a:t>good</a:t>
            </a:r>
            <a:r>
              <a:rPr lang="cs-CZ" dirty="0" smtClean="0"/>
              <a:t>?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. / 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wasn‘t</a:t>
            </a:r>
            <a:r>
              <a:rPr lang="cs-CZ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box?</a:t>
            </a:r>
          </a:p>
          <a:p>
            <a:pPr marL="857250" lvl="2" indent="0">
              <a:buNone/>
            </a:pPr>
            <a:r>
              <a:rPr lang="cs-CZ" dirty="0"/>
              <a:t>	</a:t>
            </a:r>
            <a:r>
              <a:rPr lang="cs-CZ" dirty="0" smtClean="0"/>
              <a:t>	Nelze utvořit!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yours</a:t>
            </a:r>
            <a:r>
              <a:rPr lang="cs-CZ" dirty="0" smtClean="0"/>
              <a:t>?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. / No,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weren‘t</a:t>
            </a:r>
            <a:r>
              <a:rPr lang="cs-CZ" dirty="0"/>
              <a:t>.</a:t>
            </a: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329524" y="2708920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49879" y="3789040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752" y="4725144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84992" y="5733256"/>
            <a:ext cx="51125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79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EXERCISES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D) </a:t>
            </a:r>
            <a:r>
              <a:rPr lang="cs-CZ" u="sng" dirty="0" err="1" smtClean="0"/>
              <a:t>Translate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Včera jsem byl ve škole.		</a:t>
            </a:r>
            <a:endParaRPr lang="en-US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Tom nebyl na dovolené.	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Oni byly v Londýně.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Byla jsi včera večer doma?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Václav Havel byl český prezident.</a:t>
            </a:r>
            <a:endParaRPr lang="en-US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Počasí nebylo pěkné.</a:t>
            </a:r>
            <a:endParaRPr lang="en-US" dirty="0" smtClean="0"/>
          </a:p>
          <a:p>
            <a:pPr marL="457200" lvl="1" indent="0"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416906" y="5599716"/>
            <a:ext cx="118813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69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00600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D) </a:t>
            </a:r>
            <a:r>
              <a:rPr lang="cs-CZ" u="sng" dirty="0" err="1" smtClean="0"/>
              <a:t>Translation</a:t>
            </a:r>
            <a:r>
              <a:rPr lang="cs-CZ" dirty="0" smtClean="0"/>
              <a:t>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school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yesterday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>
                <a:solidFill>
                  <a:srgbClr val="FF0000"/>
                </a:solidFill>
              </a:rPr>
              <a:t>		</a:t>
            </a:r>
            <a:endParaRPr lang="en-US" dirty="0">
              <a:solidFill>
                <a:srgbClr val="FF0000"/>
              </a:solidFill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Tom </a:t>
            </a:r>
            <a:r>
              <a:rPr lang="cs-CZ" dirty="0" err="1" smtClean="0">
                <a:solidFill>
                  <a:srgbClr val="FF0000"/>
                </a:solidFill>
              </a:rPr>
              <a:t>wasn‘t</a:t>
            </a:r>
            <a:r>
              <a:rPr lang="cs-CZ" dirty="0" smtClean="0">
                <a:solidFill>
                  <a:srgbClr val="FF0000"/>
                </a:solidFill>
              </a:rPr>
              <a:t> on </a:t>
            </a:r>
            <a:r>
              <a:rPr lang="cs-CZ" dirty="0" err="1" smtClean="0">
                <a:solidFill>
                  <a:srgbClr val="FF0000"/>
                </a:solidFill>
              </a:rPr>
              <a:t>holiday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>
                <a:solidFill>
                  <a:srgbClr val="FF0000"/>
                </a:solidFill>
              </a:rPr>
              <a:t>	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r>
              <a:rPr lang="cs-CZ" dirty="0" smtClean="0">
                <a:solidFill>
                  <a:srgbClr val="FF0000"/>
                </a:solidFill>
              </a:rPr>
              <a:t> in London.</a:t>
            </a:r>
            <a:endParaRPr lang="cs-CZ" dirty="0">
              <a:solidFill>
                <a:srgbClr val="FF0000"/>
              </a:solidFill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Were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yesterday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Václav Havel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a Czech president.</a:t>
            </a:r>
            <a:endParaRPr lang="en-US" dirty="0">
              <a:solidFill>
                <a:srgbClr val="FF0000"/>
              </a:solidFill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weather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wasn‘t</a:t>
            </a:r>
            <a:r>
              <a:rPr lang="cs-CZ" dirty="0" smtClean="0">
                <a:solidFill>
                  <a:srgbClr val="FF0000"/>
                </a:solidFill>
              </a:rPr>
              <a:t> nice.</a:t>
            </a:r>
            <a:endParaRPr lang="en-US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4354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612" y="2510447"/>
            <a:ext cx="7272808" cy="115212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5200" dirty="0" err="1" smtClean="0">
                <a:solidFill>
                  <a:srgbClr val="00B0F0"/>
                </a:solidFill>
              </a:rPr>
              <a:t>Now</a:t>
            </a:r>
            <a:r>
              <a:rPr lang="cs-CZ" sz="5200" dirty="0" smtClean="0">
                <a:solidFill>
                  <a:srgbClr val="00B0F0"/>
                </a:solidFill>
              </a:rPr>
              <a:t>, </a:t>
            </a:r>
            <a:r>
              <a:rPr lang="cs-CZ" sz="5200" dirty="0" err="1" smtClean="0">
                <a:solidFill>
                  <a:srgbClr val="00B0F0"/>
                </a:solidFill>
              </a:rPr>
              <a:t>you</a:t>
            </a:r>
            <a:r>
              <a:rPr lang="cs-CZ" sz="5200" dirty="0" smtClean="0">
                <a:solidFill>
                  <a:srgbClr val="00B0F0"/>
                </a:solidFill>
              </a:rPr>
              <a:t> are </a:t>
            </a:r>
            <a:r>
              <a:rPr lang="cs-CZ" sz="5200" dirty="0" err="1" smtClean="0">
                <a:solidFill>
                  <a:srgbClr val="00B0F0"/>
                </a:solidFill>
              </a:rPr>
              <a:t>the</a:t>
            </a:r>
            <a:r>
              <a:rPr lang="cs-CZ" sz="5200" dirty="0" smtClean="0">
                <a:solidFill>
                  <a:srgbClr val="00B0F0"/>
                </a:solidFill>
              </a:rPr>
              <a:t> MASTER! </a:t>
            </a:r>
            <a:endParaRPr lang="cs-CZ" sz="5200" dirty="0">
              <a:solidFill>
                <a:srgbClr val="00B0F0"/>
              </a:solidFill>
            </a:endParaRPr>
          </a:p>
        </p:txBody>
      </p:sp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biLevel thresh="7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28184" y="3645024"/>
            <a:ext cx="609600" cy="6096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899592" y="620688"/>
            <a:ext cx="7632848" cy="51125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53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116</TotalTime>
  <Words>221</Words>
  <Application>Microsoft Office PowerPoint</Application>
  <PresentationFormat>Předvádění na obrazovce (4:3)</PresentationFormat>
  <Paragraphs>116</Paragraphs>
  <Slides>16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Affirmative Statements</vt:lpstr>
      <vt:lpstr>WAS</vt:lpstr>
      <vt:lpstr>WERE</vt:lpstr>
      <vt:lpstr>Negation</vt:lpstr>
      <vt:lpstr>Question</vt:lpstr>
      <vt:lpstr>Wh- words</vt:lpstr>
      <vt:lpstr>Short Answers</vt:lpstr>
      <vt:lpstr>EXERCISES</vt:lpstr>
      <vt:lpstr>EXERCISES</vt:lpstr>
      <vt:lpstr>Prezentace aplikace PowerPoint</vt:lpstr>
      <vt:lpstr>EXERCISES</vt:lpstr>
      <vt:lpstr>EXERCISES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– past simple tense</dc:title>
  <dc:creator>Jana</dc:creator>
  <cp:lastModifiedBy>Jana</cp:lastModifiedBy>
  <cp:revision>23</cp:revision>
  <dcterms:created xsi:type="dcterms:W3CDTF">2012-07-10T11:51:54Z</dcterms:created>
  <dcterms:modified xsi:type="dcterms:W3CDTF">2013-02-10T18:48:51Z</dcterms:modified>
</cp:coreProperties>
</file>