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394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4F791-A08B-4FE6-BA85-49874C5ACC7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34258-C94C-4988-AD7C-B6D61C958A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article/2006071701-budouci-cas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1397000"/>
          <a:ext cx="6912768" cy="412023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20064"/>
                <a:gridCol w="4692704"/>
              </a:tblGrid>
              <a:tr h="34695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Digitální učební materiál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836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31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31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2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Číslo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err="1">
                          <a:effectLst/>
                        </a:rPr>
                        <a:t>CZ.1.07</a:t>
                      </a:r>
                      <a:r>
                        <a:rPr lang="cs-CZ" sz="800" dirty="0">
                          <a:effectLst/>
                        </a:rPr>
                        <a:t>/1.5.00/34.0112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43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Moderní škola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22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školy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Střední hotelová škola, s.r.o., Floriánské nám. 350, Kladno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43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Anglický </a:t>
                      </a:r>
                      <a:r>
                        <a:rPr lang="cs-CZ" sz="800" dirty="0" smtClean="0">
                          <a:effectLst/>
                        </a:rPr>
                        <a:t>jazyk 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43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Tematický okruh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Budoucí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čas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43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Téma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</a:t>
                      </a:r>
                      <a:r>
                        <a:rPr lang="cs-CZ" sz="800" dirty="0" smtClean="0">
                          <a:effectLst/>
                        </a:rPr>
                        <a:t>          </a:t>
                      </a:r>
                      <a:r>
                        <a:rPr lang="cs-CZ" sz="800" baseline="0" dirty="0" smtClean="0">
                          <a:effectLst/>
                        </a:rPr>
                        <a:t> </a:t>
                      </a:r>
                      <a:r>
                        <a:rPr lang="cs-CZ" sz="800" baseline="0" dirty="0" err="1" smtClean="0">
                          <a:effectLst/>
                        </a:rPr>
                        <a:t>going</a:t>
                      </a:r>
                      <a:r>
                        <a:rPr lang="cs-CZ" sz="800" baseline="0" dirty="0" smtClean="0">
                          <a:effectLst/>
                        </a:rPr>
                        <a:t> to, </a:t>
                      </a:r>
                      <a:r>
                        <a:rPr lang="cs-CZ" sz="800" baseline="0" dirty="0" err="1" smtClean="0">
                          <a:effectLst/>
                        </a:rPr>
                        <a:t>will</a:t>
                      </a:r>
                      <a:r>
                        <a:rPr lang="cs-CZ" sz="800" baseline="0" dirty="0" smtClean="0">
                          <a:effectLst/>
                        </a:rPr>
                        <a:t>, </a:t>
                      </a:r>
                      <a:r>
                        <a:rPr lang="cs-CZ" sz="800" baseline="0" dirty="0" err="1" smtClean="0">
                          <a:effectLst/>
                        </a:rPr>
                        <a:t>present</a:t>
                      </a:r>
                      <a:r>
                        <a:rPr lang="cs-CZ" sz="800" baseline="0" dirty="0" smtClean="0">
                          <a:effectLst/>
                        </a:rPr>
                        <a:t> </a:t>
                      </a:r>
                      <a:r>
                        <a:rPr lang="cs-CZ" sz="800" baseline="0" dirty="0" err="1" smtClean="0">
                          <a:effectLst/>
                        </a:rPr>
                        <a:t>continuous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9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Ročník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534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Jméno autora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Mgr. Dalibor Bartoš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0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Datum tvorby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5. 1. 2013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607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materiál má přispět ke správnému použití budoucích časů v anglickém jazyce. 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</a:tbl>
          </a:graphicData>
        </a:graphic>
      </p:graphicFrame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694116"/>
            <a:ext cx="4752527" cy="116388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5" name="Picture 6" descr="logo_sos_bi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8"/>
            <a:ext cx="1112838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83568" y="4046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kumimoji="0" lang="cs-CZ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tenses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/>
              <a:t>w</a:t>
            </a:r>
            <a:r>
              <a:rPr lang="cs-CZ" dirty="0" err="1" smtClean="0"/>
              <a:t>ill</a:t>
            </a:r>
            <a:r>
              <a:rPr lang="cs-CZ" dirty="0" smtClean="0"/>
              <a:t>, </a:t>
            </a:r>
            <a:r>
              <a:rPr lang="cs-CZ" dirty="0" err="1" smtClean="0"/>
              <a:t>going</a:t>
            </a:r>
            <a:r>
              <a:rPr lang="cs-CZ" dirty="0" smtClean="0"/>
              <a:t> to,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Going</a:t>
            </a:r>
            <a:r>
              <a:rPr lang="cs-CZ" dirty="0" smtClean="0"/>
              <a:t> to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(plan</a:t>
            </a:r>
            <a:r>
              <a:rPr lang="cs-CZ" dirty="0" smtClean="0"/>
              <a:t>s</a:t>
            </a:r>
            <a:r>
              <a:rPr lang="en-US" dirty="0" smtClean="0"/>
              <a:t> or prediction</a:t>
            </a:r>
            <a:r>
              <a:rPr lang="cs-CZ" dirty="0" smtClean="0"/>
              <a:t>s</a:t>
            </a:r>
            <a:r>
              <a:rPr lang="en-US" dirty="0" smtClean="0"/>
              <a:t>?)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</a:t>
            </a:r>
            <a:r>
              <a:rPr lang="en-US" dirty="0" smtClean="0"/>
              <a:t>`m going to work in a restaurant.</a:t>
            </a:r>
          </a:p>
          <a:p>
            <a:r>
              <a:rPr lang="en-US" dirty="0" smtClean="0"/>
              <a:t>We aren`t going to stay very long.</a:t>
            </a:r>
          </a:p>
          <a:p>
            <a:r>
              <a:rPr lang="en-US" dirty="0" smtClean="0"/>
              <a:t>Are you going to visit us?</a:t>
            </a:r>
          </a:p>
          <a:p>
            <a:r>
              <a:rPr lang="en-US" dirty="0" smtClean="0"/>
              <a:t>She didn`t study hard. She isn`t going to pass the exam.</a:t>
            </a:r>
          </a:p>
          <a:p>
            <a:r>
              <a:rPr lang="en-US" dirty="0" smtClean="0"/>
              <a:t>I think, it is going to rain this </a:t>
            </a:r>
            <a:r>
              <a:rPr lang="en-US" dirty="0" err="1" smtClean="0"/>
              <a:t>afernoon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u="sng" dirty="0" smtClean="0">
                <a:solidFill>
                  <a:srgbClr val="0070C0"/>
                </a:solidFill>
              </a:rPr>
              <a:t>Predictions</a:t>
            </a:r>
          </a:p>
          <a:p>
            <a:r>
              <a:rPr lang="en-US" u="sng" dirty="0" smtClean="0">
                <a:solidFill>
                  <a:srgbClr val="FF0000"/>
                </a:solidFill>
              </a:rPr>
              <a:t>Plans</a:t>
            </a:r>
          </a:p>
          <a:p>
            <a:pPr>
              <a:buNone/>
            </a:pPr>
            <a:endParaRPr lang="en-US" u="sng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</a:t>
            </a:r>
            <a:r>
              <a:rPr lang="en-US" dirty="0" smtClean="0"/>
              <a:t>`m going to work in a restaurant.</a:t>
            </a:r>
          </a:p>
          <a:p>
            <a:r>
              <a:rPr lang="en-US" dirty="0" smtClean="0"/>
              <a:t>We aren`t going to stay very long.</a:t>
            </a:r>
          </a:p>
          <a:p>
            <a:r>
              <a:rPr lang="en-US" dirty="0" smtClean="0"/>
              <a:t>Are you going to visit us?</a:t>
            </a:r>
          </a:p>
          <a:p>
            <a:r>
              <a:rPr lang="en-US" dirty="0" smtClean="0"/>
              <a:t>She didn`t study hard. She isn`t going to pass the exam.</a:t>
            </a:r>
          </a:p>
          <a:p>
            <a:r>
              <a:rPr lang="en-US" dirty="0" smtClean="0"/>
              <a:t>I think, it is going to rain this </a:t>
            </a:r>
            <a:r>
              <a:rPr lang="en-US" dirty="0" err="1" smtClean="0"/>
              <a:t>afernoon</a:t>
            </a:r>
            <a:r>
              <a:rPr lang="en-US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u="sng" dirty="0" smtClean="0">
                <a:solidFill>
                  <a:srgbClr val="0070C0"/>
                </a:solidFill>
              </a:rPr>
              <a:t>Predictions</a:t>
            </a:r>
          </a:p>
          <a:p>
            <a:r>
              <a:rPr lang="en-US" u="sng" dirty="0" smtClean="0">
                <a:solidFill>
                  <a:srgbClr val="FF0000"/>
                </a:solidFill>
              </a:rPr>
              <a:t>Plans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062 0.00255 L 0.44062 0.002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642 -0.00625 L 0.45642 -0.006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163 0.08356 L -0.46094 0.3356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" y="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Present continuous</a:t>
            </a:r>
            <a:br>
              <a:rPr lang="en-US" dirty="0" smtClean="0"/>
            </a:br>
            <a:r>
              <a:rPr lang="en-US" dirty="0" smtClean="0"/>
              <a:t>for future arrangements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I`m seeing my friend </a:t>
            </a:r>
            <a:r>
              <a:rPr lang="en-US" dirty="0" smtClean="0">
                <a:solidFill>
                  <a:srgbClr val="FF0000"/>
                </a:solidFill>
              </a:rPr>
              <a:t>tonight.</a:t>
            </a:r>
          </a:p>
          <a:p>
            <a:r>
              <a:rPr lang="en-US" dirty="0" smtClean="0"/>
              <a:t>She isn`t leaving until </a:t>
            </a:r>
            <a:r>
              <a:rPr lang="en-US" dirty="0" smtClean="0">
                <a:solidFill>
                  <a:srgbClr val="FF0000"/>
                </a:solidFill>
              </a:rPr>
              <a:t>Monday.</a:t>
            </a:r>
          </a:p>
          <a:p>
            <a:r>
              <a:rPr lang="en-US" dirty="0" smtClean="0"/>
              <a:t>What are you doing </a:t>
            </a:r>
            <a:r>
              <a:rPr lang="en-US" dirty="0" smtClean="0">
                <a:solidFill>
                  <a:srgbClr val="FF0000"/>
                </a:solidFill>
              </a:rPr>
              <a:t>this evening?</a:t>
            </a:r>
          </a:p>
          <a:p>
            <a:r>
              <a:rPr lang="en-US" dirty="0" smtClean="0"/>
              <a:t>Is she meeting us </a:t>
            </a:r>
            <a:r>
              <a:rPr lang="en-US" dirty="0" smtClean="0">
                <a:solidFill>
                  <a:srgbClr val="FF0000"/>
                </a:solidFill>
              </a:rPr>
              <a:t>at the cinema</a:t>
            </a:r>
            <a:r>
              <a:rPr lang="en-US" dirty="0" smtClean="0"/>
              <a:t>?</a:t>
            </a:r>
          </a:p>
          <a:p>
            <a:r>
              <a:rPr lang="en-US" dirty="0" smtClean="0"/>
              <a:t>They aren`t coming </a:t>
            </a:r>
            <a:r>
              <a:rPr lang="en-US" dirty="0" smtClean="0">
                <a:solidFill>
                  <a:srgbClr val="FF0000"/>
                </a:solidFill>
              </a:rPr>
              <a:t>to the party.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For a fixed time or place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Will</a:t>
            </a:r>
            <a:br>
              <a:rPr lang="en-US" dirty="0" smtClean="0"/>
            </a:br>
            <a:r>
              <a:rPr lang="cs-CZ" dirty="0" err="1" smtClean="0"/>
              <a:t>Match</a:t>
            </a:r>
            <a:r>
              <a:rPr lang="cs-CZ" dirty="0" smtClean="0"/>
              <a:t>!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The bag looks heavy. I will help you.</a:t>
            </a:r>
          </a:p>
          <a:p>
            <a:r>
              <a:rPr lang="en-US" dirty="0" smtClean="0"/>
              <a:t>I won`t tell anyone.</a:t>
            </a:r>
          </a:p>
          <a:p>
            <a:r>
              <a:rPr lang="en-US" dirty="0" smtClean="0"/>
              <a:t>I won`t have the fish, I`ll have the steak.</a:t>
            </a:r>
          </a:p>
          <a:p>
            <a:r>
              <a:rPr lang="en-US" dirty="0" smtClean="0"/>
              <a:t>I don`t think they will win the match.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Predictions</a:t>
            </a:r>
          </a:p>
          <a:p>
            <a:r>
              <a:rPr lang="en-US" dirty="0" smtClean="0"/>
              <a:t>Promises </a:t>
            </a:r>
          </a:p>
          <a:p>
            <a:r>
              <a:rPr lang="en-US" dirty="0" smtClean="0"/>
              <a:t>Offers</a:t>
            </a:r>
          </a:p>
          <a:p>
            <a:r>
              <a:rPr lang="en-US" dirty="0" smtClean="0"/>
              <a:t>Instant decisions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Solution</a:t>
            </a: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bag looks heavy. I will help you.</a:t>
            </a:r>
          </a:p>
          <a:p>
            <a:r>
              <a:rPr lang="en-US" dirty="0" smtClean="0"/>
              <a:t>I won`t tell anyone.</a:t>
            </a:r>
          </a:p>
          <a:p>
            <a:r>
              <a:rPr lang="en-US" dirty="0" smtClean="0"/>
              <a:t>I won`t have the fish, I`ll have the steak.</a:t>
            </a:r>
          </a:p>
          <a:p>
            <a:r>
              <a:rPr lang="en-US" dirty="0" smtClean="0"/>
              <a:t>I don`t think they will win the match.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Offers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Promises</a:t>
            </a:r>
          </a:p>
          <a:p>
            <a:r>
              <a:rPr lang="en-US" dirty="0" smtClean="0"/>
              <a:t>Instant decisions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Predictions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Sometimes in positive sentences with </a:t>
            </a:r>
            <a:r>
              <a:rPr lang="en-US" i="1" dirty="0" smtClean="0">
                <a:solidFill>
                  <a:srgbClr val="FF0000"/>
                </a:solidFill>
              </a:rPr>
              <a:t>I</a:t>
            </a:r>
            <a:r>
              <a:rPr lang="en-US" dirty="0" smtClean="0"/>
              <a:t> and </a:t>
            </a:r>
            <a:r>
              <a:rPr lang="en-US" i="1" dirty="0" smtClean="0">
                <a:solidFill>
                  <a:srgbClr val="FF0000"/>
                </a:solidFill>
              </a:rPr>
              <a:t>we</a:t>
            </a:r>
            <a:r>
              <a:rPr lang="en-US" dirty="0" smtClean="0"/>
              <a:t>, people use shall (not will), but this is very formal (for example, in a business letter). </a:t>
            </a:r>
            <a:r>
              <a:rPr lang="en-US" dirty="0" smtClean="0">
                <a:solidFill>
                  <a:srgbClr val="0070C0"/>
                </a:solidFill>
              </a:rPr>
              <a:t>You can use it when you make an offer.</a:t>
            </a:r>
          </a:p>
          <a:p>
            <a:r>
              <a:rPr lang="en-US" i="1" dirty="0" smtClean="0">
                <a:solidFill>
                  <a:srgbClr val="FF0000"/>
                </a:solidFill>
              </a:rPr>
              <a:t>I</a:t>
            </a:r>
            <a:r>
              <a:rPr lang="en-US" i="1" dirty="0" smtClean="0"/>
              <a:t> shall write to you when I have studied your case.</a:t>
            </a:r>
          </a:p>
          <a:p>
            <a:r>
              <a:rPr lang="en-US" i="1" dirty="0" smtClean="0">
                <a:solidFill>
                  <a:srgbClr val="0070C0"/>
                </a:solidFill>
              </a:rPr>
              <a:t>Shall I pay?</a:t>
            </a:r>
          </a:p>
          <a:p>
            <a:r>
              <a:rPr lang="en-US" i="1" dirty="0" smtClean="0">
                <a:solidFill>
                  <a:srgbClr val="0070C0"/>
                </a:solidFill>
              </a:rPr>
              <a:t>Shall we call you tonight at 7.00?</a:t>
            </a:r>
          </a:p>
          <a:p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Match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I will go to Scotland this summer</a:t>
            </a:r>
          </a:p>
          <a:p>
            <a:r>
              <a:rPr lang="en-US" dirty="0" smtClean="0"/>
              <a:t>I`m going to go to Scotland this summer.</a:t>
            </a:r>
          </a:p>
          <a:p>
            <a:r>
              <a:rPr lang="en-US" dirty="0" smtClean="0"/>
              <a:t>I`m going to Scotland this summer.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Possibility 100%</a:t>
            </a:r>
          </a:p>
          <a:p>
            <a:r>
              <a:rPr lang="en-US" dirty="0" smtClean="0"/>
              <a:t>Possibility 30%</a:t>
            </a:r>
          </a:p>
          <a:p>
            <a:r>
              <a:rPr lang="en-US" dirty="0" smtClean="0"/>
              <a:t>Possibility 70%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I will go to Scotland this summer</a:t>
            </a:r>
          </a:p>
          <a:p>
            <a:r>
              <a:rPr lang="en-US" dirty="0" smtClean="0"/>
              <a:t>I`m going to go to Scotland this summer.</a:t>
            </a:r>
          </a:p>
          <a:p>
            <a:r>
              <a:rPr lang="en-US" dirty="0" smtClean="0"/>
              <a:t>I`m going to Scotland this summer.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Possibility 30%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Possibility 70%</a:t>
            </a:r>
            <a:endParaRPr lang="cs-CZ" smtClean="0"/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Possibility 100%</a:t>
            </a:r>
          </a:p>
          <a:p>
            <a:pPr>
              <a:buNone/>
            </a:pPr>
            <a:endParaRPr lang="cs-CZ" dirty="0" smtClean="0"/>
          </a:p>
          <a:p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Will</a:t>
            </a:r>
            <a:endParaRPr lang="cs-CZ" dirty="0"/>
          </a:p>
        </p:txBody>
      </p:sp>
      <p:pic>
        <p:nvPicPr>
          <p:cNvPr id="4" name="Zástupný symbol pro obsah 3" descr="will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148064" y="2204864"/>
            <a:ext cx="2760427" cy="2304255"/>
          </a:xfrm>
        </p:spPr>
      </p:pic>
      <p:sp>
        <p:nvSpPr>
          <p:cNvPr id="5" name="Obdélník 4"/>
          <p:cNvSpPr/>
          <p:nvPr/>
        </p:nvSpPr>
        <p:spPr>
          <a:xfrm>
            <a:off x="251520" y="2060848"/>
            <a:ext cx="471601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Zvoleným symbolem je v tomto případě semínko zasazené do půdy, představující budoucnost. Vzdušný prostor (přítomnost) nad zeminou, je dosud prázdný; semínko (zárodek budoucnosti) dosud nevyklíčilo. To znamená, že (v přítomnosti) NEMÁME žádné spojení s budoucností! Nevíme, co je v zemi; nevíme, jaká rostlina ze semínka vyroste a zda vůbec. Osud semínka i budoucího děje je nejistý.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Going to</a:t>
            </a:r>
            <a:endParaRPr lang="cs-CZ" dirty="0"/>
          </a:p>
        </p:txBody>
      </p:sp>
      <p:pic>
        <p:nvPicPr>
          <p:cNvPr id="4" name="Zástupný symbol pro obsah 3" descr="going to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4048" y="2276872"/>
            <a:ext cx="2650998" cy="2291541"/>
          </a:xfrm>
        </p:spPr>
      </p:pic>
      <p:sp>
        <p:nvSpPr>
          <p:cNvPr id="5" name="Obdélník 4"/>
          <p:cNvSpPr/>
          <p:nvPr/>
        </p:nvSpPr>
        <p:spPr>
          <a:xfrm>
            <a:off x="323528" y="234888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Semínko (budoucnost) si probojovalo cestu nad zem, vyrašily první lístky. Symbolicky to znamená, že budoucnost se začíná viditelně projevovat v přítomnosti. Na základě viditelných znaků doslova VIDÍME, co se "stane". Již to není pouhý odhad nebo nerozmyšlená spontánní reakce. Budoucnost se začíná zviditelňovat.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 continuous</a:t>
            </a:r>
            <a:endParaRPr lang="cs-CZ" dirty="0"/>
          </a:p>
        </p:txBody>
      </p:sp>
      <p:pic>
        <p:nvPicPr>
          <p:cNvPr id="4" name="Zástupný symbol pro obsah 3" descr="present conti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10769" y="2132856"/>
            <a:ext cx="3096664" cy="2952328"/>
          </a:xfrm>
        </p:spPr>
      </p:pic>
      <p:sp>
        <p:nvSpPr>
          <p:cNvPr id="5" name="Obdélník 4"/>
          <p:cNvSpPr/>
          <p:nvPr/>
        </p:nvSpPr>
        <p:spPr>
          <a:xfrm>
            <a:off x="251520" y="1844824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Z malé rostlinky vyrostla nádherná květina (budoucnost), kterou VIDÍME a pozorujeme. Přítomnost si podala ruku s budoucností. VÍME téměř na 100 procent, co se stane. Proto použijeme "přítomný" průběhový čas (právě probíhající činnost), který posuneme v čase. Obrazně to snad lze vyjádřit slovy, že se PŘÍTOMNOST časově posunula do BUDOUCNOSTI. Podíváme-li se znovu na obrázek, vidíme, že rostlina zaujímá stejně velký prostor v přítomnosti i budoucnosti. Přesně víme, co se stane.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What </a:t>
            </a:r>
            <a:r>
              <a:rPr lang="en-US" dirty="0" smtClean="0"/>
              <a:t>________ (do) </a:t>
            </a:r>
            <a:r>
              <a:rPr lang="en-US" dirty="0"/>
              <a:t>this summer? Do you have any plans?</a:t>
            </a:r>
          </a:p>
          <a:p>
            <a:r>
              <a:rPr lang="en-US" dirty="0" smtClean="0"/>
              <a:t>The </a:t>
            </a:r>
            <a:r>
              <a:rPr lang="en-US" dirty="0"/>
              <a:t>waiter: What will you have? – The guest: I </a:t>
            </a:r>
            <a:r>
              <a:rPr lang="en-US" dirty="0" smtClean="0"/>
              <a:t>________ (have) </a:t>
            </a:r>
            <a:r>
              <a:rPr lang="en-US" dirty="0"/>
              <a:t>the fish and chips.</a:t>
            </a:r>
          </a:p>
          <a:p>
            <a:r>
              <a:rPr lang="en-US" dirty="0" smtClean="0"/>
              <a:t>I</a:t>
            </a:r>
            <a:r>
              <a:rPr lang="en-US" dirty="0"/>
              <a:t> have the tickets, so we </a:t>
            </a:r>
            <a:r>
              <a:rPr lang="en-US" dirty="0" smtClean="0"/>
              <a:t>________ (go) </a:t>
            </a:r>
            <a:r>
              <a:rPr lang="en-US" dirty="0"/>
              <a:t>to the cinema tonight</a:t>
            </a:r>
            <a:r>
              <a:rPr lang="en-US" dirty="0" smtClean="0"/>
              <a:t>.</a:t>
            </a:r>
          </a:p>
          <a:p>
            <a:r>
              <a:rPr lang="en-US" dirty="0" smtClean="0"/>
              <a:t> I </a:t>
            </a:r>
            <a:r>
              <a:rPr lang="en-US" dirty="0"/>
              <a:t>________ </a:t>
            </a:r>
            <a:r>
              <a:rPr lang="en-US" dirty="0" smtClean="0"/>
              <a:t>(help) </a:t>
            </a:r>
            <a:r>
              <a:rPr lang="en-US" dirty="0"/>
              <a:t>you if you want.</a:t>
            </a:r>
          </a:p>
          <a:p>
            <a:r>
              <a:rPr lang="en-US" dirty="0" smtClean="0"/>
              <a:t>It ________ (be) </a:t>
            </a:r>
            <a:r>
              <a:rPr lang="en-US" dirty="0"/>
              <a:t>spring soon. Look at those trees.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</a:t>
            </a:r>
            <a:r>
              <a:rPr lang="en-US" dirty="0" smtClean="0">
                <a:solidFill>
                  <a:srgbClr val="FF0000"/>
                </a:solidFill>
              </a:rPr>
              <a:t>are you going to do</a:t>
            </a:r>
            <a:r>
              <a:rPr lang="en-US" dirty="0" smtClean="0"/>
              <a:t> this summer? Do you have any plans?</a:t>
            </a:r>
          </a:p>
          <a:p>
            <a:r>
              <a:rPr lang="en-US" dirty="0" smtClean="0"/>
              <a:t>The waiter: What will you have? – The guest: I </a:t>
            </a:r>
            <a:r>
              <a:rPr lang="en-US" dirty="0" smtClean="0">
                <a:solidFill>
                  <a:srgbClr val="FF0000"/>
                </a:solidFill>
              </a:rPr>
              <a:t>will have</a:t>
            </a:r>
            <a:r>
              <a:rPr lang="en-US" dirty="0" smtClean="0"/>
              <a:t> the fish and chips.</a:t>
            </a:r>
          </a:p>
          <a:p>
            <a:r>
              <a:rPr lang="en-US" dirty="0" smtClean="0"/>
              <a:t>I have the tickets, so we </a:t>
            </a:r>
            <a:r>
              <a:rPr lang="en-US" dirty="0" smtClean="0">
                <a:solidFill>
                  <a:srgbClr val="FF0000"/>
                </a:solidFill>
              </a:rPr>
              <a:t>are going </a:t>
            </a:r>
            <a:r>
              <a:rPr lang="en-US" dirty="0" smtClean="0"/>
              <a:t>to the cinema tonight. </a:t>
            </a:r>
          </a:p>
          <a:p>
            <a:r>
              <a:rPr lang="en-US" dirty="0" smtClean="0"/>
              <a:t>I </a:t>
            </a:r>
            <a:r>
              <a:rPr lang="en-US" dirty="0" smtClean="0">
                <a:solidFill>
                  <a:srgbClr val="FF0000"/>
                </a:solidFill>
              </a:rPr>
              <a:t>will help</a:t>
            </a:r>
            <a:r>
              <a:rPr lang="en-US" dirty="0" smtClean="0"/>
              <a:t> you if you want.</a:t>
            </a:r>
          </a:p>
          <a:p>
            <a:r>
              <a:rPr lang="en-US" dirty="0" smtClean="0"/>
              <a:t>It </a:t>
            </a:r>
            <a:r>
              <a:rPr lang="en-US" dirty="0" smtClean="0">
                <a:solidFill>
                  <a:srgbClr val="FF0000"/>
                </a:solidFill>
              </a:rPr>
              <a:t>is going to be </a:t>
            </a:r>
            <a:r>
              <a:rPr lang="en-US" dirty="0" smtClean="0"/>
              <a:t>spring soon. Look at those trees.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SCHÖN</a:t>
            </a:r>
            <a:r>
              <a:rPr lang="cs-CZ" dirty="0"/>
              <a:t>, Jana. </a:t>
            </a:r>
            <a:r>
              <a:rPr lang="cs-CZ" i="1" dirty="0"/>
              <a:t>Budoucí časy</a:t>
            </a:r>
            <a:r>
              <a:rPr lang="cs-CZ" dirty="0"/>
              <a:t> [online]. [cit. 10.2.2013].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helpforenglish.cz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/2006071701-</a:t>
            </a:r>
            <a:r>
              <a:rPr lang="cs-CZ" dirty="0" err="1" smtClean="0">
                <a:hlinkClick r:id="rId2"/>
              </a:rPr>
              <a:t>budouci</a:t>
            </a:r>
            <a:r>
              <a:rPr lang="cs-CZ" dirty="0" smtClean="0">
                <a:hlinkClick r:id="rId2"/>
              </a:rPr>
              <a:t>-casy</a:t>
            </a:r>
            <a:endParaRPr lang="cs-CZ" dirty="0" smtClean="0"/>
          </a:p>
          <a:p>
            <a:r>
              <a:rPr lang="en-US" dirty="0" err="1"/>
              <a:t>OXENDEN</a:t>
            </a:r>
            <a:r>
              <a:rPr lang="en-US" dirty="0"/>
              <a:t>, Clive. </a:t>
            </a:r>
            <a:r>
              <a:rPr lang="en-US" i="1" dirty="0"/>
              <a:t>New English File</a:t>
            </a:r>
            <a:r>
              <a:rPr lang="en-US" dirty="0"/>
              <a:t>. Oxford: Oxford University Press, 2007, ISBN 9780194519090.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723</Words>
  <Application>Microsoft Office PowerPoint</Application>
  <PresentationFormat>Předvádění na obrazovce (4:3)</PresentationFormat>
  <Paragraphs>113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Future tenses</vt:lpstr>
      <vt:lpstr>Going to (plans or predictions?)</vt:lpstr>
      <vt:lpstr> Solution</vt:lpstr>
      <vt:lpstr>Present continuous for future arrangements</vt:lpstr>
      <vt:lpstr>Will Match! </vt:lpstr>
      <vt:lpstr>Solution </vt:lpstr>
      <vt:lpstr>Shall</vt:lpstr>
      <vt:lpstr>Match</vt:lpstr>
      <vt:lpstr>Solution</vt:lpstr>
      <vt:lpstr>Will</vt:lpstr>
      <vt:lpstr>Going to</vt:lpstr>
      <vt:lpstr>Present continuous</vt:lpstr>
      <vt:lpstr>Exercise</vt:lpstr>
      <vt:lpstr>Snímek 15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 Bartoš</dc:creator>
  <cp:lastModifiedBy>Dalibor Bartoš</cp:lastModifiedBy>
  <cp:revision>1</cp:revision>
  <dcterms:created xsi:type="dcterms:W3CDTF">2013-02-10T19:07:51Z</dcterms:created>
  <dcterms:modified xsi:type="dcterms:W3CDTF">2013-02-10T20:42:40Z</dcterms:modified>
</cp:coreProperties>
</file>