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56" r:id="rId4"/>
    <p:sldId id="269" r:id="rId5"/>
    <p:sldId id="261" r:id="rId6"/>
    <p:sldId id="260" r:id="rId7"/>
    <p:sldId id="257" r:id="rId8"/>
    <p:sldId id="259" r:id="rId9"/>
    <p:sldId id="263" r:id="rId10"/>
    <p:sldId id="270" r:id="rId11"/>
    <p:sldId id="271" r:id="rId12"/>
    <p:sldId id="272" r:id="rId13"/>
    <p:sldId id="264" r:id="rId14"/>
    <p:sldId id="265" r:id="rId15"/>
    <p:sldId id="267" r:id="rId16"/>
    <p:sldId id="268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D4C74A-A287-4F29-BC9A-726D3E5A9C9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58384E-22F9-49E0-A49E-260A9AC30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lu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ahody-nouza.cz/userFiles/jahody2009-003.jpg.tn.jpg" TargetMode="External"/><Relationship Id="rId3" Type="http://schemas.openxmlformats.org/officeDocument/2006/relationships/hyperlink" Target="http://www.jahody.unas.cz/index.php?id_kategorie_cl=5&amp;zobrazit=clanek&amp;id_clanek=7&amp;ap=1" TargetMode="External"/><Relationship Id="rId7" Type="http://schemas.openxmlformats.org/officeDocument/2006/relationships/hyperlink" Target="http://www.kunratickejahody.cz/index.php?page=prodej" TargetMode="External"/><Relationship Id="rId2" Type="http://schemas.openxmlformats.org/officeDocument/2006/relationships/hyperlink" Target="http://abecedazahrady.dama.cz/default.aspx?article=16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unratickejahody.cz/" TargetMode="External"/><Relationship Id="rId5" Type="http://schemas.openxmlformats.org/officeDocument/2006/relationships/hyperlink" Target="http://www.nalok.cz/farmy/ekofarma-sad-u-orechoveho-haje/jahody" TargetMode="External"/><Relationship Id="rId4" Type="http://schemas.openxmlformats.org/officeDocument/2006/relationships/hyperlink" Target="http://www.novinky.cz/bydleni/zahrada/150261-pestujeme-jahody.html" TargetMode="External"/><Relationship Id="rId9" Type="http://schemas.openxmlformats.org/officeDocument/2006/relationships/hyperlink" Target="http://cs.wikipedia.org/wiki/Jahod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8333"/>
                <a:gridCol w="435250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3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Ovocnictví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jahod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seznamuje žáky s pěstováním jahod, jejich výsadbou, požadavky na pěstování a sklizní</a:t>
            </a:r>
            <a:endParaRPr lang="cs-CZ" sz="24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Pěstování jahod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Jahody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cs-CZ" dirty="0" smtClean="0"/>
              <a:t>mají lahodnou chuť</a:t>
            </a:r>
          </a:p>
          <a:p>
            <a:r>
              <a:rPr lang="cs-CZ" b="1" dirty="0" smtClean="0"/>
              <a:t>obsahují</a:t>
            </a:r>
            <a:r>
              <a:rPr lang="cs-CZ" dirty="0" smtClean="0"/>
              <a:t> lehce stravitelné </a:t>
            </a:r>
            <a:r>
              <a:rPr lang="cs-CZ" b="1" dirty="0" smtClean="0"/>
              <a:t>cukry,</a:t>
            </a:r>
            <a:r>
              <a:rPr lang="cs-CZ" dirty="0" smtClean="0"/>
              <a:t> </a:t>
            </a:r>
            <a:r>
              <a:rPr lang="cs-CZ" b="1" dirty="0" smtClean="0"/>
              <a:t>vlákninu</a:t>
            </a:r>
            <a:r>
              <a:rPr lang="cs-CZ" dirty="0" smtClean="0"/>
              <a:t>, </a:t>
            </a:r>
            <a:r>
              <a:rPr lang="cs-CZ" b="1" dirty="0" smtClean="0"/>
              <a:t>bílkoviny, </a:t>
            </a:r>
            <a:r>
              <a:rPr lang="cs-CZ" b="1" dirty="0" smtClean="0"/>
              <a:t>kyseliny</a:t>
            </a:r>
            <a:r>
              <a:rPr lang="cs-CZ" dirty="0" smtClean="0"/>
              <a:t>, </a:t>
            </a:r>
            <a:r>
              <a:rPr lang="cs-CZ" b="1" dirty="0" smtClean="0"/>
              <a:t>minerální látky, </a:t>
            </a:r>
            <a:r>
              <a:rPr lang="cs-CZ" b="1" dirty="0" smtClean="0"/>
              <a:t>vitamíny </a:t>
            </a:r>
            <a:r>
              <a:rPr lang="cs-CZ" dirty="0" smtClean="0"/>
              <a:t>– hlavně </a:t>
            </a:r>
            <a:r>
              <a:rPr lang="cs-CZ" b="1" dirty="0" smtClean="0"/>
              <a:t>vitamín </a:t>
            </a:r>
            <a:r>
              <a:rPr lang="cs-CZ" b="1" dirty="0" smtClean="0"/>
              <a:t>C</a:t>
            </a:r>
            <a:r>
              <a:rPr lang="cs-CZ" dirty="0" smtClean="0"/>
              <a:t>, v jehož množství zaujímají jahody třetí místo po šípcích a černém rybízu </a:t>
            </a:r>
          </a:p>
          <a:p>
            <a:r>
              <a:rPr lang="cs-CZ" dirty="0" smtClean="0"/>
              <a:t>odvar z listů je součástí čajů proti průjmovým onemocněním a nemocem močových cest</a:t>
            </a: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Pěstování jahod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Příprava půdy </a:t>
            </a:r>
            <a:r>
              <a:rPr lang="cs-CZ" dirty="0" smtClean="0"/>
              <a:t>a </a:t>
            </a:r>
            <a:r>
              <a:rPr lang="cs-CZ" b="1" u="sng" dirty="0" smtClean="0"/>
              <a:t>dostatečná výživa </a:t>
            </a:r>
            <a:r>
              <a:rPr lang="cs-CZ" dirty="0" smtClean="0"/>
              <a:t>tvoří polovinu úspěchu na cestě k bohaté úrodě </a:t>
            </a:r>
          </a:p>
          <a:p>
            <a:r>
              <a:rPr lang="cs-CZ" dirty="0" smtClean="0"/>
              <a:t>Jahodník je </a:t>
            </a:r>
            <a:r>
              <a:rPr lang="cs-CZ" b="1" u="sng" dirty="0" smtClean="0"/>
              <a:t>rostlina s vysokými požadavky na živiny </a:t>
            </a:r>
            <a:r>
              <a:rPr lang="cs-CZ" dirty="0" smtClean="0"/>
              <a:t>a zvlášť náročná je na rovnoměrné zásobování dusíkem </a:t>
            </a:r>
          </a:p>
          <a:p>
            <a:r>
              <a:rPr lang="cs-CZ" dirty="0" smtClean="0"/>
              <a:t>Podle toho, kdy záhon připravujeme, navezeme na jeden metr čtvereční pět až deset kilogramů hnoje nebo kompostu </a:t>
            </a: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Požadavky na úspěšné pěstování 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714488"/>
            <a:ext cx="4471990" cy="48577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Dostatek světla </a:t>
            </a:r>
          </a:p>
          <a:p>
            <a:r>
              <a:rPr lang="cs-CZ" sz="3200" dirty="0" smtClean="0"/>
              <a:t>Dlouhodobě kyprá půda</a:t>
            </a:r>
          </a:p>
          <a:p>
            <a:r>
              <a:rPr lang="cs-CZ" sz="3200" dirty="0" smtClean="0"/>
              <a:t>Volba vhodné odrůdy</a:t>
            </a:r>
          </a:p>
          <a:p>
            <a:r>
              <a:rPr lang="cs-CZ" sz="3200" dirty="0" smtClean="0"/>
              <a:t>Zdravá sadba</a:t>
            </a:r>
          </a:p>
          <a:p>
            <a:r>
              <a:rPr lang="cs-CZ" sz="3200" dirty="0" smtClean="0"/>
              <a:t>Dostatek vláhy</a:t>
            </a:r>
          </a:p>
          <a:p>
            <a:r>
              <a:rPr lang="cs-CZ" sz="3200" dirty="0" smtClean="0"/>
              <a:t>Kvalitní výživa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http://www.jahody-nouza.cz/userFiles/jahody2009-003.jpg.t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3714752"/>
            <a:ext cx="381000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340" name="Picture 4" descr="http://upload.wikimedia.org/wikipedia/commons/thumb/5/55/Fragaria_Fruit_Close-up.jpg/220px-Fragaria_Fruit_Close-up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142984"/>
            <a:ext cx="2869944" cy="24003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Výsadba jahodníku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4400552" cy="4911741"/>
          </a:xfrm>
        </p:spPr>
        <p:txBody>
          <a:bodyPr>
            <a:noAutofit/>
          </a:bodyPr>
          <a:lstStyle/>
          <a:p>
            <a:r>
              <a:rPr lang="cs-CZ" sz="3200" dirty="0" smtClean="0"/>
              <a:t>V </a:t>
            </a:r>
            <a:r>
              <a:rPr lang="cs-CZ" sz="3200" b="1" dirty="0" smtClean="0"/>
              <a:t>září nebo na jaře</a:t>
            </a:r>
          </a:p>
          <a:p>
            <a:r>
              <a:rPr lang="cs-CZ" sz="3200" dirty="0" smtClean="0"/>
              <a:t>Nejvhodnější jsou humózní </a:t>
            </a:r>
            <a:r>
              <a:rPr lang="cs-CZ" sz="3200" b="1" dirty="0" smtClean="0"/>
              <a:t>hlinitopísčité půdy</a:t>
            </a:r>
          </a:p>
          <a:p>
            <a:r>
              <a:rPr lang="cs-CZ" sz="3200" dirty="0" smtClean="0"/>
              <a:t>Před výsadbou </a:t>
            </a:r>
            <a:r>
              <a:rPr lang="cs-CZ" sz="3200" b="1" dirty="0" smtClean="0"/>
              <a:t>přihnojíme záhon kompostem</a:t>
            </a:r>
          </a:p>
          <a:p>
            <a:r>
              <a:rPr lang="cs-CZ" sz="3200" dirty="0" smtClean="0"/>
              <a:t>Hnojíme na povrchu, protože jahodník mělce koření</a:t>
            </a:r>
            <a:endParaRPr lang="cs-CZ" sz="32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428736"/>
            <a:ext cx="3786214" cy="50482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Výsadba jahodníku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71990" cy="504351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Sazenice</a:t>
            </a:r>
            <a:r>
              <a:rPr lang="cs-CZ" sz="3200" dirty="0" smtClean="0"/>
              <a:t> – množení pomocí šlahounů</a:t>
            </a:r>
          </a:p>
          <a:p>
            <a:r>
              <a:rPr lang="cs-CZ" sz="3200" b="1" dirty="0" smtClean="0"/>
              <a:t>Vzdálenost řádků </a:t>
            </a:r>
            <a:r>
              <a:rPr lang="cs-CZ" sz="3200" dirty="0" smtClean="0"/>
              <a:t>0,6 – 0,8 m</a:t>
            </a:r>
          </a:p>
          <a:p>
            <a:r>
              <a:rPr lang="cs-CZ" sz="3200" b="1" dirty="0" smtClean="0"/>
              <a:t>Vzdálenost sazenic </a:t>
            </a:r>
            <a:r>
              <a:rPr lang="cs-CZ" sz="3200" dirty="0" smtClean="0"/>
              <a:t>0,2 - 0,35 m</a:t>
            </a:r>
          </a:p>
          <a:p>
            <a:r>
              <a:rPr lang="cs-CZ" sz="3200" dirty="0" smtClean="0"/>
              <a:t>Výsadba do řádků</a:t>
            </a:r>
            <a:r>
              <a:rPr lang="cs-CZ" sz="3200" dirty="0"/>
              <a:t> </a:t>
            </a:r>
            <a:r>
              <a:rPr lang="cs-CZ" sz="3200" dirty="0" smtClean="0"/>
              <a:t>nebo  sponů </a:t>
            </a:r>
            <a:endParaRPr lang="cs-CZ" sz="32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071678"/>
            <a:ext cx="3786214" cy="3432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Čtvercový spon          Trojúhelníkový spon</a:t>
            </a:r>
            <a:endParaRPr lang="cs-CZ" sz="3200" b="1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/>
          <a:srcRect l="25825" t="32435" r="44104" b="19726"/>
          <a:stretch>
            <a:fillRect/>
          </a:stretch>
        </p:blipFill>
        <p:spPr>
          <a:xfrm rot="10800000">
            <a:off x="500034" y="1785926"/>
            <a:ext cx="3857652" cy="46434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4"/>
          <p:cNvPicPr>
            <a:picLocks noGrp="1"/>
          </p:cNvPicPr>
          <p:nvPr>
            <p:ph sz="half" idx="2"/>
          </p:nvPr>
        </p:nvPicPr>
        <p:blipFill>
          <a:blip r:embed="rId2"/>
          <a:srcRect l="62571" t="34049" r="7987" b="20708"/>
          <a:stretch>
            <a:fillRect/>
          </a:stretch>
        </p:blipFill>
        <p:spPr>
          <a:xfrm rot="10800000">
            <a:off x="4714876" y="1785926"/>
            <a:ext cx="3500462" cy="47149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Sázení jahod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Rukou</a:t>
            </a:r>
            <a:r>
              <a:rPr lang="cs-CZ" dirty="0" smtClean="0"/>
              <a:t> nebo </a:t>
            </a:r>
            <a:r>
              <a:rPr lang="cs-CZ" b="1" dirty="0" smtClean="0"/>
              <a:t>sázecí lopatkou vyhloubíme </a:t>
            </a:r>
            <a:r>
              <a:rPr lang="cs-CZ" b="1" dirty="0" smtClean="0"/>
              <a:t>jamku</a:t>
            </a:r>
            <a:r>
              <a:rPr lang="cs-CZ" dirty="0" smtClean="0"/>
              <a:t> </a:t>
            </a:r>
            <a:r>
              <a:rPr lang="cs-CZ" dirty="0" smtClean="0"/>
              <a:t>aspoň 10 cm hlubokou a širokou </a:t>
            </a:r>
          </a:p>
          <a:p>
            <a:r>
              <a:rPr lang="cs-CZ" b="1" dirty="0" smtClean="0"/>
              <a:t>Nalijeme</a:t>
            </a:r>
            <a:r>
              <a:rPr lang="cs-CZ" dirty="0" smtClean="0"/>
              <a:t> do ní </a:t>
            </a:r>
            <a:r>
              <a:rPr lang="cs-CZ" b="1" dirty="0" smtClean="0"/>
              <a:t>půl litru vody </a:t>
            </a:r>
          </a:p>
          <a:p>
            <a:r>
              <a:rPr lang="cs-CZ" dirty="0" smtClean="0"/>
              <a:t>Po vsáknutí </a:t>
            </a:r>
            <a:r>
              <a:rPr lang="cs-CZ" b="1" dirty="0" smtClean="0"/>
              <a:t>navrstvíme</a:t>
            </a:r>
            <a:r>
              <a:rPr lang="cs-CZ" dirty="0" smtClean="0"/>
              <a:t> na dno </a:t>
            </a:r>
            <a:r>
              <a:rPr lang="cs-CZ" b="1" dirty="0" smtClean="0"/>
              <a:t>kopeček kompostní zeminy </a:t>
            </a:r>
          </a:p>
          <a:p>
            <a:r>
              <a:rPr lang="cs-CZ" dirty="0" smtClean="0"/>
              <a:t>Na něj </a:t>
            </a:r>
            <a:r>
              <a:rPr lang="cs-CZ" b="1" dirty="0" smtClean="0"/>
              <a:t>položíme sazenici</a:t>
            </a:r>
            <a:r>
              <a:rPr lang="cs-CZ" dirty="0" smtClean="0"/>
              <a:t>, do široka rozprostřeme kořínky, </a:t>
            </a:r>
            <a:r>
              <a:rPr lang="cs-CZ" b="1" dirty="0" smtClean="0"/>
              <a:t>zasypeme</a:t>
            </a:r>
            <a:r>
              <a:rPr lang="cs-CZ" dirty="0" smtClean="0"/>
              <a:t> zeminou a </a:t>
            </a:r>
            <a:r>
              <a:rPr lang="cs-CZ" b="1" dirty="0" smtClean="0"/>
              <a:t>přitlačíme </a:t>
            </a:r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Sázení jahod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Důležitá je </a:t>
            </a:r>
            <a:r>
              <a:rPr lang="cs-CZ" b="1" dirty="0" smtClean="0"/>
              <a:t>hloubka sázení </a:t>
            </a:r>
          </a:p>
          <a:p>
            <a:r>
              <a:rPr lang="cs-CZ" dirty="0" smtClean="0"/>
              <a:t>Sazenice nesmí být ani „utopené“, tj. srdíčko pod úrovní okolního terénu, ani „vysoukané“, kdy je kořenový krček nad úrovní terénu </a:t>
            </a:r>
          </a:p>
          <a:p>
            <a:r>
              <a:rPr lang="cs-CZ" dirty="0" smtClean="0"/>
              <a:t>Musíme je zasadit tak, jak v úrovni půdy rostly </a:t>
            </a:r>
          </a:p>
          <a:p>
            <a:r>
              <a:rPr lang="cs-CZ" dirty="0" smtClean="0"/>
              <a:t>Při větším horku na 2 – 3 dny zastíníme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Výsadba jahodníku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dirty="0" smtClean="0"/>
              <a:t>správně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dirty="0" smtClean="0"/>
              <a:t>špatně</a:t>
            </a:r>
            <a:endParaRPr lang="cs-CZ" sz="3200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 l="3276" t="4451" r="50866" b="10979"/>
          <a:stretch>
            <a:fillRect/>
          </a:stretch>
        </p:blipFill>
        <p:spPr>
          <a:xfrm>
            <a:off x="714348" y="2071678"/>
            <a:ext cx="3429024" cy="4429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/>
          <p:nvPr/>
        </p:nvPicPr>
        <p:blipFill>
          <a:blip r:embed="rId2"/>
          <a:srcRect l="51818" t="2226" b="6528"/>
          <a:stretch>
            <a:fillRect/>
          </a:stretch>
        </p:blipFill>
        <p:spPr>
          <a:xfrm>
            <a:off x="5143504" y="2071678"/>
            <a:ext cx="3290245" cy="4286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Jiný způsob výsadby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Před výsadbou pokryjeme záhon </a:t>
            </a:r>
            <a:r>
              <a:rPr lang="cs-CZ" sz="3200" b="1" dirty="0" smtClean="0"/>
              <a:t>černou fólií</a:t>
            </a:r>
          </a:p>
          <a:p>
            <a:r>
              <a:rPr lang="cs-CZ" sz="3200" dirty="0" smtClean="0"/>
              <a:t>Místa pro sazenice prořízneme</a:t>
            </a:r>
          </a:p>
          <a:p>
            <a:r>
              <a:rPr lang="cs-CZ" sz="3200" dirty="0" smtClean="0"/>
              <a:t>Do otvorů zasadíme sazenice jahod</a:t>
            </a:r>
          </a:p>
          <a:p>
            <a:r>
              <a:rPr lang="cs-CZ" sz="3200" dirty="0" smtClean="0"/>
              <a:t>Kořeny sadíme pod fólii a listy nad fólii</a:t>
            </a:r>
          </a:p>
          <a:p>
            <a:r>
              <a:rPr lang="cs-CZ" sz="3200" dirty="0" smtClean="0"/>
              <a:t>Dobře zalijeme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Užití fólie - výhody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Fólie </a:t>
            </a:r>
            <a:r>
              <a:rPr lang="cs-CZ" sz="3200" b="1" dirty="0" smtClean="0"/>
              <a:t>brání růstu plevele</a:t>
            </a:r>
          </a:p>
          <a:p>
            <a:r>
              <a:rPr lang="cs-CZ" sz="3200" b="1" dirty="0" smtClean="0"/>
              <a:t>Zabraňuje</a:t>
            </a:r>
            <a:r>
              <a:rPr lang="cs-CZ" sz="3200" dirty="0" smtClean="0"/>
              <a:t> rychlému </a:t>
            </a:r>
            <a:r>
              <a:rPr lang="cs-CZ" sz="3200" b="1" dirty="0" smtClean="0"/>
              <a:t>vysychání půdy</a:t>
            </a:r>
          </a:p>
          <a:p>
            <a:r>
              <a:rPr lang="cs-CZ" sz="3200" b="1" dirty="0" smtClean="0"/>
              <a:t>Udržuje teplo</a:t>
            </a:r>
          </a:p>
          <a:p>
            <a:r>
              <a:rPr lang="cs-CZ" sz="3200" dirty="0" smtClean="0"/>
              <a:t>Hlavním důvodem pěstování pod fólií je </a:t>
            </a:r>
            <a:r>
              <a:rPr lang="cs-CZ" sz="3200" b="1" dirty="0" smtClean="0"/>
              <a:t>dřívější dozrávání </a:t>
            </a:r>
            <a:r>
              <a:rPr lang="cs-CZ" sz="3200" b="1" dirty="0" smtClean="0"/>
              <a:t>                                jahod</a:t>
            </a:r>
            <a:endParaRPr lang="cs-CZ" sz="3200" b="1" dirty="0" smtClean="0"/>
          </a:p>
        </p:txBody>
      </p:sp>
      <p:pic>
        <p:nvPicPr>
          <p:cNvPr id="7" name="Picture 2" descr="http://www.nalok.cz/data/obrazky/24/jahody-ekofarma-sad-u-orechoveho-haje-jezve_24276101-a241-4d03-a0e6-337564b568b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071942"/>
            <a:ext cx="3916359" cy="26047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Sklizeň jahod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Zrající jahody podkládáme </a:t>
            </a:r>
            <a:r>
              <a:rPr lang="cs-CZ" sz="3200" dirty="0" smtClean="0"/>
              <a:t>nejen proti ušpinění, ale i zamokření, jež zvyšuje nebezpečí hnití plodů </a:t>
            </a:r>
          </a:p>
          <a:p>
            <a:r>
              <a:rPr lang="cs-CZ" sz="3200" b="1" dirty="0" smtClean="0"/>
              <a:t>Zralé plody </a:t>
            </a:r>
            <a:r>
              <a:rPr lang="cs-CZ" sz="3200" b="1" dirty="0" smtClean="0"/>
              <a:t>odštipujeme</a:t>
            </a:r>
            <a:endParaRPr lang="cs-CZ" sz="3200" dirty="0" smtClean="0"/>
          </a:p>
          <a:p>
            <a:r>
              <a:rPr lang="cs-CZ" sz="3200" b="1" dirty="0" smtClean="0"/>
              <a:t>Nikdy je se stopkou                                      nevytrháváme !</a:t>
            </a:r>
          </a:p>
          <a:p>
            <a:r>
              <a:rPr lang="cs-CZ" sz="3200" dirty="0" smtClean="0"/>
              <a:t>Sklízíme nejlépe po </a:t>
            </a:r>
            <a:r>
              <a:rPr lang="cs-CZ" sz="3200" dirty="0" smtClean="0"/>
              <a:t>ránu</a:t>
            </a:r>
            <a:endParaRPr lang="cs-CZ" sz="3200" dirty="0" smtClean="0"/>
          </a:p>
        </p:txBody>
      </p:sp>
      <p:pic>
        <p:nvPicPr>
          <p:cNvPr id="5122" name="Picture 2" descr="http://www.kunratickejahody.cz/imgs/jahody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3357562"/>
            <a:ext cx="3274746" cy="2214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Sklizeň jahod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3428" cy="504351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Plody </a:t>
            </a:r>
            <a:r>
              <a:rPr lang="cs-CZ" sz="3200" b="1" dirty="0" smtClean="0"/>
              <a:t>ukládáme do </a:t>
            </a:r>
            <a:r>
              <a:rPr lang="cs-CZ" sz="3200" b="1" dirty="0" smtClean="0"/>
              <a:t>košíku </a:t>
            </a:r>
            <a:r>
              <a:rPr lang="cs-CZ" sz="3200" dirty="0" smtClean="0"/>
              <a:t>a co nejdříve </a:t>
            </a:r>
            <a:r>
              <a:rPr lang="cs-CZ" sz="3200" b="1" dirty="0" smtClean="0"/>
              <a:t>uložíme do chladnější místnosti</a:t>
            </a:r>
          </a:p>
          <a:p>
            <a:r>
              <a:rPr lang="cs-CZ" sz="3200" dirty="0" smtClean="0"/>
              <a:t>Důležitá </a:t>
            </a:r>
            <a:r>
              <a:rPr lang="cs-CZ" sz="3200" dirty="0" smtClean="0"/>
              <a:t>je prohlídka </a:t>
            </a:r>
            <a:r>
              <a:rPr lang="cs-CZ" sz="3200" dirty="0" smtClean="0"/>
              <a:t>trsů a odstraňování nahnilých nebo nemocných plodů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pic>
        <p:nvPicPr>
          <p:cNvPr id="4098" name="Picture 2" descr="http://www.kunratickejahody.cz/imgs/jahody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2786058"/>
            <a:ext cx="3806217" cy="2571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Pěstitelské práce v 7. ročníku,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R. </a:t>
            </a:r>
            <a:r>
              <a:rPr lang="cs-CZ" sz="2000" dirty="0" err="1" smtClean="0"/>
              <a:t>Halásová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nakladatelství </a:t>
            </a:r>
            <a:r>
              <a:rPr lang="cs-CZ" sz="2000" dirty="0" smtClean="0"/>
              <a:t>SPN</a:t>
            </a:r>
          </a:p>
          <a:p>
            <a:r>
              <a:rPr lang="cs-CZ" sz="2000" dirty="0" smtClean="0"/>
              <a:t>Naskenované obrázky str. 42</a:t>
            </a:r>
            <a:endParaRPr lang="cs-CZ" sz="2000" dirty="0" smtClean="0"/>
          </a:p>
          <a:p>
            <a:r>
              <a:rPr lang="cs-CZ" sz="2000" dirty="0" smtClean="0"/>
              <a:t>Pěstitelství, R. </a:t>
            </a:r>
            <a:r>
              <a:rPr lang="cs-CZ" sz="2000" dirty="0" err="1" smtClean="0"/>
              <a:t>Dytrtová</a:t>
            </a:r>
            <a:r>
              <a:rPr lang="cs-CZ" sz="2000" dirty="0" smtClean="0"/>
              <a:t> a kolektiv, nakladatelství </a:t>
            </a:r>
            <a:r>
              <a:rPr lang="cs-CZ" sz="2000" dirty="0" smtClean="0"/>
              <a:t>Fortuna</a:t>
            </a:r>
          </a:p>
          <a:p>
            <a:r>
              <a:rPr lang="cs-CZ" sz="2000" dirty="0" smtClean="0"/>
              <a:t>Naskenované obrázky str. 83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http://abecedazahrady.dama.cz/default.aspx?article=1603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http://www.jahody.</a:t>
            </a:r>
            <a:r>
              <a:rPr lang="cs-CZ" sz="2000" dirty="0" err="1" smtClean="0">
                <a:hlinkClick r:id="rId3"/>
              </a:rPr>
              <a:t>unas.cz</a:t>
            </a:r>
            <a:r>
              <a:rPr lang="cs-CZ" sz="2000" dirty="0" smtClean="0">
                <a:hlinkClick r:id="rId3"/>
              </a:rPr>
              <a:t>/index.</a:t>
            </a:r>
            <a:r>
              <a:rPr lang="cs-CZ" sz="2000" dirty="0" err="1" smtClean="0">
                <a:hlinkClick r:id="rId3"/>
              </a:rPr>
              <a:t>php</a:t>
            </a:r>
            <a:r>
              <a:rPr lang="cs-CZ" sz="2000" dirty="0" smtClean="0">
                <a:hlinkClick r:id="rId3"/>
              </a:rPr>
              <a:t>?id_kategorie_cl=5&amp;zobrazit=</a:t>
            </a:r>
            <a:r>
              <a:rPr lang="cs-CZ" sz="2000" dirty="0" err="1" smtClean="0">
                <a:hlinkClick r:id="rId3"/>
              </a:rPr>
              <a:t>clanek</a:t>
            </a:r>
            <a:r>
              <a:rPr lang="cs-CZ" sz="2000" dirty="0" smtClean="0">
                <a:hlinkClick r:id="rId3"/>
              </a:rPr>
              <a:t>&amp;id_</a:t>
            </a:r>
            <a:r>
              <a:rPr lang="cs-CZ" sz="2000" dirty="0" err="1" smtClean="0">
                <a:hlinkClick r:id="rId3"/>
              </a:rPr>
              <a:t>clanek</a:t>
            </a:r>
            <a:r>
              <a:rPr lang="cs-CZ" sz="2000" dirty="0" smtClean="0">
                <a:hlinkClick r:id="rId3"/>
              </a:rPr>
              <a:t>=7&amp;</a:t>
            </a:r>
            <a:r>
              <a:rPr lang="cs-CZ" sz="2000" dirty="0" err="1" smtClean="0">
                <a:hlinkClick r:id="rId3"/>
              </a:rPr>
              <a:t>ap</a:t>
            </a:r>
            <a:r>
              <a:rPr lang="cs-CZ" sz="2000" dirty="0" smtClean="0">
                <a:hlinkClick r:id="rId3"/>
              </a:rPr>
              <a:t>=1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 smtClean="0">
                <a:hlinkClick r:id="rId4"/>
              </a:rPr>
              <a:t>://www.novinky.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/bydleni/zahrada/150261-</a:t>
            </a:r>
            <a:r>
              <a:rPr lang="cs-CZ" sz="2000" dirty="0" err="1" smtClean="0">
                <a:hlinkClick r:id="rId4"/>
              </a:rPr>
              <a:t>pestujeme</a:t>
            </a:r>
            <a:r>
              <a:rPr lang="cs-CZ" sz="2000" dirty="0" smtClean="0">
                <a:hlinkClick r:id="rId4"/>
              </a:rPr>
              <a:t>-jahody.</a:t>
            </a:r>
            <a:r>
              <a:rPr lang="cs-CZ" sz="2000" dirty="0" err="1" smtClean="0">
                <a:hlinkClick r:id="rId4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 smtClean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www.</a:t>
            </a:r>
            <a:r>
              <a:rPr lang="cs-CZ" sz="2000" dirty="0" err="1" smtClean="0">
                <a:hlinkClick r:id="rId5"/>
              </a:rPr>
              <a:t>nalok.cz</a:t>
            </a:r>
            <a:r>
              <a:rPr lang="cs-CZ" sz="2000" dirty="0" smtClean="0">
                <a:hlinkClick r:id="rId5"/>
              </a:rPr>
              <a:t>/farmy/ekofarma-sad-u-</a:t>
            </a:r>
            <a:r>
              <a:rPr lang="cs-CZ" sz="2000" dirty="0" err="1" smtClean="0">
                <a:hlinkClick r:id="rId5"/>
              </a:rPr>
              <a:t>orechoveho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haje</a:t>
            </a:r>
            <a:r>
              <a:rPr lang="cs-CZ" sz="2000" dirty="0" smtClean="0">
                <a:hlinkClick r:id="rId5"/>
              </a:rPr>
              <a:t>/jahody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kunratickejahody.cz</a:t>
            </a:r>
            <a:r>
              <a:rPr lang="cs-CZ" sz="2000" dirty="0" smtClean="0">
                <a:hlinkClick r:id="rId6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</a:t>
            </a:r>
            <a:r>
              <a:rPr lang="cs-CZ" sz="2000" dirty="0" err="1" smtClean="0">
                <a:hlinkClick r:id="rId7"/>
              </a:rPr>
              <a:t>kunratickejahody.cz</a:t>
            </a:r>
            <a:r>
              <a:rPr lang="cs-CZ" sz="2000" dirty="0" smtClean="0">
                <a:hlinkClick r:id="rId7"/>
              </a:rPr>
              <a:t>/index.</a:t>
            </a:r>
            <a:r>
              <a:rPr lang="cs-CZ" sz="2000" dirty="0" err="1" smtClean="0">
                <a:hlinkClick r:id="rId7"/>
              </a:rPr>
              <a:t>php</a:t>
            </a:r>
            <a:r>
              <a:rPr lang="cs-CZ" sz="2000" dirty="0" smtClean="0">
                <a:hlinkClick r:id="rId7"/>
              </a:rPr>
              <a:t>?</a:t>
            </a:r>
            <a:r>
              <a:rPr lang="cs-CZ" sz="2000" dirty="0" err="1" smtClean="0">
                <a:hlinkClick r:id="rId7"/>
              </a:rPr>
              <a:t>page</a:t>
            </a:r>
            <a:r>
              <a:rPr lang="cs-CZ" sz="2000" dirty="0" smtClean="0">
                <a:hlinkClick r:id="rId7"/>
              </a:rPr>
              <a:t>=prodej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www.jahody-</a:t>
            </a:r>
            <a:r>
              <a:rPr lang="cs-CZ" sz="2000" dirty="0" err="1" smtClean="0">
                <a:hlinkClick r:id="rId8"/>
              </a:rPr>
              <a:t>nouza.cz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userFiles</a:t>
            </a:r>
            <a:r>
              <a:rPr lang="cs-CZ" sz="2000" dirty="0" smtClean="0">
                <a:hlinkClick r:id="rId8"/>
              </a:rPr>
              <a:t>/jahody2009-003.jpg.tn.jpg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cs.wikipedia.org/wiki/Jahody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522</Words>
  <Application>Microsoft Office PowerPoint</Application>
  <PresentationFormat>Předvádění na obrazovce (4:3)</PresentationFormat>
  <Paragraphs>95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Pěstování jahod</vt:lpstr>
      <vt:lpstr>Jahody</vt:lpstr>
      <vt:lpstr>Pěstování jahod</vt:lpstr>
      <vt:lpstr>Požadavky na úspěšné pěstování </vt:lpstr>
      <vt:lpstr>Výsadba jahodníku</vt:lpstr>
      <vt:lpstr>Výsadba jahodníku</vt:lpstr>
      <vt:lpstr>Čtvercový spon          Trojúhelníkový spon</vt:lpstr>
      <vt:lpstr>Sázení jahod</vt:lpstr>
      <vt:lpstr>Sázení jahod</vt:lpstr>
      <vt:lpstr>Výsadba jahodníku</vt:lpstr>
      <vt:lpstr> Jiný způsob výsadby</vt:lpstr>
      <vt:lpstr>Užití fólie - výhody</vt:lpstr>
      <vt:lpstr>Sklizeň jahod</vt:lpstr>
      <vt:lpstr>Sklizeň jahod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jahod</dc:title>
  <dc:subject>Pěstitelství 7</dc:subject>
  <dc:creator>Přibíková</dc:creator>
  <cp:lastModifiedBy>Aleš</cp:lastModifiedBy>
  <cp:revision>22</cp:revision>
  <dcterms:created xsi:type="dcterms:W3CDTF">2011-05-01T17:49:14Z</dcterms:created>
  <dcterms:modified xsi:type="dcterms:W3CDTF">2013-02-11T12:13:52Z</dcterms:modified>
</cp:coreProperties>
</file>