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70" r:id="rId11"/>
    <p:sldId id="271" r:id="rId12"/>
    <p:sldId id="263" r:id="rId13"/>
    <p:sldId id="264" r:id="rId14"/>
    <p:sldId id="266" r:id="rId15"/>
    <p:sldId id="267" r:id="rId16"/>
    <p:sldId id="268" r:id="rId17"/>
    <p:sldId id="269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D2A23-72C0-446A-9B60-2C7B9E753A50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76249-5D71-444C-910B-38B0B33A2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vlahydyjakovice.eu/fotogalerie.aspx?id=a3057bc1-e877-49d1-b5c1-5a49019a59a3" TargetMode="External"/><Relationship Id="rId2" Type="http://schemas.openxmlformats.org/officeDocument/2006/relationships/hyperlink" Target="http://www.zavlahydyjakovice.eu/Default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avlahydyjakovice.eu/fotogalerie.aspx?id=01bfabce-68db-4a69-b281-d62a093412aa" TargetMode="External"/><Relationship Id="rId4" Type="http://schemas.openxmlformats.org/officeDocument/2006/relationships/hyperlink" Target="http://www.zavlahydyjakovice.eu/fotogalerie.aspx?id=1e466c35-611f-45fa-ba1e-f44506bfdf13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ecrybniste.cz/2011/131%20-%20pr%C3%A1ce%20a%20pohled%20po%20obci%20-%20srpen%202011/slides/006%20-%20odvod%C5%88ov%C3%A1n%C3%AD%20p%C5%99ed%20Z%C5%A0.htm" TargetMode="External"/><Relationship Id="rId2" Type="http://schemas.openxmlformats.org/officeDocument/2006/relationships/hyperlink" Target="http://www.obecrybniste.cz/2011/131%20-%20pr%C3%A1ce%20a%20pohled%20po%20obci%20-%20srpen%202011/slides/008%20-%20odvod%C5%88ov%C3%A1n%C3%AD%20p%C5%99ed%20Z%C5%A0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9771"/>
                <a:gridCol w="428106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Zvyšo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vání úrodnosti půdy meliorací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se způsoby meliorace – odvodňování, zavlažování půdy</a:t>
            </a:r>
          </a:p>
          <a:p>
            <a:r>
              <a:rPr lang="cs-CZ" sz="2400" dirty="0" smtClean="0"/>
              <a:t>Větrná a vodní eroze</a:t>
            </a:r>
            <a:endParaRPr lang="cs-CZ" sz="24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8" name="Picture 6" descr="http://www.zavlahydyjakovice.eu/fotogal_obrazky.ashx?vel=True&amp;id=263d5168-9be6-40fb-abdc-237c0cff332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55922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72560" cy="2643205"/>
          </a:xfrm>
        </p:spPr>
        <p:txBody>
          <a:bodyPr>
            <a:noAutofit/>
          </a:bodyPr>
          <a:lstStyle/>
          <a:p>
            <a:r>
              <a:rPr lang="cs-CZ" sz="7200" dirty="0" smtClean="0"/>
              <a:t>Zvyšování úrodnosti půdy meliorací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Zvyšování úrodnosti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Zásady:</a:t>
            </a:r>
          </a:p>
          <a:p>
            <a:r>
              <a:rPr lang="cs-CZ" dirty="0" smtClean="0"/>
              <a:t>Správný způsob zpracování půdy</a:t>
            </a:r>
          </a:p>
          <a:p>
            <a:r>
              <a:rPr lang="cs-CZ" dirty="0" smtClean="0"/>
              <a:t>Správný způsob hnojení půdy</a:t>
            </a:r>
          </a:p>
          <a:p>
            <a:r>
              <a:rPr lang="cs-CZ" dirty="0" smtClean="0"/>
              <a:t>Dodržování zásad střídání plodin</a:t>
            </a:r>
          </a:p>
          <a:p>
            <a:r>
              <a:rPr lang="cs-CZ" dirty="0" smtClean="0"/>
              <a:t>Hospodaření s vodou</a:t>
            </a:r>
          </a:p>
          <a:p>
            <a:r>
              <a:rPr lang="cs-CZ" dirty="0" smtClean="0"/>
              <a:t>Omezování půdní eroze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Úrodnost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Mohou být ale půdy, které i při dodržování zásad jsou určitým způsobem poškozené</a:t>
            </a:r>
          </a:p>
          <a:p>
            <a:r>
              <a:rPr lang="cs-CZ" dirty="0" smtClean="0"/>
              <a:t>Obsahují nadbytek vody</a:t>
            </a:r>
          </a:p>
          <a:p>
            <a:r>
              <a:rPr lang="cs-CZ" dirty="0" smtClean="0"/>
              <a:t>Mají nedostatek vody</a:t>
            </a:r>
          </a:p>
          <a:p>
            <a:r>
              <a:rPr lang="cs-CZ" dirty="0" smtClean="0"/>
              <a:t>Jsou narušené vodní nebo větrnou erozí</a:t>
            </a:r>
          </a:p>
          <a:p>
            <a:r>
              <a:rPr lang="cs-CZ" dirty="0" smtClean="0"/>
              <a:t>(Odplavení nebo odvátí vrchní vrstvy ornice)</a:t>
            </a:r>
          </a:p>
          <a:p>
            <a:r>
              <a:rPr lang="cs-CZ" dirty="0" smtClean="0"/>
              <a:t>Příčiny poškození se odstraňují meliorací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Meliorační zásahy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provádět po důkladném všestranném a podrobném rozboru situace, po jejich zvážení a zdůvodnění</a:t>
            </a:r>
          </a:p>
          <a:p>
            <a:pPr marL="514350" indent="-514350">
              <a:buAutoNum type="arabicPeriod"/>
            </a:pPr>
            <a:r>
              <a:rPr lang="cs-CZ" dirty="0" smtClean="0"/>
              <a:t>Odvodňování</a:t>
            </a:r>
          </a:p>
          <a:p>
            <a:pPr marL="514350" indent="-514350">
              <a:buAutoNum type="arabicPeriod"/>
            </a:pPr>
            <a:r>
              <a:rPr lang="cs-CZ" dirty="0" smtClean="0"/>
              <a:t>Zavlažování</a:t>
            </a:r>
          </a:p>
        </p:txBody>
      </p:sp>
      <p:pic>
        <p:nvPicPr>
          <p:cNvPr id="4" name="Obrázek 3" descr="006 - odvodňování před ZŠ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6670" y="3071810"/>
            <a:ext cx="5313958" cy="3533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http://www.obecrybniste.cz/2011/131%20-%20pr%C3%A1ce%20a%20pohled%20po%20obci%20-%20srpen%202011/slides/008%20-%20odvod%C5%88ov%C3%A1n%C3%AD%20p%C5%99ed%20Z%C5%A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76674" y="3500438"/>
            <a:ext cx="4776829" cy="31765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dvodňování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Odvádí nadbytečnou vodu</a:t>
            </a:r>
          </a:p>
          <a:p>
            <a:r>
              <a:rPr lang="cs-CZ" dirty="0" smtClean="0"/>
              <a:t>Vybuduje se </a:t>
            </a:r>
            <a:r>
              <a:rPr lang="cs-CZ" b="1" dirty="0" smtClean="0"/>
              <a:t>drenáž</a:t>
            </a:r>
            <a:r>
              <a:rPr lang="cs-CZ" dirty="0" smtClean="0"/>
              <a:t> = </a:t>
            </a:r>
            <a:r>
              <a:rPr lang="cs-CZ" b="1" dirty="0" smtClean="0"/>
              <a:t>podzemní odvodnění</a:t>
            </a:r>
          </a:p>
          <a:p>
            <a:r>
              <a:rPr lang="cs-CZ" dirty="0" smtClean="0"/>
              <a:t>Do půdy se ukládá                                       potrubí – v něm                                             jsou škvíry nebo                                                   otvory pro odvádění                                nadbytečné vody z půdy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avlažování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Dodávání vody do půdy </a:t>
            </a:r>
            <a:r>
              <a:rPr lang="cs-CZ" dirty="0" smtClean="0"/>
              <a:t>v době, kdy ji rostliny potřebují, kdy ji mají nedostatek</a:t>
            </a:r>
          </a:p>
          <a:p>
            <a:r>
              <a:rPr lang="cs-CZ" dirty="0" smtClean="0"/>
              <a:t>Budují se rozsáhlé zavlažovací soustavy</a:t>
            </a:r>
          </a:p>
          <a:p>
            <a:r>
              <a:rPr lang="cs-CZ" dirty="0" smtClean="0"/>
              <a:t>Využívá se voda z řek a údolních nádrží</a:t>
            </a:r>
          </a:p>
          <a:p>
            <a:r>
              <a:rPr lang="cs-CZ" dirty="0" smtClean="0"/>
              <a:t>Voda se přivádí soustavou čerpadel a potrubím na pozemky a nadzemním potrubím se rozvádí k postřikovačům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Eroze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Vodní eroze</a:t>
            </a:r>
          </a:p>
          <a:p>
            <a:r>
              <a:rPr lang="cs-CZ" dirty="0" smtClean="0"/>
              <a:t>Dešťová voda odnáší jemné částice půdy, humusové látky a živiny</a:t>
            </a:r>
          </a:p>
          <a:p>
            <a:r>
              <a:rPr lang="cs-CZ" dirty="0" smtClean="0"/>
              <a:t>Klesá úrodnost půdy</a:t>
            </a:r>
          </a:p>
          <a:p>
            <a:r>
              <a:rPr lang="cs-CZ" b="1" dirty="0" smtClean="0"/>
              <a:t>Větrná eroze</a:t>
            </a:r>
          </a:p>
          <a:p>
            <a:r>
              <a:rPr lang="cs-CZ" dirty="0" smtClean="0"/>
              <a:t>Vítr působí na půdní povrch svou mechanickou silou, rozrušuje půdu a uvolňuje půdní částice, které uvádí do pohybu a přenáší je na různou vzdálenost, kde se po snížení rychlosti větru ukládá</a:t>
            </a:r>
            <a:endParaRPr lang="cs-CZ" b="1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Vodní eroze – porost brambor po bouřce s prudkým deštěm</a:t>
            </a:r>
            <a:endParaRPr lang="cs-CZ" dirty="0"/>
          </a:p>
        </p:txBody>
      </p:sp>
      <p:pic>
        <p:nvPicPr>
          <p:cNvPr id="4" name="Zástupný symbol pro obsah 3" descr="skenovat0005.jpg"/>
          <p:cNvPicPr>
            <a:picLocks noGrp="1" noChangeAspect="1"/>
          </p:cNvPicPr>
          <p:nvPr>
            <p:ph idx="1"/>
          </p:nvPr>
        </p:nvPicPr>
        <p:blipFill>
          <a:blip r:embed="rId2"/>
          <a:srcRect l="52921" r="23264" b="56223"/>
          <a:stretch>
            <a:fillRect/>
          </a:stretch>
        </p:blipFill>
        <p:spPr>
          <a:xfrm rot="16200000">
            <a:off x="2008475" y="-79705"/>
            <a:ext cx="5341365" cy="8215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Větrná eroze půdy</a:t>
            </a:r>
            <a:endParaRPr lang="cs-CZ" dirty="0"/>
          </a:p>
        </p:txBody>
      </p:sp>
      <p:pic>
        <p:nvPicPr>
          <p:cNvPr id="6" name="Zástupný symbol pro obsah 3" descr="skenovat0005.jpg"/>
          <p:cNvPicPr>
            <a:picLocks noGrp="1" noChangeAspect="1"/>
          </p:cNvPicPr>
          <p:nvPr>
            <p:ph idx="1"/>
          </p:nvPr>
        </p:nvPicPr>
        <p:blipFill>
          <a:blip r:embed="rId2"/>
          <a:srcRect r="63529" b="31059"/>
          <a:stretch>
            <a:fillRect/>
          </a:stretch>
        </p:blipFill>
        <p:spPr>
          <a:xfrm rot="16200000">
            <a:off x="2062137" y="-347681"/>
            <a:ext cx="5143535" cy="8553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3408" y="-37360"/>
            <a:ext cx="9157408" cy="6895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Závlaha pozemků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51437" cy="686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Zavlažování pozemků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7536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Závlahový kanál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Závlahové stroje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Závlahové stroje - buben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zavlahydyjakovice.eu</a:t>
            </a:r>
            <a:r>
              <a:rPr lang="cs-CZ" sz="1800" dirty="0" smtClean="0">
                <a:hlinkClick r:id="rId2"/>
              </a:rPr>
              <a:t>/Default.</a:t>
            </a:r>
            <a:r>
              <a:rPr lang="cs-CZ" sz="1800" dirty="0" err="1" smtClean="0">
                <a:hlinkClick r:id="rId2"/>
              </a:rPr>
              <a:t>aspx</a:t>
            </a:r>
            <a:endParaRPr lang="cs-CZ" sz="1800" dirty="0" smtClean="0"/>
          </a:p>
          <a:p>
            <a:r>
              <a:rPr lang="cs-CZ" sz="1800" dirty="0" smtClean="0"/>
              <a:t>Pěstitelské práce v 7. ročníku, A. </a:t>
            </a:r>
            <a:r>
              <a:rPr lang="cs-CZ" sz="1800" dirty="0" err="1" smtClean="0"/>
              <a:t>Milec</a:t>
            </a:r>
            <a:r>
              <a:rPr lang="cs-CZ" sz="1800" dirty="0" smtClean="0"/>
              <a:t>, H. </a:t>
            </a:r>
            <a:r>
              <a:rPr lang="cs-CZ" sz="1800" dirty="0" err="1" smtClean="0"/>
              <a:t>Cimburková</a:t>
            </a:r>
            <a:r>
              <a:rPr lang="cs-CZ" sz="1800" dirty="0" smtClean="0"/>
              <a:t>, R. </a:t>
            </a:r>
            <a:r>
              <a:rPr lang="cs-CZ" sz="1800" dirty="0" err="1" smtClean="0"/>
              <a:t>Halasová</a:t>
            </a:r>
            <a:r>
              <a:rPr lang="cs-CZ" sz="1800" dirty="0" smtClean="0"/>
              <a:t>, J. Hůla, E. </a:t>
            </a:r>
            <a:r>
              <a:rPr lang="cs-CZ" sz="1800" dirty="0" err="1" smtClean="0"/>
              <a:t>Komanová</a:t>
            </a:r>
            <a:r>
              <a:rPr lang="cs-CZ" sz="1800" dirty="0" smtClean="0"/>
              <a:t>, D. </a:t>
            </a:r>
            <a:r>
              <a:rPr lang="cs-CZ" sz="1800" dirty="0" err="1" smtClean="0"/>
              <a:t>Deml</a:t>
            </a:r>
            <a:r>
              <a:rPr lang="cs-CZ" sz="1800" dirty="0" smtClean="0"/>
              <a:t>, nakladatelství SPN</a:t>
            </a:r>
          </a:p>
          <a:p>
            <a:r>
              <a:rPr lang="cs-CZ" sz="1800" dirty="0" smtClean="0"/>
              <a:t>Naskenované obrázky str. 116</a:t>
            </a:r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zavlahydyjakovice.eu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fotogalerie.aspx</a:t>
            </a:r>
            <a:r>
              <a:rPr lang="cs-CZ" sz="1800" dirty="0" smtClean="0">
                <a:hlinkClick r:id="rId3"/>
              </a:rPr>
              <a:t>?id=a3057bc1-e877-49d1-b5c1-5a49019a59a3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zavlahydyjakovice.eu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fotogalerie.aspx</a:t>
            </a:r>
            <a:r>
              <a:rPr lang="cs-CZ" sz="1800" dirty="0" smtClean="0">
                <a:hlinkClick r:id="rId3"/>
              </a:rPr>
              <a:t>?id=a3057bc1-e877-49d1-b5c1-5a49019a59a3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zavlahydyjakovice.eu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fotogalerie.aspx</a:t>
            </a:r>
            <a:r>
              <a:rPr lang="cs-CZ" sz="1800" dirty="0" smtClean="0">
                <a:hlinkClick r:id="rId3"/>
              </a:rPr>
              <a:t>?id=a3057bc1-e877-49d1-b5c1-5a49019a59a3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zavlahydyjakovice.eu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fotogalerie.aspx</a:t>
            </a:r>
            <a:r>
              <a:rPr lang="cs-CZ" sz="1800" dirty="0" smtClean="0">
                <a:hlinkClick r:id="rId4"/>
              </a:rPr>
              <a:t>?id=1e466c35-611f-45fa-ba1e-f44506bfdf13</a:t>
            </a:r>
            <a:endParaRPr lang="cs-CZ" sz="1800" dirty="0" smtClean="0"/>
          </a:p>
          <a:p>
            <a:r>
              <a:rPr lang="cs-CZ" sz="1900" dirty="0" smtClean="0">
                <a:hlinkClick r:id="rId5"/>
              </a:rPr>
              <a:t>http://www.</a:t>
            </a:r>
            <a:r>
              <a:rPr lang="cs-CZ" sz="1900" dirty="0" err="1" smtClean="0">
                <a:hlinkClick r:id="rId5"/>
              </a:rPr>
              <a:t>zavlahydyjakovice.eu</a:t>
            </a:r>
            <a:r>
              <a:rPr lang="cs-CZ" sz="1900" dirty="0" smtClean="0">
                <a:hlinkClick r:id="rId5"/>
              </a:rPr>
              <a:t>/</a:t>
            </a:r>
            <a:r>
              <a:rPr lang="cs-CZ" sz="1900" dirty="0" err="1" smtClean="0">
                <a:hlinkClick r:id="rId5"/>
              </a:rPr>
              <a:t>fotogalerie.aspx</a:t>
            </a:r>
            <a:r>
              <a:rPr lang="cs-CZ" sz="1900" dirty="0" smtClean="0">
                <a:hlinkClick r:id="rId5"/>
              </a:rPr>
              <a:t>?id=01bfabce-68db-4a69-b281-d62a093412aa</a:t>
            </a:r>
            <a:endParaRPr lang="cs-CZ" sz="1900" dirty="0" smtClean="0"/>
          </a:p>
          <a:p>
            <a:r>
              <a:rPr lang="cs-CZ" sz="1900" dirty="0" smtClean="0">
                <a:hlinkClick r:id="rId5"/>
              </a:rPr>
              <a:t>http://www.</a:t>
            </a:r>
            <a:r>
              <a:rPr lang="cs-CZ" sz="1900" dirty="0" err="1" smtClean="0">
                <a:hlinkClick r:id="rId5"/>
              </a:rPr>
              <a:t>zavlahydyjakovice.eu</a:t>
            </a:r>
            <a:r>
              <a:rPr lang="cs-CZ" sz="1900" dirty="0" smtClean="0">
                <a:hlinkClick r:id="rId5"/>
              </a:rPr>
              <a:t>/</a:t>
            </a:r>
            <a:r>
              <a:rPr lang="cs-CZ" sz="1900" dirty="0" err="1" smtClean="0">
                <a:hlinkClick r:id="rId5"/>
              </a:rPr>
              <a:t>fotogalerie.aspx</a:t>
            </a:r>
            <a:r>
              <a:rPr lang="cs-CZ" sz="1900" dirty="0" smtClean="0">
                <a:hlinkClick r:id="rId5"/>
              </a:rPr>
              <a:t>?id=01bfabce-68db-4a69-b281-d62a093412aa</a:t>
            </a:r>
            <a:endParaRPr lang="cs-CZ" sz="1900" dirty="0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obecrybniste.cz</a:t>
            </a:r>
            <a:r>
              <a:rPr lang="cs-CZ" sz="1600" dirty="0" smtClean="0">
                <a:hlinkClick r:id="rId2"/>
              </a:rPr>
              <a:t>/2011/131%20-%20pr%C3%A1ce%20a%20pohled%20po%20obci%20-%20srpen%202011/</a:t>
            </a:r>
            <a:r>
              <a:rPr lang="cs-CZ" sz="1600" dirty="0" err="1" smtClean="0">
                <a:hlinkClick r:id="rId2"/>
              </a:rPr>
              <a:t>slides</a:t>
            </a:r>
            <a:r>
              <a:rPr lang="cs-CZ" sz="1600" dirty="0" smtClean="0">
                <a:hlinkClick r:id="rId2"/>
              </a:rPr>
              <a:t>/008%20-%20odvod%C5%88ov%C3%A1n%C3%AD%20p%C5%99ed%20Z%C5%A0.htm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obecrybniste.cz</a:t>
            </a:r>
            <a:r>
              <a:rPr lang="cs-CZ" sz="1600" dirty="0" smtClean="0">
                <a:hlinkClick r:id="rId3"/>
              </a:rPr>
              <a:t>/2011/131%20-%20pr%C3%A1ce%20a%20pohled%20po%20obci%20-%20srpen%202011/</a:t>
            </a:r>
            <a:r>
              <a:rPr lang="cs-CZ" sz="1600" dirty="0" err="1" smtClean="0">
                <a:hlinkClick r:id="rId3"/>
              </a:rPr>
              <a:t>slides</a:t>
            </a:r>
            <a:r>
              <a:rPr lang="cs-CZ" sz="1600" dirty="0" smtClean="0">
                <a:hlinkClick r:id="rId3"/>
              </a:rPr>
              <a:t>/006%20-%20odvod%C5%88ov%C3%A1n%C3%AD%20p%C5%99ed%20Z%C5%A0.htm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393</Words>
  <Application>Microsoft Office PowerPoint</Application>
  <PresentationFormat>Předvádění na obrazovce (4:3)</PresentationFormat>
  <Paragraphs>77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Zvyšování úrodnosti půdy meliorací</vt:lpstr>
      <vt:lpstr>Zvyšování úrodnosti půdy</vt:lpstr>
      <vt:lpstr>Úrodnost půdy</vt:lpstr>
      <vt:lpstr>Meliorační zásahy</vt:lpstr>
      <vt:lpstr>Odvodňování</vt:lpstr>
      <vt:lpstr>Zavlažování</vt:lpstr>
      <vt:lpstr>Eroze půdy</vt:lpstr>
      <vt:lpstr>Vodní eroze – porost brambor po bouřce s prudkým deštěm</vt:lpstr>
      <vt:lpstr>Větrná eroze půdy</vt:lpstr>
      <vt:lpstr>Závlaha pozemků</vt:lpstr>
      <vt:lpstr>Zavlažování pozemků</vt:lpstr>
      <vt:lpstr>Závlahový kanál</vt:lpstr>
      <vt:lpstr>Závlahové stroje </vt:lpstr>
      <vt:lpstr>Závlahové stroje - buben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Zvyšování úrodnosti půdy meliorací</dc:title>
  <dc:subject>Pěstitelství 7</dc:subject>
  <dc:creator>Přibíková</dc:creator>
  <cp:lastModifiedBy>Aleš</cp:lastModifiedBy>
  <cp:revision>14</cp:revision>
  <dcterms:created xsi:type="dcterms:W3CDTF">2011-06-10T14:12:33Z</dcterms:created>
  <dcterms:modified xsi:type="dcterms:W3CDTF">2013-02-11T10:21:50Z</dcterms:modified>
</cp:coreProperties>
</file>