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71" r:id="rId3"/>
    <p:sldId id="256" r:id="rId4"/>
    <p:sldId id="257" r:id="rId5"/>
    <p:sldId id="259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9" r:id="rId14"/>
    <p:sldId id="270" r:id="rId15"/>
    <p:sldId id="258" r:id="rId16"/>
    <p:sldId id="266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94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81AA2-F7BF-4BEC-BBA3-4BAE8C6F6420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D2E7F-FC8F-40A3-9B3C-05809A0B6C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87594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81AA2-F7BF-4BEC-BBA3-4BAE8C6F6420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D2E7F-FC8F-40A3-9B3C-05809A0B6C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950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81AA2-F7BF-4BEC-BBA3-4BAE8C6F6420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D2E7F-FC8F-40A3-9B3C-05809A0B6C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49603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81AA2-F7BF-4BEC-BBA3-4BAE8C6F6420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D2E7F-FC8F-40A3-9B3C-05809A0B6C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24492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81AA2-F7BF-4BEC-BBA3-4BAE8C6F6420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D2E7F-FC8F-40A3-9B3C-05809A0B6C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4974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81AA2-F7BF-4BEC-BBA3-4BAE8C6F6420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D2E7F-FC8F-40A3-9B3C-05809A0B6C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24011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81AA2-F7BF-4BEC-BBA3-4BAE8C6F6420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D2E7F-FC8F-40A3-9B3C-05809A0B6C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78633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81AA2-F7BF-4BEC-BBA3-4BAE8C6F6420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D2E7F-FC8F-40A3-9B3C-05809A0B6C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7132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81AA2-F7BF-4BEC-BBA3-4BAE8C6F6420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D2E7F-FC8F-40A3-9B3C-05809A0B6C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51828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81AA2-F7BF-4BEC-BBA3-4BAE8C6F6420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D2E7F-FC8F-40A3-9B3C-05809A0B6C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35149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881AA2-F7BF-4BEC-BBA3-4BAE8C6F6420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CD2E7F-FC8F-40A3-9B3C-05809A0B6C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5099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881AA2-F7BF-4BEC-BBA3-4BAE8C6F6420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CD2E7F-FC8F-40A3-9B3C-05809A0B6C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80061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Accipiter_gentilis_-injured_Goshawk.jpg" TargetMode="External"/><Relationship Id="rId13" Type="http://schemas.openxmlformats.org/officeDocument/2006/relationships/hyperlink" Target="http://cs.wikipedia.org/wiki/Soubor:Anguidae.jpg" TargetMode="External"/><Relationship Id="rId3" Type="http://schemas.openxmlformats.org/officeDocument/2006/relationships/hyperlink" Target="http://cs.wikipedia.org/wiki/Soubor:Erinaceus_europaeus_LC0119.jpg" TargetMode="External"/><Relationship Id="rId7" Type="http://schemas.openxmlformats.org/officeDocument/2006/relationships/hyperlink" Target="http://upload.wikimedia.org/wikipedia/commons/a/a5/Sykora_konadra1.jpg" TargetMode="External"/><Relationship Id="rId12" Type="http://schemas.openxmlformats.org/officeDocument/2006/relationships/hyperlink" Target="http://cs.wikipedia.org/wiki/Soubor:Viperaberus1.jpg" TargetMode="External"/><Relationship Id="rId2" Type="http://schemas.openxmlformats.org/officeDocument/2006/relationships/hyperlink" Target="http://cs.wikipedia.org/wiki/Soubor:Bloodhound_423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Mochuelo_Com%C3%BAn_(_Athene_noctua_)(1).jpg" TargetMode="External"/><Relationship Id="rId11" Type="http://schemas.openxmlformats.org/officeDocument/2006/relationships/hyperlink" Target="http://cs.wikipedia.org/wiki/Soubor:NileCrocodile.jpg" TargetMode="External"/><Relationship Id="rId5" Type="http://schemas.openxmlformats.org/officeDocument/2006/relationships/hyperlink" Target="http://cs.wikipedia.org/wiki/Soubor:Big-eared-townsend-fledermaus.jpg" TargetMode="External"/><Relationship Id="rId15" Type="http://schemas.openxmlformats.org/officeDocument/2006/relationships/hyperlink" Target="http://cs.wikipedia.org/wiki/Soubor:Mlok.JPG" TargetMode="External"/><Relationship Id="rId10" Type="http://schemas.openxmlformats.org/officeDocument/2006/relationships/hyperlink" Target="http://cs.wikipedia.org/wiki/Soubor:Astrochelis_radiata1.jpg" TargetMode="External"/><Relationship Id="rId4" Type="http://schemas.openxmlformats.org/officeDocument/2006/relationships/hyperlink" Target="http://cs.wikipedia.org/wiki/Soubor:Taxidea_taxus.jpg" TargetMode="External"/><Relationship Id="rId9" Type="http://schemas.openxmlformats.org/officeDocument/2006/relationships/hyperlink" Target="http://cs.wikipedia.org/wiki/Soubor:Delichon_urbicum_10.jpg" TargetMode="External"/><Relationship Id="rId14" Type="http://schemas.openxmlformats.org/officeDocument/2006/relationships/hyperlink" Target="http://cs.wikipedia.org/wiki/Soubor:Lacerta_viridis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yla_arborea_(Marek_Szczepanek).jpg" TargetMode="External"/><Relationship Id="rId7" Type="http://schemas.openxmlformats.org/officeDocument/2006/relationships/hyperlink" Target="http://cs.wikipedia.org/wiki/Soubor:Aphididae_(aka).jpg" TargetMode="External"/><Relationship Id="rId2" Type="http://schemas.openxmlformats.org/officeDocument/2006/relationships/hyperlink" Target="http://cs.wikipedia.org/wiki/Soubor:European_Common_Frog_Rana_temporaria_(cropped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Aedes_albopictus_on_human_skin.jpg" TargetMode="External"/><Relationship Id="rId5" Type="http://schemas.openxmlformats.org/officeDocument/2006/relationships/hyperlink" Target="http://cs.wikipedia.org/wiki/Soubor:Sympetrum_flaveolum_-_side_(aka).jpg" TargetMode="External"/><Relationship Id="rId4" Type="http://schemas.openxmlformats.org/officeDocument/2006/relationships/hyperlink" Target="http://cs.wikipedia.org/wiki/Soubor:Bufo_viridis_female_quadra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88640"/>
            <a:ext cx="4968875" cy="96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Group 70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5068003"/>
              </p:ext>
            </p:extLst>
          </p:nvPr>
        </p:nvGraphicFramePr>
        <p:xfrm>
          <a:off x="1187450" y="1844675"/>
          <a:ext cx="6635750" cy="3560764"/>
        </p:xfrm>
        <a:graphic>
          <a:graphicData uri="http://schemas.openxmlformats.org/drawingml/2006/table">
            <a:tbl>
              <a:tblPr/>
              <a:tblGrid>
                <a:gridCol w="1225550"/>
                <a:gridCol w="5410200"/>
              </a:tblGrid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TIŠICE, okres MĚLNÍK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Pavel Jelínek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89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VY_32_INOVACE_11_PRVOUKA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ROČNÍK_DĚLENÍ ŽIVOČICHŮ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CZ.1.07/1.4.00/21.3130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68313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60648"/>
            <a:ext cx="4968875" cy="96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7" name="Group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2194377"/>
              </p:ext>
            </p:extLst>
          </p:nvPr>
        </p:nvGraphicFramePr>
        <p:xfrm>
          <a:off x="415756" y="1556792"/>
          <a:ext cx="8435975" cy="4784727"/>
        </p:xfrm>
        <a:graphic>
          <a:graphicData uri="http://schemas.openxmlformats.org/drawingml/2006/table">
            <a:tbl>
              <a:tblPr/>
              <a:tblGrid>
                <a:gridCol w="2170112"/>
                <a:gridCol w="6265863"/>
              </a:tblGrid>
              <a:tr h="10953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Cílem prezentace je seznámit žáky se základním dělením živočichů.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6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Čeština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KLÍČOVÁ SLOVA: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savci, obojživelníci, plazi, ptáci, hmyz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1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DRUH UČEBNÍHO MATERIÁLU: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0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DRUH INTERAKTIVITY: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Výklad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CÍLOVÁ SKUPINA: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Žák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1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STUPEŇ A TYP VZDĚLÁNÍ: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vzdělávání – první stupeň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TYPICKÁ VĚKOVÁ SKUPINA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 – 12 let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82233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080120"/>
          </a:xfrm>
        </p:spPr>
        <p:txBody>
          <a:bodyPr/>
          <a:lstStyle/>
          <a:p>
            <a:r>
              <a:rPr lang="cs-CZ" dirty="0" smtClean="0"/>
              <a:t>Rozdělení živočichů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231740" y="1340768"/>
            <a:ext cx="2448272" cy="79208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obratlovci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6337870" y="1340768"/>
            <a:ext cx="2448272" cy="792088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bezobratlí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6949938" y="2481456"/>
            <a:ext cx="1224136" cy="792088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hmyz</a:t>
            </a:r>
            <a:endParaRPr lang="cs-CZ" sz="2400" b="1" dirty="0"/>
          </a:p>
        </p:txBody>
      </p:sp>
      <p:sp>
        <p:nvSpPr>
          <p:cNvPr id="13" name="Obdélník 12"/>
          <p:cNvSpPr/>
          <p:nvPr/>
        </p:nvSpPr>
        <p:spPr>
          <a:xfrm>
            <a:off x="3599892" y="2483738"/>
            <a:ext cx="936104" cy="792088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plazi</a:t>
            </a:r>
            <a:endParaRPr lang="cs-CZ" sz="2400" b="1" dirty="0"/>
          </a:p>
        </p:txBody>
      </p:sp>
      <p:sp>
        <p:nvSpPr>
          <p:cNvPr id="14" name="Obdélník 13"/>
          <p:cNvSpPr/>
          <p:nvPr/>
        </p:nvSpPr>
        <p:spPr>
          <a:xfrm>
            <a:off x="2231740" y="2483738"/>
            <a:ext cx="1224136" cy="792088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ptáci</a:t>
            </a:r>
            <a:endParaRPr lang="cs-CZ" sz="2400" b="1" dirty="0"/>
          </a:p>
        </p:txBody>
      </p:sp>
      <p:sp>
        <p:nvSpPr>
          <p:cNvPr id="15" name="Obdélník 14"/>
          <p:cNvSpPr/>
          <p:nvPr/>
        </p:nvSpPr>
        <p:spPr>
          <a:xfrm>
            <a:off x="639582" y="2492896"/>
            <a:ext cx="1448142" cy="792088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savci</a:t>
            </a:r>
            <a:endParaRPr lang="cs-CZ" sz="2400" b="1" dirty="0"/>
          </a:p>
        </p:txBody>
      </p:sp>
      <p:sp>
        <p:nvSpPr>
          <p:cNvPr id="16" name="Obdélník 15"/>
          <p:cNvSpPr/>
          <p:nvPr/>
        </p:nvSpPr>
        <p:spPr>
          <a:xfrm>
            <a:off x="4680012" y="2481456"/>
            <a:ext cx="1864226" cy="792088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obojživelníci</a:t>
            </a:r>
            <a:endParaRPr lang="cs-CZ" sz="2400" b="1" dirty="0"/>
          </a:p>
        </p:txBody>
      </p:sp>
      <p:cxnSp>
        <p:nvCxnSpPr>
          <p:cNvPr id="18" name="Přímá spojnice 17"/>
          <p:cNvCxnSpPr>
            <a:stCxn id="5" idx="2"/>
            <a:endCxn id="15" idx="0"/>
          </p:cNvCxnSpPr>
          <p:nvPr/>
        </p:nvCxnSpPr>
        <p:spPr>
          <a:xfrm flipH="1">
            <a:off x="1363653" y="2132856"/>
            <a:ext cx="2092223" cy="36004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stCxn id="5" idx="2"/>
            <a:endCxn id="14" idx="0"/>
          </p:cNvCxnSpPr>
          <p:nvPr/>
        </p:nvCxnSpPr>
        <p:spPr>
          <a:xfrm flipH="1">
            <a:off x="2843808" y="2132856"/>
            <a:ext cx="612068" cy="35088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stCxn id="5" idx="2"/>
            <a:endCxn id="13" idx="0"/>
          </p:cNvCxnSpPr>
          <p:nvPr/>
        </p:nvCxnSpPr>
        <p:spPr>
          <a:xfrm>
            <a:off x="3455876" y="2132856"/>
            <a:ext cx="612068" cy="350882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stCxn id="5" idx="2"/>
            <a:endCxn id="16" idx="0"/>
          </p:cNvCxnSpPr>
          <p:nvPr/>
        </p:nvCxnSpPr>
        <p:spPr>
          <a:xfrm>
            <a:off x="3455876" y="2132856"/>
            <a:ext cx="2156249" cy="34860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stCxn id="6" idx="2"/>
            <a:endCxn id="7" idx="0"/>
          </p:cNvCxnSpPr>
          <p:nvPr/>
        </p:nvCxnSpPr>
        <p:spPr>
          <a:xfrm>
            <a:off x="7562006" y="2132856"/>
            <a:ext cx="0" cy="34860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9752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SAVCI</a:t>
            </a:r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07036" y="1192396"/>
            <a:ext cx="5904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- mláďata sají mateřské mléko</a:t>
            </a:r>
            <a:endParaRPr lang="cs-CZ" sz="32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777171"/>
            <a:ext cx="3888085" cy="45386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0788" y="2276872"/>
            <a:ext cx="4421807" cy="3310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99333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6672"/>
            <a:ext cx="4599440" cy="30701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131048"/>
            <a:ext cx="5300861" cy="32217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15988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PTÁCI</a:t>
            </a:r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07036" y="1192396"/>
            <a:ext cx="5904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- mají křídla</a:t>
            </a:r>
            <a:endParaRPr lang="cs-CZ" sz="32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192396"/>
            <a:ext cx="3473402" cy="52014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420888"/>
            <a:ext cx="4326186" cy="30175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82164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620688"/>
            <a:ext cx="5715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9471" y="1124744"/>
            <a:ext cx="5442182" cy="4081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91220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PLAZI</a:t>
            </a:r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07036" y="1192396"/>
            <a:ext cx="81574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- </a:t>
            </a:r>
            <a:r>
              <a:rPr lang="cs-CZ" sz="3200" b="1" dirty="0" smtClean="0"/>
              <a:t>m</a:t>
            </a:r>
            <a:r>
              <a:rPr lang="cs-CZ" sz="3200" b="1" dirty="0" smtClean="0"/>
              <a:t>ají tělo pokryto šupinami, kladou vejce </a:t>
            </a:r>
            <a:endParaRPr lang="cs-CZ" sz="32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77171"/>
            <a:ext cx="6319284" cy="46440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835572"/>
            <a:ext cx="5839114" cy="45856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843808" y="2132856"/>
            <a:ext cx="187220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cizokrajní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734262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4770107" cy="35775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501008"/>
            <a:ext cx="4197846" cy="31363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996952"/>
            <a:ext cx="5705475" cy="3562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5860" y="215526"/>
            <a:ext cx="5058139" cy="37936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44430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OBOJŽIVELNÍCI</a:t>
            </a:r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192396"/>
            <a:ext cx="87129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- </a:t>
            </a:r>
            <a:r>
              <a:rPr lang="cs-CZ" sz="2800" b="1" dirty="0" smtClean="0"/>
              <a:t>jsou schopní vydržet velmi dlouhou dobu pod vodou</a:t>
            </a:r>
            <a:endParaRPr lang="cs-CZ" sz="28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988840"/>
            <a:ext cx="5442181" cy="4081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5314" y="1777171"/>
            <a:ext cx="6546304" cy="48442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51093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6672"/>
            <a:ext cx="6191250" cy="3990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692696"/>
            <a:ext cx="5715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29860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HMYZ</a:t>
            </a:r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192396"/>
            <a:ext cx="87129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- j</a:t>
            </a:r>
            <a:r>
              <a:rPr lang="cs-CZ" sz="2800" b="1" dirty="0" smtClean="0"/>
              <a:t>ejich tělo nemá páteř a obratle</a:t>
            </a:r>
            <a:endParaRPr lang="cs-CZ" sz="28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770305"/>
            <a:ext cx="7620000" cy="4676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98624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5" y="2996951"/>
            <a:ext cx="5354999" cy="3494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7991" y="548680"/>
            <a:ext cx="4657725" cy="3676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4026024" cy="29289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8570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Najdi alespoň 5 jiných druhů živočichů ke každé skupině v tabulce.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0408132"/>
              </p:ext>
            </p:extLst>
          </p:nvPr>
        </p:nvGraphicFramePr>
        <p:xfrm>
          <a:off x="1403648" y="2204864"/>
          <a:ext cx="6600055" cy="2671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20011"/>
                <a:gridCol w="1128261"/>
                <a:gridCol w="1800200"/>
                <a:gridCol w="1080120"/>
                <a:gridCol w="1271463"/>
              </a:tblGrid>
              <a:tr h="442848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savci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plazi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obojživelníci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ptáci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hmyz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  <a:tr h="44284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  <a:tr h="44284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  <a:tr h="44284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  <a:tr h="44284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  <a:tr h="44284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2051720" y="5589240"/>
            <a:ext cx="4104456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Použij atlas zvířat, wikipedii.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87313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14300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5256584"/>
          </a:xfrm>
        </p:spPr>
        <p:txBody>
          <a:bodyPr>
            <a:normAutofit/>
          </a:bodyPr>
          <a:lstStyle/>
          <a:p>
            <a:r>
              <a:rPr lang="cs-CZ" sz="1800" dirty="0" smtClean="0">
                <a:hlinkClick r:id="rId2"/>
              </a:rPr>
              <a:t>http://cs.wikipedia.org/wiki/Soubor:Bloodhound_423.jpg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http://cs.wikipedia.org/wiki/Soubor:Erinaceus_europaeus_LC0119.jpg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http://cs.wikipedia.org/wiki/Soubor:Taxidea_taxus.jpg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http://cs.wikipedia.org/wiki/Soubor:Big-eared-townsend-fledermaus.jpg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http://cs.wikipedia.org/wiki/Soubor:Mochuelo_Com%C3%BAn_(_Athene_noctua_)(1).jpg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http://upload.wikimedia.org/wikipedia/commons/a/a5/Sykora_konadra1.jpg</a:t>
            </a:r>
            <a:endParaRPr lang="cs-CZ" sz="1800" dirty="0" smtClean="0"/>
          </a:p>
          <a:p>
            <a:r>
              <a:rPr lang="cs-CZ" sz="1800" dirty="0" smtClean="0">
                <a:hlinkClick r:id="rId8"/>
              </a:rPr>
              <a:t>http://cs.wikipedia.org/wiki/Soubor:Accipiter_gentilis_-injured_Goshawk.jpg</a:t>
            </a:r>
            <a:endParaRPr lang="cs-CZ" sz="1800" dirty="0" smtClean="0"/>
          </a:p>
          <a:p>
            <a:r>
              <a:rPr lang="cs-CZ" sz="1800" dirty="0" smtClean="0">
                <a:hlinkClick r:id="rId9"/>
              </a:rPr>
              <a:t>http://</a:t>
            </a:r>
            <a:r>
              <a:rPr lang="cs-CZ" sz="1800" dirty="0" smtClean="0">
                <a:hlinkClick r:id="rId9"/>
              </a:rPr>
              <a:t>cs.wikipedia.org/wiki/Soubor:Delichon_urbicum_10.jpg</a:t>
            </a:r>
            <a:endParaRPr lang="cs-CZ" sz="1800" dirty="0" smtClean="0"/>
          </a:p>
          <a:p>
            <a:r>
              <a:rPr lang="cs-CZ" sz="1800" dirty="0">
                <a:hlinkClick r:id="rId10"/>
              </a:rPr>
              <a:t>http://</a:t>
            </a:r>
            <a:r>
              <a:rPr lang="cs-CZ" sz="1800" dirty="0" smtClean="0">
                <a:hlinkClick r:id="rId10"/>
              </a:rPr>
              <a:t>cs.wikipedia.org/wiki/Soubor:Astrochelis_radiata1.jpg</a:t>
            </a:r>
            <a:endParaRPr lang="cs-CZ" sz="1800" dirty="0" smtClean="0"/>
          </a:p>
          <a:p>
            <a:r>
              <a:rPr lang="cs-CZ" sz="1800" dirty="0">
                <a:hlinkClick r:id="rId11"/>
              </a:rPr>
              <a:t>http://</a:t>
            </a:r>
            <a:r>
              <a:rPr lang="cs-CZ" sz="1800" dirty="0" smtClean="0">
                <a:hlinkClick r:id="rId11"/>
              </a:rPr>
              <a:t>cs.wikipedia.org/wiki/Soubor:NileCrocodile.jpg</a:t>
            </a:r>
            <a:endParaRPr lang="cs-CZ" sz="1800" dirty="0" smtClean="0"/>
          </a:p>
          <a:p>
            <a:r>
              <a:rPr lang="cs-CZ" sz="1800" dirty="0">
                <a:hlinkClick r:id="rId12"/>
              </a:rPr>
              <a:t>http://</a:t>
            </a:r>
            <a:r>
              <a:rPr lang="cs-CZ" sz="1800" dirty="0" smtClean="0">
                <a:hlinkClick r:id="rId12"/>
              </a:rPr>
              <a:t>cs.wikipedia.org/wiki/Soubor:Viperaberus1.jpg</a:t>
            </a:r>
            <a:endParaRPr lang="cs-CZ" sz="1800" dirty="0" smtClean="0"/>
          </a:p>
          <a:p>
            <a:r>
              <a:rPr lang="cs-CZ" sz="1800" dirty="0">
                <a:hlinkClick r:id="rId13"/>
              </a:rPr>
              <a:t>http://</a:t>
            </a:r>
            <a:r>
              <a:rPr lang="cs-CZ" sz="1800" dirty="0" smtClean="0">
                <a:hlinkClick r:id="rId13"/>
              </a:rPr>
              <a:t>cs.wikipedia.org/wiki/Soubor:Anguidae.jpg</a:t>
            </a:r>
            <a:endParaRPr lang="cs-CZ" sz="1800" dirty="0" smtClean="0"/>
          </a:p>
          <a:p>
            <a:r>
              <a:rPr lang="cs-CZ" sz="1800" dirty="0">
                <a:hlinkClick r:id="rId14"/>
              </a:rPr>
              <a:t>http://</a:t>
            </a:r>
            <a:r>
              <a:rPr lang="cs-CZ" sz="1800" dirty="0" smtClean="0">
                <a:hlinkClick r:id="rId14"/>
              </a:rPr>
              <a:t>cs.wikipedia.org/wiki/Soubor:Lacerta_viridis.jpg</a:t>
            </a:r>
            <a:endParaRPr lang="cs-CZ" sz="1800" dirty="0" smtClean="0"/>
          </a:p>
          <a:p>
            <a:r>
              <a:rPr lang="cs-CZ" sz="1800" dirty="0">
                <a:hlinkClick r:id="rId15"/>
              </a:rPr>
              <a:t>http://</a:t>
            </a:r>
            <a:r>
              <a:rPr lang="cs-CZ" sz="1800" dirty="0" smtClean="0">
                <a:hlinkClick r:id="rId15"/>
              </a:rPr>
              <a:t>cs.wikipedia.org/wiki/Soubor:Mlok.JPG</a:t>
            </a: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33721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r>
              <a:rPr lang="cs-CZ" sz="1800" dirty="0">
                <a:hlinkClick r:id="rId2"/>
              </a:rPr>
              <a:t>http://cs.wikipedia.org/wiki/Soubor:European_Common_Frog_Rana_temporaria_(cropped).</a:t>
            </a:r>
            <a:r>
              <a:rPr lang="cs-CZ" sz="1800" dirty="0" smtClean="0">
                <a:hlinkClick r:id="rId2"/>
              </a:rPr>
              <a:t>jpg</a:t>
            </a:r>
            <a:endParaRPr lang="cs-CZ" sz="1800" dirty="0" smtClean="0"/>
          </a:p>
          <a:p>
            <a:r>
              <a:rPr lang="cs-CZ" sz="1800" dirty="0">
                <a:hlinkClick r:id="rId3"/>
              </a:rPr>
              <a:t>http://cs.wikipedia.org/wiki/Soubor:Hyla_arborea_(Marek_Szczepanek).</a:t>
            </a:r>
            <a:r>
              <a:rPr lang="cs-CZ" sz="1800" dirty="0" smtClean="0">
                <a:hlinkClick r:id="rId3"/>
              </a:rPr>
              <a:t>jpg</a:t>
            </a:r>
            <a:endParaRPr lang="cs-CZ" sz="1800" dirty="0" smtClean="0"/>
          </a:p>
          <a:p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cs.wikipedia.org/wiki/Soubor:Bufo_viridis_female_quadrat.jpg</a:t>
            </a:r>
            <a:endParaRPr lang="cs-CZ" sz="1800" dirty="0" smtClean="0"/>
          </a:p>
          <a:p>
            <a:r>
              <a:rPr lang="cs-CZ" sz="1800" dirty="0">
                <a:hlinkClick r:id="rId5"/>
              </a:rPr>
              <a:t>http://cs.wikipedia.org/wiki/Soubor:Sympetrum_flaveolum_-_side_(aka).</a:t>
            </a:r>
            <a:r>
              <a:rPr lang="cs-CZ" sz="1800" dirty="0" smtClean="0">
                <a:hlinkClick r:id="rId5"/>
              </a:rPr>
              <a:t>jpg</a:t>
            </a:r>
            <a:endParaRPr lang="cs-CZ" sz="1800" dirty="0" smtClean="0"/>
          </a:p>
          <a:p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cs.wikipedia.org/wiki/Soubor:Aedes_albopictus_on_human_skin.jpg</a:t>
            </a:r>
            <a:endParaRPr lang="cs-CZ" sz="1800" dirty="0" smtClean="0"/>
          </a:p>
          <a:p>
            <a:r>
              <a:rPr lang="cs-CZ" sz="1800" dirty="0">
                <a:hlinkClick r:id="rId7"/>
              </a:rPr>
              <a:t>http://cs.wikipedia.org/wiki/Soubor:Aphididae_(aka).</a:t>
            </a:r>
            <a:r>
              <a:rPr lang="cs-CZ" sz="1800" dirty="0" smtClean="0">
                <a:hlinkClick r:id="rId7"/>
              </a:rPr>
              <a:t>jpg</a:t>
            </a:r>
            <a:endParaRPr lang="cs-CZ" sz="1800" dirty="0" smtClean="0"/>
          </a:p>
          <a:p>
            <a:r>
              <a:rPr lang="cs-CZ" sz="1800" dirty="0"/>
              <a:t>http://cs.wikipedia.org/wiki/Soubor:Natrix_natrix_(Karl_L).jpg</a:t>
            </a:r>
            <a:endParaRPr lang="cs-CZ" sz="1800" dirty="0" smtClean="0"/>
          </a:p>
          <a:p>
            <a:r>
              <a:rPr lang="cs-CZ" sz="1800" dirty="0" smtClean="0"/>
              <a:t>(cit. 10.2.2013)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188639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252</Words>
  <Application>Microsoft Office PowerPoint</Application>
  <PresentationFormat>Předvádění na obrazovce (4:3)</PresentationFormat>
  <Paragraphs>76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Prezentace aplikace PowerPoint</vt:lpstr>
      <vt:lpstr>Rozdělení živočichů</vt:lpstr>
      <vt:lpstr>SAVCI</vt:lpstr>
      <vt:lpstr>Prezentace aplikace PowerPoint</vt:lpstr>
      <vt:lpstr>PTÁCI</vt:lpstr>
      <vt:lpstr>Prezentace aplikace PowerPoint</vt:lpstr>
      <vt:lpstr>PLAZI</vt:lpstr>
      <vt:lpstr>Prezentace aplikace PowerPoint</vt:lpstr>
      <vt:lpstr>OBOJŽIVELNÍCI</vt:lpstr>
      <vt:lpstr>Prezentace aplikace PowerPoint</vt:lpstr>
      <vt:lpstr>HMYZ</vt:lpstr>
      <vt:lpstr>Prezentace aplikace PowerPoint</vt:lpstr>
      <vt:lpstr>Najdi alespoň 5 jiných druhů živočichů ke každé skupině v tabulce.</vt:lpstr>
      <vt:lpstr>Zdroje</vt:lpstr>
      <vt:lpstr>Prezentace aplikace PowerPoint</vt:lpstr>
    </vt:vector>
  </TitlesOfParts>
  <Company>ZS Tisice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Rozdělení živočichů</dc:title>
  <dc:creator>zak</dc:creator>
  <cp:lastModifiedBy>zak</cp:lastModifiedBy>
  <cp:revision>31</cp:revision>
  <dcterms:created xsi:type="dcterms:W3CDTF">2013-02-11T13:15:02Z</dcterms:created>
  <dcterms:modified xsi:type="dcterms:W3CDTF">2013-02-11T14:25:44Z</dcterms:modified>
</cp:coreProperties>
</file>