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740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5408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678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0456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694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185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587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36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147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80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1498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2291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F6D6B-7D2B-4984-91CE-4F451C03423B}" type="datetimeFigureOut">
              <a:rPr lang="cs-CZ" smtClean="0"/>
              <a:pPr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C63E57-0B5C-4BF8-A40B-973727BE77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573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cs-CZ" dirty="0" smtClean="0"/>
              <a:t>NÁZEV ŠKOLY:</a:t>
            </a:r>
          </a:p>
          <a:p>
            <a:pPr fontAlgn="base"/>
            <a:r>
              <a:rPr lang="cs-CZ" dirty="0" smtClean="0"/>
              <a:t>ZÁKLADNÍ ŠKOLA TIŠICE, okres MĚLNÍK</a:t>
            </a:r>
          </a:p>
          <a:p>
            <a:pPr fontAlgn="base"/>
            <a:r>
              <a:rPr lang="cs-CZ" dirty="0" smtClean="0"/>
              <a:t>AUTOR:</a:t>
            </a:r>
          </a:p>
          <a:p>
            <a:pPr fontAlgn="base"/>
            <a:r>
              <a:rPr lang="cs-CZ" dirty="0" smtClean="0"/>
              <a:t>Mgr. Simona </a:t>
            </a:r>
            <a:r>
              <a:rPr lang="cs-CZ" dirty="0" err="1" smtClean="0"/>
              <a:t>Rendeková</a:t>
            </a:r>
            <a:endParaRPr lang="cs-CZ" dirty="0" smtClean="0"/>
          </a:p>
          <a:p>
            <a:pPr fontAlgn="base"/>
            <a:r>
              <a:rPr lang="cs-CZ" dirty="0" smtClean="0"/>
              <a:t>NÁZEV:</a:t>
            </a:r>
          </a:p>
          <a:p>
            <a:pPr fontAlgn="base"/>
            <a:r>
              <a:rPr lang="cs-CZ" dirty="0" smtClean="0"/>
              <a:t>VY_32_INOVACE_09_VYJMENOVANÁ SLOVA_VYJMENOVANÁ  A  PŘÍBUZNÁ SLOVA PO Z</a:t>
            </a:r>
          </a:p>
          <a:p>
            <a:pPr fontAlgn="base"/>
            <a:endParaRPr lang="cs-CZ" dirty="0" smtClean="0"/>
          </a:p>
          <a:p>
            <a:pPr fontAlgn="base"/>
            <a:r>
              <a:rPr lang="cs-CZ" dirty="0" smtClean="0"/>
              <a:t>ČÍSLO PROJEKTU:</a:t>
            </a:r>
          </a:p>
          <a:p>
            <a:pPr fontAlgn="base"/>
            <a:r>
              <a:rPr lang="cs-CZ" dirty="0" smtClean="0"/>
              <a:t>CZ.1.07/1.4.00/21.3130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fontAlgn="base"/>
            <a:r>
              <a:rPr lang="cs-CZ" dirty="0" smtClean="0"/>
              <a:t>ANOTACE:</a:t>
            </a:r>
          </a:p>
          <a:p>
            <a:pPr fontAlgn="base"/>
            <a:r>
              <a:rPr lang="cs-CZ" dirty="0" smtClean="0"/>
              <a:t>Materiál je určen pro žáky od 3. tříd, slouží k procvičení  vyjmenovaných slov a slov příbuzných</a:t>
            </a:r>
          </a:p>
          <a:p>
            <a:pPr fontAlgn="base"/>
            <a:r>
              <a:rPr lang="cs-CZ" dirty="0" smtClean="0"/>
              <a:t>JAZYK:</a:t>
            </a:r>
          </a:p>
          <a:p>
            <a:pPr fontAlgn="base"/>
            <a:r>
              <a:rPr lang="cs-CZ" dirty="0" smtClean="0"/>
              <a:t>Čeština</a:t>
            </a:r>
          </a:p>
          <a:p>
            <a:pPr fontAlgn="base"/>
            <a:r>
              <a:rPr lang="cs-CZ" dirty="0" smtClean="0"/>
              <a:t>OČEKÁVANÝ VÝSTUP:</a:t>
            </a:r>
          </a:p>
          <a:p>
            <a:pPr fontAlgn="base"/>
            <a:r>
              <a:rPr lang="cs-CZ" dirty="0" smtClean="0"/>
              <a:t>Žák odůvodňuje a přiřazuje příbuzná slova k vyjmenovaným</a:t>
            </a:r>
          </a:p>
          <a:p>
            <a:pPr fontAlgn="base"/>
            <a:r>
              <a:rPr lang="cs-CZ" dirty="0" smtClean="0"/>
              <a:t>KLÍČOVÁ SLOVA:</a:t>
            </a:r>
          </a:p>
          <a:p>
            <a:pPr fontAlgn="base">
              <a:buNone/>
            </a:pPr>
            <a:r>
              <a:rPr lang="cs-CZ" dirty="0" smtClean="0"/>
              <a:t>       vyjmenovaná slova, obojetné souhlásky, příbuzná slova</a:t>
            </a:r>
          </a:p>
          <a:p>
            <a:pPr fontAlgn="base"/>
            <a:r>
              <a:rPr lang="cs-CZ" dirty="0" smtClean="0"/>
              <a:t>DRUH INTERAKTIVITY:</a:t>
            </a:r>
          </a:p>
          <a:p>
            <a:pPr fontAlgn="base"/>
            <a:r>
              <a:rPr lang="cs-CZ" dirty="0" smtClean="0"/>
              <a:t>Procvičování</a:t>
            </a:r>
          </a:p>
          <a:p>
            <a:pPr fontAlgn="base"/>
            <a:r>
              <a:rPr lang="cs-CZ" dirty="0" smtClean="0"/>
              <a:t>CÍLOVÁ SKUPINA:</a:t>
            </a:r>
          </a:p>
          <a:p>
            <a:pPr fontAlgn="base"/>
            <a:r>
              <a:rPr lang="cs-CZ" dirty="0" smtClean="0"/>
              <a:t>Žák</a:t>
            </a:r>
          </a:p>
          <a:p>
            <a:pPr fontAlgn="base"/>
            <a:r>
              <a:rPr lang="cs-CZ" dirty="0" smtClean="0"/>
              <a:t>STUPEŇ A TYP VZDĚLÁNÍ:</a:t>
            </a:r>
          </a:p>
          <a:p>
            <a:pPr fontAlgn="base"/>
            <a:r>
              <a:rPr lang="cs-CZ" dirty="0" smtClean="0"/>
              <a:t>Základní vzdělávání – první stupeň</a:t>
            </a:r>
          </a:p>
          <a:p>
            <a:pPr fontAlgn="base"/>
            <a:r>
              <a:rPr lang="cs-CZ" dirty="0" smtClean="0"/>
              <a:t>TYPICKÁ VĚKOVÁ SKUPINA</a:t>
            </a:r>
          </a:p>
          <a:p>
            <a:pPr fontAlgn="base"/>
            <a:r>
              <a:rPr lang="cs-CZ" dirty="0" smtClean="0"/>
              <a:t>Od 3.ročníku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32656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Ondra\AppData\Local\Microsoft\Windows\Temporary Internet Files\Content.IE5\79IWN5JF\MP9002275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312" y="0"/>
            <a:ext cx="9158312" cy="1126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53752" y="734210"/>
            <a:ext cx="9144000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/>
              <a:t>K jakému vyjmenovanému slovu je slovo     ____________________       příbuzné?</a:t>
            </a:r>
            <a:endParaRPr lang="cs-CZ" sz="20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0"/>
            <a:ext cx="90364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200" i="1" dirty="0" smtClean="0"/>
              <a:t>Vyberte z řádku jedno slovo příbuzné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719118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jazykozpytec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719118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brzičko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719118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zinek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366955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ozim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1366955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ruzyňský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1366955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podzim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6996" y="2060848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vyzývat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2060847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azyl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2060846"/>
            <a:ext cx="280831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zívat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07504" y="1274621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brzy</a:t>
            </a:r>
            <a:endParaRPr lang="cs-CZ" sz="36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6996" y="2060846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jazyk</a:t>
            </a:r>
            <a:endParaRPr lang="cs-CZ" sz="36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06996" y="2856604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nazývat</a:t>
            </a:r>
            <a:endParaRPr lang="cs-CZ" sz="36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6996" y="3655335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Ruzyně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7504" y="1274620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brzy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07504" y="2856604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nazývat</a:t>
            </a:r>
            <a:endParaRPr lang="cs-CZ" sz="36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07504" y="3655335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Ruzyně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07504" y="1274621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brzy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06996" y="2856603"/>
            <a:ext cx="3096344" cy="64633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nazývat</a:t>
            </a:r>
            <a:endParaRPr lang="cs-CZ" sz="3600" b="1" dirty="0"/>
          </a:p>
        </p:txBody>
      </p:sp>
      <p:sp>
        <p:nvSpPr>
          <p:cNvPr id="33" name="Obdélník 32"/>
          <p:cNvSpPr/>
          <p:nvPr/>
        </p:nvSpPr>
        <p:spPr>
          <a:xfrm>
            <a:off x="1147075" y="1925580"/>
            <a:ext cx="6957354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15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VÝBORNĚ!</a:t>
            </a:r>
            <a:endParaRPr lang="cs-CZ" sz="115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85261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10405E-6 L 0.66545 0.3507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64" y="17526"/>
                                    </p:animMotion>
                                  </p:childTnLst>
                                </p:cTn>
                              </p:par>
                              <p:par>
                                <p:cTn id="27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15607E-6 L 0.32691 0.4240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337" y="21202"/>
                                    </p:animMotion>
                                  </p:childTnLst>
                                </p:cTn>
                              </p:par>
                              <p:par>
                                <p:cTn id="57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000"/>
                            </p:stCondLst>
                            <p:childTnLst>
                              <p:par>
                                <p:cTn id="85" presetID="42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1.6185E-6 L 0.66563 0.5015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81" y="25064"/>
                                    </p:animMotion>
                                  </p:childTnLst>
                                </p:cTn>
                              </p:par>
                              <p:par>
                                <p:cTn id="87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" presetClass="exit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4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4000"/>
                            </p:stCondLst>
                            <p:childTnLst>
                              <p:par>
                                <p:cTn id="9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5000"/>
                            </p:stCondLst>
                            <p:childTnLst>
                              <p:par>
                                <p:cTn id="105" presetID="26" presetClass="emph" presetSubtype="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7" dur="50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6500"/>
                            </p:stCondLst>
                            <p:childTnLst>
                              <p:par>
                                <p:cTn id="109" presetID="35" presetClass="path" presetSubtype="0" accel="50000" decel="500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6545 0.35115 L 0.50017 -0.00602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1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8500"/>
                            </p:stCondLst>
                            <p:childTnLst>
                              <p:par>
                                <p:cTn id="112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7" presetClass="emph" presetSubtype="0" fill="remove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0" dur="50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71" dur="50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72" dur="50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3" dur="50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000"/>
                            </p:stCondLst>
                            <p:childTnLst>
                              <p:par>
                                <p:cTn id="175" presetID="35" presetClass="path" presetSubtype="0" accel="50000" decel="500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017 -0.00602 L 0.00399 0.21458 " pathEditMode="relative" rAng="0" ptsTypes="AA">
                                      <p:cBhvr>
                                        <p:cTn id="17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09" y="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3000"/>
                            </p:stCondLst>
                            <p:childTnLst>
                              <p:par>
                                <p:cTn id="178" presetID="1" presetClass="exit" presetSubtype="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3000"/>
                            </p:stCondLst>
                            <p:childTnLst>
                              <p:par>
                                <p:cTn id="181" presetID="45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5000"/>
                            </p:stCondLst>
                            <p:childTnLst>
                              <p:par>
                                <p:cTn id="187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5000"/>
                            </p:stCondLst>
                            <p:childTnLst>
                              <p:par>
                                <p:cTn id="190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5000"/>
                            </p:stCondLst>
                            <p:childTnLst>
                              <p:par>
                                <p:cTn id="193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5000"/>
                            </p:stCondLst>
                            <p:childTnLst>
                              <p:par>
                                <p:cTn id="202" presetID="26" presetClass="emph" presetSubtype="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3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4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5" fill="hold">
                            <p:stCondLst>
                              <p:cond delay="6000"/>
                            </p:stCondLst>
                            <p:childTnLst>
                              <p:par>
                                <p:cTn id="206" presetID="64" presetClass="path" presetSubtype="0" accel="50000" decel="500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2691 0.42454 L 0.16163 -0.10046 " pathEditMode="relative" rAng="0" ptsTypes="AA">
                                      <p:cBhvr>
                                        <p:cTn id="20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2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7" presetClass="emph" presetSubtype="0" fill="remove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1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9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0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5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36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7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8" dur="250" autoRev="1" fill="remove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0" fill="hold">
                      <p:stCondLst>
                        <p:cond delay="0"/>
                      </p:stCondLst>
                      <p:childTnLst>
                        <p:par>
                          <p:cTn id="241" fill="hold">
                            <p:stCondLst>
                              <p:cond delay="0"/>
                            </p:stCondLst>
                            <p:childTnLst>
                              <p:par>
                                <p:cTn id="242" presetID="27" presetClass="emph" presetSubtype="0" fill="remove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43" dur="50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44" dur="50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45" dur="50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500" autoRev="1" fill="remove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7" fill="hold">
                            <p:stCondLst>
                              <p:cond delay="1000"/>
                            </p:stCondLst>
                            <p:childTnLst>
                              <p:par>
                                <p:cTn id="248" presetID="42" presetClass="path" presetSubtype="0" accel="50000" decel="500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163 -0.10046 L -0.32674 0.35116 " pathEditMode="relative" rAng="0" ptsTypes="AA">
                                      <p:cBhvr>
                                        <p:cTn id="2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27" y="2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3000"/>
                            </p:stCondLst>
                            <p:childTnLst>
                              <p:par>
                                <p:cTn id="251" presetID="1" presetClass="exit" presetSubtype="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3000"/>
                            </p:stCondLst>
                            <p:childTnLst>
                              <p:par>
                                <p:cTn id="254" presetID="45" presetClass="exit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5" presetID="1" presetClass="exit" presetSubtype="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5000"/>
                            </p:stCondLst>
                            <p:childTnLst>
                              <p:par>
                                <p:cTn id="268" presetID="26" presetClass="emph" presetSubtype="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9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0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1" fill="hold">
                            <p:stCondLst>
                              <p:cond delay="6000"/>
                            </p:stCondLst>
                            <p:childTnLst>
                              <p:par>
                                <p:cTn id="272" presetID="64" presetClass="path" presetSubtype="0" accel="50000" decel="500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6563 0.50208 L 0.50035 -0.20162 " pathEditMode="relative" rAng="0" ptsTypes="AA">
                                      <p:cBhvr>
                                        <p:cTn id="27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-3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74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5" fill="hold">
                      <p:stCondLst>
                        <p:cond delay="0"/>
                      </p:stCondLst>
                      <p:childTnLst>
                        <p:par>
                          <p:cTn id="276" fill="hold">
                            <p:stCondLst>
                              <p:cond delay="0"/>
                            </p:stCondLst>
                            <p:childTnLst>
                              <p:par>
                                <p:cTn id="277" presetID="27" presetClass="emph" presetSubtype="0" fill="remove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8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79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0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50" autoRev="1" fill="remove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27" presetClass="emph" presetSubtype="0" fill="remove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6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287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8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9" dur="250" autoRev="1" fill="remove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1" fill="hold">
                      <p:stCondLst>
                        <p:cond delay="0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4" dur="50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295" dur="50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296" dur="50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7" dur="500" autoRev="1" fill="remove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9" presetID="42" presetClass="path" presetSubtype="0" accel="50000" decel="500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50035 -0.20162 L 0.01997 0.14491 " pathEditMode="relative" rAng="0" ptsTypes="AA">
                                      <p:cBhvr>
                                        <p:cTn id="30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1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1" fill="hold">
                            <p:stCondLst>
                              <p:cond delay="3000"/>
                            </p:stCondLst>
                            <p:childTnLst>
                              <p:par>
                                <p:cTn id="302" presetID="1" presetClass="exit" presetSubtype="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3000"/>
                            </p:stCondLst>
                            <p:childTnLst>
                              <p:par>
                                <p:cTn id="305" presetID="45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7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2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0" presetID="10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3" fill="hold">
                            <p:stCondLst>
                              <p:cond delay="5000"/>
                            </p:stCondLst>
                            <p:childTnLst>
                              <p:par>
                                <p:cTn id="3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5500"/>
                            </p:stCondLst>
                            <p:childTnLst>
                              <p:par>
                                <p:cTn id="3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7" fill="hold">
                      <p:stCondLst>
                        <p:cond delay="0"/>
                      </p:stCondLst>
                      <p:childTnLst>
                        <p:par>
                          <p:cTn id="328" fill="hold">
                            <p:stCondLst>
                              <p:cond delay="0"/>
                            </p:stCondLst>
                            <p:childTnLst>
                              <p:par>
                                <p:cTn id="329" presetID="27" presetClass="emph" presetSubtype="0" fill="remove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0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331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2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3" dur="250" autoRev="1" fill="remove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21" grpId="0" animBg="1"/>
      <p:bldP spid="21" grpId="1" animBg="1"/>
      <p:bldP spid="4" grpId="0"/>
      <p:bldP spid="5" grpId="1" animBg="1"/>
      <p:bldP spid="5" grpId="2" animBg="1"/>
      <p:bldP spid="5" grpId="3" animBg="1"/>
      <p:bldP spid="5" grpId="4" animBg="1"/>
      <p:bldP spid="5" grpId="5" animBg="1"/>
      <p:bldP spid="5" grpId="6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1" animBg="1"/>
      <p:bldP spid="13" grpId="2" animBg="1"/>
      <p:bldP spid="13" grpId="3" animBg="1"/>
      <p:bldP spid="13" grpId="4" animBg="1"/>
      <p:bldP spid="13" grpId="5" animBg="1"/>
      <p:bldP spid="13" grpId="6" animBg="1"/>
      <p:bldP spid="14" grpId="0" animBg="1"/>
      <p:bldP spid="14" grpId="1" animBg="1"/>
      <p:bldP spid="15" grpId="1" animBg="1"/>
      <p:bldP spid="15" grpId="2" animBg="1"/>
      <p:bldP spid="15" grpId="3" animBg="1"/>
      <p:bldP spid="15" grpId="4" animBg="1"/>
      <p:bldP spid="15" grpId="5" animBg="1"/>
      <p:bldP spid="15" grpId="6" animBg="1"/>
      <p:bldP spid="16" grpId="0" animBg="1"/>
      <p:bldP spid="16" grpId="1" animBg="1"/>
      <p:bldP spid="17" grpId="0" animBg="1"/>
      <p:bldP spid="17" grpId="1" animBg="1"/>
      <p:bldP spid="22" grpId="0" animBg="1"/>
      <p:bldP spid="22" grpId="1" animBg="1"/>
      <p:bldP spid="22" grpId="2" animBg="1"/>
      <p:bldP spid="23" grpId="0" animBg="1"/>
      <p:bldP spid="23" grpId="1" animBg="1"/>
      <p:bldP spid="23" grpId="2" animBg="1"/>
      <p:bldP spid="23" grpId="3" animBg="1"/>
      <p:bldP spid="25" grpId="0" animBg="1"/>
      <p:bldP spid="25" grpId="1" animBg="1"/>
      <p:bldP spid="25" grpId="2" animBg="1"/>
      <p:bldP spid="26" grpId="0" animBg="1"/>
      <p:bldP spid="26" grpId="1" animBg="1"/>
      <p:bldP spid="26" grpId="2" animBg="1"/>
      <p:bldP spid="27" grpId="1" animBg="1"/>
      <p:bldP spid="27" grpId="2" animBg="1"/>
      <p:bldP spid="27" grpId="3" animBg="1"/>
      <p:bldP spid="28" grpId="1" animBg="1"/>
      <p:bldP spid="28" grpId="2" animBg="1"/>
      <p:bldP spid="28" grpId="3" animBg="1"/>
      <p:bldP spid="29" grpId="1" animBg="1"/>
      <p:bldP spid="29" grpId="2" animBg="1"/>
      <p:bldP spid="29" grpId="3" animBg="1"/>
      <p:bldP spid="30" grpId="0" animBg="1"/>
      <p:bldP spid="30" grpId="1" animBg="1"/>
      <p:bldP spid="30" grpId="2" animBg="1"/>
      <p:bldP spid="31" grpId="0" animBg="1"/>
      <p:bldP spid="31" grpId="1" animBg="1"/>
      <p:bldP spid="31" grpId="2" animBg="1"/>
      <p:bldP spid="3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132</Words>
  <Application>Microsoft Office PowerPoint</Application>
  <PresentationFormat>Předvádění na obrazovce (4:3)</PresentationFormat>
  <Paragraphs>46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Ondra</dc:creator>
  <cp:lastModifiedBy>zak</cp:lastModifiedBy>
  <cp:revision>9</cp:revision>
  <dcterms:created xsi:type="dcterms:W3CDTF">2013-02-02T17:44:09Z</dcterms:created>
  <dcterms:modified xsi:type="dcterms:W3CDTF">2013-02-11T14:37:53Z</dcterms:modified>
</cp:coreProperties>
</file>