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VY_12_INOVACE_12_ Vánoční zvyky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Vánoční zvyky</a:t>
          </a:r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VY_12_INOVACE_12_ Vánoční zvyky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smtClean="0"/>
            <a:t>Vánoční zvyky</a:t>
          </a:r>
          <a:endParaRPr lang="cs-CZ" sz="1800" kern="120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381DED-30C5-41DF-A532-542328D4CDE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E60595-50CD-4A0F-A7AC-0557E6D88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014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Přečteme</a:t>
            </a:r>
            <a:r>
              <a:rPr lang="cs-CZ" baseline="0" dirty="0" smtClean="0"/>
              <a:t> a vysvětlujeme význam.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E60595-50CD-4A0F-A7AC-0557E6D880B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28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pracují </a:t>
            </a:r>
            <a:r>
              <a:rPr lang="cs-CZ" smtClean="0"/>
              <a:t>podle pokynů.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E60595-50CD-4A0F-A7AC-0557E6D880B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024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184019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hangingPunct="0">
              <a:buNone/>
            </a:pPr>
            <a:endParaRPr lang="cs-CZ" sz="2600" dirty="0"/>
          </a:p>
          <a:p>
            <a:pPr lvl="0" hangingPunct="0"/>
            <a:r>
              <a:rPr lang="cs-CZ" sz="2600" b="1" dirty="0"/>
              <a:t>Materiál je určený pro žáky 2. ročníku, pro výuku </a:t>
            </a:r>
            <a:r>
              <a:rPr lang="cs-CZ" sz="2600" b="1" dirty="0" smtClean="0"/>
              <a:t>prvouky.</a:t>
            </a:r>
            <a:endParaRPr lang="cs-CZ" sz="2600" dirty="0"/>
          </a:p>
          <a:p>
            <a:pPr lvl="0" hangingPunct="0"/>
            <a:r>
              <a:rPr lang="cs-CZ" sz="2600" b="1" dirty="0"/>
              <a:t>Prezentace na interaktivní </a:t>
            </a:r>
            <a:r>
              <a:rPr lang="cs-CZ" sz="2600" b="1" dirty="0" smtClean="0"/>
              <a:t>tabuli.</a:t>
            </a:r>
            <a:endParaRPr lang="cs-CZ" sz="2600" dirty="0"/>
          </a:p>
          <a:p>
            <a:pPr lvl="0" hangingPunct="0"/>
            <a:r>
              <a:rPr lang="cs-CZ" sz="2600" b="1" dirty="0"/>
              <a:t>Pomůcky: </a:t>
            </a:r>
            <a:r>
              <a:rPr lang="cs-CZ" sz="2600" b="1" dirty="0" smtClean="0"/>
              <a:t>interaktivní pero, fixy, pastelky, nahrávky </a:t>
            </a:r>
            <a:r>
              <a:rPr lang="cs-CZ" sz="2600" b="1" dirty="0" smtClean="0"/>
              <a:t>koled.</a:t>
            </a:r>
            <a:endParaRPr lang="cs-CZ" sz="2600" dirty="0"/>
          </a:p>
          <a:p>
            <a:pPr lvl="0" hangingPunct="0"/>
            <a:r>
              <a:rPr lang="cs-CZ" sz="2600" b="1" dirty="0"/>
              <a:t>Inovace: interaktivní způsob učení, </a:t>
            </a:r>
            <a:r>
              <a:rPr lang="cs-CZ" sz="2600" b="1" dirty="0" smtClean="0"/>
              <a:t>práce podle jednoduchých </a:t>
            </a:r>
            <a:r>
              <a:rPr lang="cs-CZ" sz="2600" b="1" dirty="0" smtClean="0"/>
              <a:t>pokynů.</a:t>
            </a:r>
            <a:endParaRPr lang="cs-CZ" sz="2600" dirty="0"/>
          </a:p>
          <a:p>
            <a:pPr lvl="0" hangingPunct="0"/>
            <a:r>
              <a:rPr lang="cs-CZ" sz="2600" b="1" dirty="0"/>
              <a:t>Metodické pokyny: </a:t>
            </a:r>
            <a:r>
              <a:rPr lang="cs-CZ" sz="2600" b="1" dirty="0" smtClean="0"/>
              <a:t>čtení  a vysvětlení jednotlivých </a:t>
            </a:r>
            <a:r>
              <a:rPr lang="cs-CZ" sz="2600" b="1" dirty="0" smtClean="0"/>
              <a:t>zvyků. </a:t>
            </a:r>
            <a:r>
              <a:rPr lang="cs-CZ" sz="2600" b="1" dirty="0"/>
              <a:t> </a:t>
            </a:r>
            <a:endParaRPr lang="cs-CZ" sz="2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DykovaA\AppData\Local\Microsoft\Windows\Temporary Internet Files\Content.IE5\K0O7W0UI\MP900427965[1]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9647" y="1677113"/>
            <a:ext cx="3168352" cy="47641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762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Vánoční zvyky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8"/>
            <a:ext cx="7232493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V každé rodině se dodržují jiné zvyky. Jak je to u vás?</a:t>
            </a:r>
          </a:p>
          <a:p>
            <a:endParaRPr lang="cs-CZ" sz="2400" b="1" u="sng" dirty="0" smtClean="0">
              <a:solidFill>
                <a:srgbClr val="00B050"/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0000"/>
                </a:solidFill>
              </a:rPr>
              <a:t>Pečeme </a:t>
            </a:r>
            <a:r>
              <a:rPr lang="cs-CZ" sz="2400" dirty="0" smtClean="0">
                <a:solidFill>
                  <a:srgbClr val="FF0000"/>
                </a:solidFill>
              </a:rPr>
              <a:t>cukroví.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B050"/>
                </a:solidFill>
              </a:rPr>
              <a:t>Držíme půst, abychom viděli zlaté </a:t>
            </a:r>
            <a:r>
              <a:rPr lang="cs-CZ" sz="2400" dirty="0" smtClean="0">
                <a:solidFill>
                  <a:srgbClr val="00B050"/>
                </a:solidFill>
              </a:rPr>
              <a:t>prasátko.</a:t>
            </a:r>
            <a:endParaRPr lang="cs-CZ" sz="2400" dirty="0" smtClean="0">
              <a:solidFill>
                <a:srgbClr val="00B050"/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0000"/>
                </a:solidFill>
              </a:rPr>
              <a:t>Úprava darovaného </a:t>
            </a:r>
            <a:r>
              <a:rPr lang="cs-CZ" sz="2400" dirty="0" smtClean="0">
                <a:solidFill>
                  <a:srgbClr val="FF0000"/>
                </a:solidFill>
              </a:rPr>
              <a:t>jmelí.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B050"/>
                </a:solidFill>
              </a:rPr>
              <a:t>Rozkrajují se </a:t>
            </a:r>
            <a:r>
              <a:rPr lang="cs-CZ" sz="2400" dirty="0" smtClean="0">
                <a:solidFill>
                  <a:srgbClr val="00B050"/>
                </a:solidFill>
              </a:rPr>
              <a:t>jablíčka.</a:t>
            </a:r>
            <a:endParaRPr lang="cs-CZ" sz="2400" dirty="0" smtClean="0">
              <a:solidFill>
                <a:srgbClr val="00B050"/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0000"/>
                </a:solidFill>
              </a:rPr>
              <a:t>Lije se </a:t>
            </a:r>
            <a:r>
              <a:rPr lang="cs-CZ" sz="2400" dirty="0" smtClean="0">
                <a:solidFill>
                  <a:srgbClr val="FF0000"/>
                </a:solidFill>
              </a:rPr>
              <a:t>olovo.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B050"/>
                </a:solidFill>
              </a:rPr>
              <a:t>Pod talíř se vkládá rybí </a:t>
            </a:r>
            <a:r>
              <a:rPr lang="cs-CZ" sz="2400" dirty="0" smtClean="0">
                <a:solidFill>
                  <a:srgbClr val="00B050"/>
                </a:solidFill>
              </a:rPr>
              <a:t>šupina.</a:t>
            </a:r>
            <a:endParaRPr lang="cs-CZ" sz="2400" dirty="0" smtClean="0">
              <a:solidFill>
                <a:srgbClr val="00B050"/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0000"/>
                </a:solidFill>
              </a:rPr>
              <a:t>Na stole je </a:t>
            </a:r>
            <a:r>
              <a:rPr lang="cs-CZ" sz="2400" dirty="0" smtClean="0">
                <a:solidFill>
                  <a:srgbClr val="FF0000"/>
                </a:solidFill>
              </a:rPr>
              <a:t>vánočka.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B050"/>
                </a:solidFill>
              </a:rPr>
              <a:t>Jíme kapra a bramborový </a:t>
            </a:r>
            <a:r>
              <a:rPr lang="cs-CZ" sz="2400" dirty="0" smtClean="0">
                <a:solidFill>
                  <a:srgbClr val="00B050"/>
                </a:solidFill>
              </a:rPr>
              <a:t>salát.</a:t>
            </a:r>
            <a:endParaRPr lang="cs-CZ" sz="2400" dirty="0" smtClean="0">
              <a:solidFill>
                <a:srgbClr val="00B050"/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Pouštějí se lodičky z ořechových skořápek se </a:t>
            </a:r>
            <a:r>
              <a:rPr lang="cs-CZ" sz="2400" dirty="0" smtClean="0">
                <a:solidFill>
                  <a:srgbClr val="FF0000"/>
                </a:solidFill>
              </a:rPr>
              <a:t>svíčkami.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B050"/>
                </a:solidFill>
              </a:rPr>
              <a:t>Zpíváme </a:t>
            </a:r>
            <a:r>
              <a:rPr lang="cs-CZ" sz="2400" dirty="0" smtClean="0">
                <a:solidFill>
                  <a:srgbClr val="00B050"/>
                </a:solidFill>
              </a:rPr>
              <a:t>koledy.</a:t>
            </a:r>
            <a:endParaRPr lang="cs-CZ" sz="2400" dirty="0">
              <a:solidFill>
                <a:srgbClr val="00B05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452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Maluj podle pokynů.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sz="18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1800" u="sng" dirty="0" smtClean="0"/>
              <a:t>Namaluj  na stromek          </a:t>
            </a:r>
            <a:r>
              <a:rPr lang="cs-CZ" sz="1800" dirty="0" smtClean="0"/>
              <a:t>3 červené zvonečky, 4 žluté hvězdy, </a:t>
            </a:r>
            <a:endParaRPr lang="cs-CZ" sz="18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1800" dirty="0" smtClean="0"/>
              <a:t>4 koule vybarvi modře</a:t>
            </a:r>
          </a:p>
          <a:p>
            <a:r>
              <a:rPr lang="cs-CZ" sz="1800" dirty="0" smtClean="0"/>
              <a:t>      2 červeně, 2 </a:t>
            </a:r>
            <a:r>
              <a:rPr lang="cs-CZ" sz="1800" dirty="0" smtClean="0"/>
              <a:t>žlutě,</a:t>
            </a:r>
            <a:endParaRPr lang="cs-CZ" sz="18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1800" dirty="0"/>
              <a:t>s</a:t>
            </a:r>
            <a:r>
              <a:rPr lang="cs-CZ" sz="1800" dirty="0" smtClean="0"/>
              <a:t>tromek vybarvi </a:t>
            </a:r>
            <a:r>
              <a:rPr lang="cs-CZ" sz="1800" dirty="0" smtClean="0"/>
              <a:t>zeleně,</a:t>
            </a:r>
            <a:endParaRPr lang="cs-CZ" sz="18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1800" dirty="0"/>
              <a:t>p</a:t>
            </a:r>
            <a:r>
              <a:rPr lang="cs-CZ" sz="1800" dirty="0" smtClean="0"/>
              <a:t>od stromek vlevo  namaluj 2 modré dárky,  jeden z nich je převázaný  žlutou </a:t>
            </a:r>
            <a:r>
              <a:rPr lang="cs-CZ" sz="1800" dirty="0" smtClean="0"/>
              <a:t>mašlí,</a:t>
            </a:r>
            <a:endParaRPr lang="cs-CZ" sz="18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1800" dirty="0" smtClean="0"/>
              <a:t>pod </a:t>
            </a:r>
            <a:r>
              <a:rPr lang="cs-CZ" sz="1800" dirty="0" smtClean="0"/>
              <a:t>stromek vpravo namaluj červené </a:t>
            </a:r>
            <a:r>
              <a:rPr lang="cs-CZ" sz="1800" dirty="0" smtClean="0"/>
              <a:t>autíčko.</a:t>
            </a:r>
            <a:endParaRPr lang="cs-CZ" sz="1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Náš stromek</a:t>
            </a:r>
            <a:endParaRPr lang="cs-CZ" dirty="0"/>
          </a:p>
        </p:txBody>
      </p:sp>
      <p:pic>
        <p:nvPicPr>
          <p:cNvPr id="1028" name="Picture 4" descr="C:\Users\DykovaA\AppData\Local\Microsoft\Windows\Temporary Internet Files\Content.IE5\AM1I8PN9\MC900298935[1].wmf"/>
          <p:cNvPicPr>
            <a:picLocks noChangeAspect="1" noChangeArrowheads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620688"/>
            <a:ext cx="4032448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8894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218</Words>
  <Application>Microsoft Office PowerPoint</Application>
  <PresentationFormat>Předvádění na obrazovce (4:3)</PresentationFormat>
  <Paragraphs>40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Vánoční zvyky</vt:lpstr>
      <vt:lpstr>Maluj podle pokynů.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21</cp:revision>
  <dcterms:created xsi:type="dcterms:W3CDTF">2011-08-21T15:31:45Z</dcterms:created>
  <dcterms:modified xsi:type="dcterms:W3CDTF">2012-03-11T20:22:54Z</dcterms:modified>
</cp:coreProperties>
</file>