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VY_12_INOVACE_15_Ochrana zdraví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Ochrana zdraví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VY_12_INOVACE_15_Ochrana zdraví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Ochrana zdraví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0A665B-8D34-4FB5-BCE9-9808D0F62A7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E336E5-562C-4BC0-A588-7B2B57C13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372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Výraz si přečteme a vysvětlíme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336E5-562C-4BC0-A588-7B2B57C130D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787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Vedeme rozhovor na tato témata.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336E5-562C-4BC0-A588-7B2B57C130D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2671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Opravíme chyby v lékárničce.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336E5-562C-4BC0-A588-7B2B57C130D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8169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dopíší.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336E5-562C-4BC0-A588-7B2B57C130D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9992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4587898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400" b="1" dirty="0"/>
              <a:t>Materiál je určený pro žáky 2. ročníku, pro výuku </a:t>
            </a:r>
            <a:r>
              <a:rPr lang="cs-CZ" sz="2400" b="1" dirty="0" smtClean="0"/>
              <a:t>prvouky.</a:t>
            </a:r>
            <a:endParaRPr lang="cs-CZ" sz="2400" dirty="0"/>
          </a:p>
          <a:p>
            <a:pPr lvl="0" hangingPunct="0"/>
            <a:r>
              <a:rPr lang="cs-CZ" sz="2400" b="1" dirty="0"/>
              <a:t>Prezentace na interaktivní </a:t>
            </a:r>
            <a:r>
              <a:rPr lang="cs-CZ" sz="2400" b="1" dirty="0" smtClean="0"/>
              <a:t>tabuli.</a:t>
            </a:r>
            <a:endParaRPr lang="cs-CZ" sz="2400" b="1" dirty="0"/>
          </a:p>
          <a:p>
            <a:pPr lvl="0" hangingPunct="0"/>
            <a:r>
              <a:rPr lang="cs-CZ" sz="2400" b="1" dirty="0"/>
              <a:t>Materiál  slouží k procvičení a prohloubení </a:t>
            </a:r>
            <a:r>
              <a:rPr lang="cs-CZ" sz="2400" b="1" dirty="0" smtClean="0"/>
              <a:t>znalostí o ochraně lidského zdraví, k získání nových informací o nemocech a úrazech a o tom, jak jim </a:t>
            </a:r>
            <a:r>
              <a:rPr lang="cs-CZ" sz="2400" b="1" dirty="0" smtClean="0"/>
              <a:t>předcházet.</a:t>
            </a:r>
            <a:endParaRPr lang="cs-CZ" sz="2400" dirty="0"/>
          </a:p>
          <a:p>
            <a:pPr lvl="0" hangingPunct="0"/>
            <a:r>
              <a:rPr lang="cs-CZ" sz="2400" b="1" dirty="0"/>
              <a:t>Pomůcky: interaktivní pero, fixy, </a:t>
            </a:r>
            <a:r>
              <a:rPr lang="cs-CZ" sz="2400" b="1" dirty="0" smtClean="0"/>
              <a:t>lékárnička.</a:t>
            </a:r>
            <a:endParaRPr lang="cs-CZ" sz="2400" dirty="0"/>
          </a:p>
          <a:p>
            <a:pPr lvl="0" hangingPunct="0"/>
            <a:r>
              <a:rPr lang="cs-CZ" sz="2400" b="1" dirty="0"/>
              <a:t>Inovace: interaktivní způsob učení, interaktivní procvičení</a:t>
            </a:r>
          </a:p>
          <a:p>
            <a:pPr marL="0" lvl="0" indent="0" hangingPunct="0">
              <a:buNone/>
            </a:pPr>
            <a:r>
              <a:rPr lang="cs-CZ" sz="2400" b="1" dirty="0"/>
              <a:t>     </a:t>
            </a:r>
            <a:r>
              <a:rPr lang="cs-CZ" sz="2400" b="1" dirty="0" smtClean="0"/>
              <a:t>probíraného </a:t>
            </a:r>
            <a:r>
              <a:rPr lang="cs-CZ" sz="2400" b="1" dirty="0" smtClean="0"/>
              <a:t>učiva.</a:t>
            </a:r>
            <a:endParaRPr lang="cs-CZ" sz="2400" dirty="0"/>
          </a:p>
          <a:p>
            <a:pPr lvl="0" hangingPunct="0"/>
            <a:r>
              <a:rPr lang="cs-CZ" sz="2400" b="1" dirty="0"/>
              <a:t>Metodické pokyny:  pozorně čti, správně zařaď, </a:t>
            </a:r>
            <a:r>
              <a:rPr lang="cs-CZ" sz="2400" b="1" dirty="0" smtClean="0"/>
              <a:t>najdi </a:t>
            </a:r>
            <a:r>
              <a:rPr lang="cs-CZ" sz="2400" b="1" dirty="0" smtClean="0"/>
              <a:t>chyby.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Ochrana zdraví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800" b="1" dirty="0" smtClean="0"/>
              <a:t>Zdraví je to nejcennější, co máme.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/>
              <a:t>Abychom naše tělo udrželi zdravé: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C00000"/>
                </a:solidFill>
              </a:rPr>
              <a:t>Měli bychom jíst ovoce a </a:t>
            </a:r>
            <a:r>
              <a:rPr lang="cs-CZ" sz="2800" b="1" dirty="0" smtClean="0">
                <a:solidFill>
                  <a:srgbClr val="C00000"/>
                </a:solidFill>
              </a:rPr>
              <a:t>zeleninu.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00B050"/>
                </a:solidFill>
              </a:rPr>
              <a:t>Správně se stravovat a </a:t>
            </a:r>
            <a:r>
              <a:rPr lang="cs-CZ" sz="2800" b="1" dirty="0" smtClean="0">
                <a:solidFill>
                  <a:srgbClr val="00B050"/>
                </a:solidFill>
              </a:rPr>
              <a:t>pít.</a:t>
            </a:r>
            <a:endParaRPr lang="cs-CZ" sz="2800" b="1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C00000"/>
                </a:solidFill>
              </a:rPr>
              <a:t>Mít dostatek pohybu na čerstvém </a:t>
            </a:r>
            <a:r>
              <a:rPr lang="cs-CZ" sz="2800" b="1" dirty="0" smtClean="0">
                <a:solidFill>
                  <a:srgbClr val="C00000"/>
                </a:solidFill>
              </a:rPr>
              <a:t>vzduchu.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00B050"/>
                </a:solidFill>
              </a:rPr>
              <a:t>Správně se </a:t>
            </a:r>
            <a:r>
              <a:rPr lang="cs-CZ" sz="2800" b="1" dirty="0" smtClean="0">
                <a:solidFill>
                  <a:srgbClr val="00B050"/>
                </a:solidFill>
              </a:rPr>
              <a:t>oblékat.</a:t>
            </a:r>
            <a:endParaRPr lang="cs-CZ" sz="2800" b="1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C00000"/>
                </a:solidFill>
              </a:rPr>
              <a:t>Při sportování být pozorní a </a:t>
            </a:r>
            <a:r>
              <a:rPr lang="cs-CZ" sz="2800" b="1" dirty="0" smtClean="0">
                <a:solidFill>
                  <a:srgbClr val="C00000"/>
                </a:solidFill>
              </a:rPr>
              <a:t>opatrní.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00B050"/>
                </a:solidFill>
              </a:rPr>
              <a:t>Dodržovat základní hygienické </a:t>
            </a:r>
            <a:r>
              <a:rPr lang="cs-CZ" sz="2800" b="1" dirty="0" smtClean="0">
                <a:solidFill>
                  <a:srgbClr val="00B050"/>
                </a:solidFill>
              </a:rPr>
              <a:t>návyky.</a:t>
            </a:r>
            <a:endParaRPr lang="cs-CZ" sz="2800" b="1" dirty="0" smtClean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DykovaA\AppData\Local\Microsoft\Windows\Temporary Internet Files\Content.IE5\ML3VBHJ8\MP9004065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617098"/>
            <a:ext cx="1152128" cy="144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ykovaA\AppData\Local\Microsoft\Windows\Temporary Internet Files\Content.IE5\AJXPIPX0\MP9001780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492896"/>
            <a:ext cx="12192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ykovaA\AppData\Local\Microsoft\Windows\Temporary Internet Files\Content.IE5\AJXPIPX0\MP9004231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001" y="4437112"/>
            <a:ext cx="1495028" cy="2241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941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U lékaře</a:t>
            </a:r>
            <a:endParaRPr lang="cs-CZ" sz="28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NEMOC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792" cy="1830189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Příznakem nemoci bývá únava, bolest hlavy nebo zvýšená </a:t>
            </a:r>
            <a:r>
              <a:rPr lang="cs-CZ" dirty="0" smtClean="0"/>
              <a:t>teplota.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ÚRAZ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31431" cy="183018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Poranění některé části </a:t>
            </a:r>
            <a:r>
              <a:rPr lang="cs-CZ" dirty="0" smtClean="0"/>
              <a:t>těla.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13719" y="5513935"/>
            <a:ext cx="2026033" cy="837336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neštovice</a:t>
            </a:r>
            <a:endParaRPr lang="cs-CZ" sz="2000" b="1" dirty="0"/>
          </a:p>
        </p:txBody>
      </p:sp>
      <p:sp>
        <p:nvSpPr>
          <p:cNvPr id="8" name="Ovál 7"/>
          <p:cNvSpPr/>
          <p:nvPr/>
        </p:nvSpPr>
        <p:spPr>
          <a:xfrm>
            <a:off x="2360922" y="5513935"/>
            <a:ext cx="2026033" cy="837336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popálenina</a:t>
            </a:r>
            <a:endParaRPr lang="cs-CZ" sz="2000" b="1" dirty="0"/>
          </a:p>
        </p:txBody>
      </p:sp>
      <p:sp>
        <p:nvSpPr>
          <p:cNvPr id="9" name="Ovál 8"/>
          <p:cNvSpPr/>
          <p:nvPr/>
        </p:nvSpPr>
        <p:spPr>
          <a:xfrm>
            <a:off x="2360922" y="4481027"/>
            <a:ext cx="2026033" cy="837336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pořezání</a:t>
            </a:r>
            <a:endParaRPr lang="cs-CZ" sz="2000" b="1" dirty="0"/>
          </a:p>
        </p:txBody>
      </p:sp>
      <p:sp>
        <p:nvSpPr>
          <p:cNvPr id="10" name="Ovál 9"/>
          <p:cNvSpPr/>
          <p:nvPr/>
        </p:nvSpPr>
        <p:spPr>
          <a:xfrm>
            <a:off x="4521340" y="5513935"/>
            <a:ext cx="2026033" cy="837336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zlomenina</a:t>
            </a:r>
            <a:endParaRPr lang="cs-CZ" sz="2000" b="1" dirty="0"/>
          </a:p>
        </p:txBody>
      </p:sp>
      <p:sp>
        <p:nvSpPr>
          <p:cNvPr id="11" name="Ovál 10"/>
          <p:cNvSpPr/>
          <p:nvPr/>
        </p:nvSpPr>
        <p:spPr>
          <a:xfrm>
            <a:off x="6866447" y="5513935"/>
            <a:ext cx="2026033" cy="837336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o</a:t>
            </a:r>
            <a:r>
              <a:rPr lang="cs-CZ" sz="2000" b="1" dirty="0" smtClean="0"/>
              <a:t>dřená dlaň</a:t>
            </a:r>
            <a:endParaRPr lang="cs-CZ" sz="2000" b="1" dirty="0"/>
          </a:p>
        </p:txBody>
      </p:sp>
      <p:sp>
        <p:nvSpPr>
          <p:cNvPr id="12" name="Ovál 11"/>
          <p:cNvSpPr/>
          <p:nvPr/>
        </p:nvSpPr>
        <p:spPr>
          <a:xfrm>
            <a:off x="6866446" y="4481027"/>
            <a:ext cx="2026033" cy="837336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spála</a:t>
            </a:r>
            <a:endParaRPr lang="cs-CZ" sz="2000" b="1" dirty="0"/>
          </a:p>
        </p:txBody>
      </p:sp>
      <p:sp>
        <p:nvSpPr>
          <p:cNvPr id="13" name="Ovál 12"/>
          <p:cNvSpPr/>
          <p:nvPr/>
        </p:nvSpPr>
        <p:spPr>
          <a:xfrm>
            <a:off x="4491074" y="4481027"/>
            <a:ext cx="2026033" cy="837336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chřipka</a:t>
            </a:r>
            <a:endParaRPr lang="cs-CZ" sz="2000" b="1" dirty="0"/>
          </a:p>
        </p:txBody>
      </p:sp>
      <p:sp>
        <p:nvSpPr>
          <p:cNvPr id="14" name="Ovál 13"/>
          <p:cNvSpPr/>
          <p:nvPr/>
        </p:nvSpPr>
        <p:spPr>
          <a:xfrm>
            <a:off x="323528" y="4481027"/>
            <a:ext cx="2026033" cy="837336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angína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79928" y="4027661"/>
            <a:ext cx="1891223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Správně roztřiď: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612242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3008313" cy="116205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2400" dirty="0" smtClean="0"/>
              <a:t>Lékárnička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3888" y="188640"/>
            <a:ext cx="5122912" cy="5937523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Obvazy</a:t>
            </a:r>
          </a:p>
          <a:p>
            <a:r>
              <a:rPr lang="cs-CZ" sz="2800" b="1" dirty="0" smtClean="0"/>
              <a:t>Náplast</a:t>
            </a:r>
          </a:p>
          <a:p>
            <a:r>
              <a:rPr lang="cs-CZ" sz="2800" b="1" dirty="0" smtClean="0"/>
              <a:t>Pravítko</a:t>
            </a:r>
          </a:p>
          <a:p>
            <a:r>
              <a:rPr lang="cs-CZ" sz="2800" b="1" dirty="0" smtClean="0"/>
              <a:t>Paralen</a:t>
            </a:r>
          </a:p>
          <a:p>
            <a:r>
              <a:rPr lang="cs-CZ" sz="2800" b="1" dirty="0" smtClean="0"/>
              <a:t>Nůžky</a:t>
            </a:r>
          </a:p>
          <a:p>
            <a:r>
              <a:rPr lang="cs-CZ" sz="2800" b="1" dirty="0" smtClean="0"/>
              <a:t>Jogurt</a:t>
            </a:r>
          </a:p>
          <a:p>
            <a:r>
              <a:rPr lang="cs-CZ" sz="2800" b="1" dirty="0" smtClean="0"/>
              <a:t>Kapky do nosu</a:t>
            </a:r>
          </a:p>
          <a:p>
            <a:r>
              <a:rPr lang="cs-CZ" sz="2800" b="1" dirty="0" smtClean="0"/>
              <a:t>Kapky do očí</a:t>
            </a:r>
          </a:p>
          <a:p>
            <a:r>
              <a:rPr lang="cs-CZ" sz="2800" b="1" dirty="0" smtClean="0"/>
              <a:t>Rohlíky</a:t>
            </a:r>
          </a:p>
          <a:p>
            <a:r>
              <a:rPr lang="cs-CZ" sz="2800" b="1" dirty="0" smtClean="0"/>
              <a:t>Oční mast</a:t>
            </a:r>
          </a:p>
          <a:p>
            <a:r>
              <a:rPr lang="cs-CZ" sz="2800" b="1" dirty="0"/>
              <a:t>T</a:t>
            </a:r>
            <a:r>
              <a:rPr lang="cs-CZ" sz="2800" b="1" dirty="0" smtClean="0"/>
              <a:t>eploměr</a:t>
            </a:r>
            <a:endParaRPr lang="cs-CZ" sz="28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b="1" dirty="0" smtClean="0"/>
              <a:t>Všichni ji máme doma, rodiče ji musí mít v autě. Jsou v ní uloženy základní léky a potřeby k ošetření zranění.</a:t>
            </a:r>
          </a:p>
          <a:p>
            <a:endParaRPr lang="cs-CZ" sz="2400" b="1" dirty="0"/>
          </a:p>
          <a:p>
            <a:r>
              <a:rPr lang="cs-CZ" sz="2400" b="1" dirty="0" smtClean="0"/>
              <a:t>V naší lékárničce ale asi není vše v pořádku, pozorně čti a oprav.</a:t>
            </a:r>
            <a:endParaRPr lang="cs-CZ" sz="2400" b="1" dirty="0"/>
          </a:p>
        </p:txBody>
      </p:sp>
      <p:pic>
        <p:nvPicPr>
          <p:cNvPr id="2050" name="Picture 2" descr="C:\Users\DykovaA\AppData\Local\Microsoft\Windows\Temporary Internet Files\Content.IE5\J3ISOVZ1\MP9003154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620688"/>
            <a:ext cx="1512168" cy="2308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8171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Kam se dovoláš? Napiš.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Důležitá telefonní čísla:</a:t>
            </a:r>
          </a:p>
          <a:p>
            <a:pPr marL="0" indent="0">
              <a:buNone/>
            </a:pPr>
            <a:endParaRPr lang="cs-CZ" b="1" dirty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155</a:t>
            </a:r>
          </a:p>
          <a:p>
            <a:pPr marL="0" indent="0">
              <a:buNone/>
            </a:pPr>
            <a:endParaRPr lang="cs-CZ" b="1" dirty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158</a:t>
            </a:r>
          </a:p>
          <a:p>
            <a:pPr>
              <a:buFont typeface="Wingdings" pitchFamily="2" charset="2"/>
              <a:buChar char="Ø"/>
            </a:pPr>
            <a:endParaRPr lang="cs-CZ" b="1" dirty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150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33971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285</Words>
  <Application>Microsoft Office PowerPoint</Application>
  <PresentationFormat>Předvádění na obrazovce (4:3)</PresentationFormat>
  <Paragraphs>69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Ochrana zdraví</vt:lpstr>
      <vt:lpstr>U lékaře</vt:lpstr>
      <vt:lpstr>Lékárnička</vt:lpstr>
      <vt:lpstr>Kam se dovoláš? Napiš.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21</cp:revision>
  <dcterms:created xsi:type="dcterms:W3CDTF">2011-08-21T15:31:45Z</dcterms:created>
  <dcterms:modified xsi:type="dcterms:W3CDTF">2012-03-11T20:25:39Z</dcterms:modified>
</cp:coreProperties>
</file>